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ink/ink2.xml" ContentType="application/inkml+xml"/>
  <Override PartName="/ppt/ink/ink3.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358" r:id="rId2"/>
    <p:sldId id="390" r:id="rId3"/>
    <p:sldId id="413" r:id="rId4"/>
    <p:sldId id="479" r:id="rId5"/>
    <p:sldId id="469" r:id="rId6"/>
    <p:sldId id="257" r:id="rId7"/>
    <p:sldId id="260" r:id="rId8"/>
    <p:sldId id="259" r:id="rId9"/>
    <p:sldId id="443" r:id="rId10"/>
    <p:sldId id="450" r:id="rId11"/>
    <p:sldId id="451" r:id="rId12"/>
    <p:sldId id="471" r:id="rId13"/>
    <p:sldId id="480" r:id="rId14"/>
    <p:sldId id="442" r:id="rId15"/>
    <p:sldId id="481" r:id="rId16"/>
    <p:sldId id="441" r:id="rId17"/>
    <p:sldId id="444" r:id="rId18"/>
    <p:sldId id="445" r:id="rId19"/>
    <p:sldId id="476" r:id="rId20"/>
    <p:sldId id="448" r:id="rId21"/>
    <p:sldId id="482" r:id="rId22"/>
    <p:sldId id="447" r:id="rId23"/>
    <p:sldId id="477" r:id="rId24"/>
    <p:sldId id="462" r:id="rId25"/>
    <p:sldId id="474" r:id="rId26"/>
    <p:sldId id="470" r:id="rId27"/>
    <p:sldId id="472" r:id="rId28"/>
    <p:sldId id="483" r:id="rId29"/>
    <p:sldId id="467" r:id="rId30"/>
    <p:sldId id="468" r:id="rId31"/>
  </p:sldIdLst>
  <p:sldSz cx="12192000" cy="6858000"/>
  <p:notesSz cx="6858000" cy="9144000"/>
  <p:embeddedFontLst>
    <p:embeddedFont>
      <p:font typeface="思源黑体 CN Regular" panose="02010600030101010101" charset="-122"/>
      <p:regular r:id="rId33"/>
    </p:embeddedFont>
    <p:embeddedFont>
      <p:font typeface="腾祥铁山楷书简" panose="02010600030101010101" charset="-122"/>
      <p:regular r:id="rId34"/>
    </p:embeddedFont>
    <p:embeddedFont>
      <p:font typeface="Abadi" panose="020B0604020104020204" pitchFamily="34" charset="0"/>
      <p:regular r:id="rId35"/>
    </p:embeddedFont>
    <p:embeddedFont>
      <p:font typeface="Calibri" panose="020F0502020204030204" pitchFamily="34" charset="0"/>
      <p:regular r:id="rId36"/>
      <p:bold r:id="rId37"/>
      <p:italic r:id="rId38"/>
      <p:boldItalic r:id="rId39"/>
    </p:embeddedFont>
    <p:embeddedFont>
      <p:font typeface="Impact" panose="020B0806030902050204" pitchFamily="34" charset="0"/>
      <p:regular r:id="rId40"/>
    </p:embeddedFont>
    <p:embeddedFont>
      <p:font typeface="Segoe UI Light" panose="020B0502040204020203" pitchFamily="34" charset="0"/>
      <p:regular r:id="rId41"/>
      <p:italic r:id="rId42"/>
    </p:embeddedFont>
    <p:embeddedFont>
      <p:font typeface="等线" panose="02010600030101010101" pitchFamily="2" charset="-122"/>
      <p:regular r:id="rId43"/>
      <p:bold r:id="rId44"/>
    </p:embeddedFont>
    <p:embeddedFont>
      <p:font typeface="等线 Light" panose="02010600030101010101" pitchFamily="2" charset="-122"/>
      <p:regular r:id="rId45"/>
    </p:embeddedFont>
    <p:embeddedFont>
      <p:font typeface="华文细黑" panose="02010600040101010101" pitchFamily="2" charset="-122"/>
      <p:regular r:id="rId46"/>
    </p:embeddedFont>
    <p:embeddedFont>
      <p:font typeface="华文新魏" panose="02010800040101010101" pitchFamily="2" charset="-122"/>
      <p:regular r:id="rId47"/>
    </p:embeddedFont>
    <p:embeddedFont>
      <p:font typeface="华文中宋" panose="02010600040101010101" pitchFamily="2" charset="-122"/>
      <p:regular r:id="rId48"/>
    </p:embeddedFont>
    <p:embeddedFont>
      <p:font typeface="楷体" panose="02010609060101010101" pitchFamily="49" charset="-122"/>
      <p:regular r:id="rId49"/>
    </p:embeddedFont>
    <p:embeddedFont>
      <p:font typeface="微软雅黑" panose="020B0503020204020204" pitchFamily="34" charset="-122"/>
      <p:regular r:id="rId50"/>
      <p:bold r:id="rId51"/>
    </p:embeddedFont>
    <p:embeddedFont>
      <p:font typeface="微软雅黑 Light" panose="020B0502040204020203" pitchFamily="34" charset="-122"/>
      <p:regular r:id="rId52"/>
    </p:embeddedFont>
  </p:embeddedFontLst>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78" initials="8" lastIdx="1" clrIdx="0"/>
  <p:cmAuthor id="2" name="Lyon BIAN" initials="LB" lastIdx="10" clrIdx="1">
    <p:extLst>
      <p:ext uri="{19B8F6BF-5375-455C-9EA6-DF929625EA0E}">
        <p15:presenceInfo xmlns:p15="http://schemas.microsoft.com/office/powerpoint/2012/main" userId="85e96ca3e63a13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2FFFF"/>
    <a:srgbClr val="B7DDE8"/>
    <a:srgbClr val="4BACC6"/>
    <a:srgbClr val="148DBE"/>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94" autoAdjust="0"/>
    <p:restoredTop sz="94660"/>
  </p:normalViewPr>
  <p:slideViewPr>
    <p:cSldViewPr snapToGrid="0">
      <p:cViewPr varScale="1">
        <p:scale>
          <a:sx n="108" d="100"/>
          <a:sy n="108" d="100"/>
        </p:scale>
        <p:origin x="108"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istrator\Desktop\&#19987;&#21033;\&#38468;&#22270;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lang="zh-CN" altLang="en-US" sz="1100" b="0" i="0" u="none" strike="noStrike" kern="1200" spc="0" baseline="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defRPr>
            </a:pPr>
            <a:r>
              <a:rPr lang="zh-CN" altLang="en-US" sz="1100" b="0" i="0" u="none" strike="noStrike" kern="1200" baseline="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不同模型的RMSE结果</a:t>
            </a:r>
          </a:p>
        </c:rich>
      </c:tx>
      <c:overlay val="0"/>
      <c:spPr>
        <a:noFill/>
        <a:ln>
          <a:noFill/>
        </a:ln>
        <a:effectLst/>
      </c:spPr>
      <c:txPr>
        <a:bodyPr rot="0" spcFirstLastPara="1" vertOverflow="ellipsis" vert="horz" wrap="square" anchor="ctr" anchorCtr="1"/>
        <a:lstStyle/>
        <a:p>
          <a:pPr>
            <a:defRPr lang="zh-CN" altLang="en-US" sz="1100" b="0" i="0" u="none" strike="noStrike" kern="1200" spc="0" baseline="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defRPr>
          </a:pPr>
          <a:endParaRPr lang="zh-CN"/>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Pt>
            <c:idx val="0"/>
            <c:invertIfNegative val="0"/>
            <c:bubble3D val="0"/>
            <c:spPr>
              <a:solidFill>
                <a:srgbClr val="7030A0"/>
              </a:solidFill>
              <a:ln>
                <a:noFill/>
              </a:ln>
              <a:effectLst/>
            </c:spPr>
            <c:extLst>
              <c:ext xmlns:c16="http://schemas.microsoft.com/office/drawing/2014/chart" uri="{C3380CC4-5D6E-409C-BE32-E72D297353CC}">
                <c16:uniqueId val="{00000001-BB41-44B2-815F-66D0F7450EDB}"/>
              </c:ext>
            </c:extLst>
          </c:dPt>
          <c:dPt>
            <c:idx val="1"/>
            <c:invertIfNegative val="0"/>
            <c:bubble3D val="0"/>
            <c:spPr>
              <a:solidFill>
                <a:srgbClr val="7030A0"/>
              </a:solidFill>
              <a:ln>
                <a:noFill/>
              </a:ln>
              <a:effectLst/>
            </c:spPr>
            <c:extLst>
              <c:ext xmlns:c16="http://schemas.microsoft.com/office/drawing/2014/chart" uri="{C3380CC4-5D6E-409C-BE32-E72D297353CC}">
                <c16:uniqueId val="{00000003-BB41-44B2-815F-66D0F7450EDB}"/>
              </c:ext>
            </c:extLst>
          </c:dPt>
          <c:dPt>
            <c:idx val="2"/>
            <c:invertIfNegative val="0"/>
            <c:bubble3D val="0"/>
            <c:spPr>
              <a:solidFill>
                <a:srgbClr val="7030A0"/>
              </a:solidFill>
              <a:ln>
                <a:noFill/>
              </a:ln>
              <a:effectLst/>
            </c:spPr>
            <c:extLst>
              <c:ext xmlns:c16="http://schemas.microsoft.com/office/drawing/2014/chart" uri="{C3380CC4-5D6E-409C-BE32-E72D297353CC}">
                <c16:uniqueId val="{00000005-BB41-44B2-815F-66D0F7450EDB}"/>
              </c:ext>
            </c:extLst>
          </c:dPt>
          <c:dPt>
            <c:idx val="3"/>
            <c:invertIfNegative val="0"/>
            <c:bubble3D val="0"/>
            <c:spPr>
              <a:solidFill>
                <a:srgbClr val="7030A0"/>
              </a:solidFill>
              <a:ln>
                <a:noFill/>
              </a:ln>
              <a:effectLst/>
            </c:spPr>
            <c:extLst>
              <c:ext xmlns:c16="http://schemas.microsoft.com/office/drawing/2014/chart" uri="{C3380CC4-5D6E-409C-BE32-E72D297353CC}">
                <c16:uniqueId val="{00000007-BB41-44B2-815F-66D0F7450EDB}"/>
              </c:ext>
            </c:extLst>
          </c:dPt>
          <c:dPt>
            <c:idx val="4"/>
            <c:invertIfNegative val="0"/>
            <c:bubble3D val="0"/>
            <c:spPr>
              <a:solidFill>
                <a:srgbClr val="7030A0"/>
              </a:solidFill>
              <a:ln>
                <a:noFill/>
              </a:ln>
              <a:effectLst/>
            </c:spPr>
            <c:extLst>
              <c:ext xmlns:c16="http://schemas.microsoft.com/office/drawing/2014/chart" uri="{C3380CC4-5D6E-409C-BE32-E72D297353CC}">
                <c16:uniqueId val="{00000009-BB41-44B2-815F-66D0F7450EDB}"/>
              </c:ext>
            </c:extLst>
          </c:dPt>
          <c:dPt>
            <c:idx val="5"/>
            <c:invertIfNegative val="0"/>
            <c:bubble3D val="0"/>
            <c:spPr>
              <a:solidFill>
                <a:srgbClr val="FF0000"/>
              </a:solidFill>
              <a:ln>
                <a:solidFill>
                  <a:srgbClr val="FF0000"/>
                </a:solidFill>
              </a:ln>
              <a:effectLst/>
            </c:spPr>
            <c:extLst>
              <c:ext xmlns:c16="http://schemas.microsoft.com/office/drawing/2014/chart" uri="{C3380CC4-5D6E-409C-BE32-E72D297353CC}">
                <c16:uniqueId val="{0000000B-BB41-44B2-815F-66D0F7450EDB}"/>
              </c:ext>
            </c:extLst>
          </c:dPt>
          <c:cat>
            <c:strRef>
              <c:f>Sheet1!$A$2:$A$7</c:f>
              <c:strCache>
                <c:ptCount val="6"/>
                <c:pt idx="0">
                  <c:v>Transformer</c:v>
                </c:pt>
                <c:pt idx="1">
                  <c:v>CNN</c:v>
                </c:pt>
                <c:pt idx="2">
                  <c:v>MR-LSTM</c:v>
                </c:pt>
                <c:pt idx="3">
                  <c:v>DLformer</c:v>
                </c:pt>
                <c:pt idx="4">
                  <c:v>SCTA-LSTM</c:v>
                </c:pt>
                <c:pt idx="5">
                  <c:v>CNN-LSTM</c:v>
                </c:pt>
              </c:strCache>
            </c:strRef>
          </c:cat>
          <c:val>
            <c:numRef>
              <c:f>Sheet1!$B$2:$B$7</c:f>
              <c:numCache>
                <c:formatCode>General</c:formatCode>
                <c:ptCount val="6"/>
                <c:pt idx="0">
                  <c:v>5.34</c:v>
                </c:pt>
                <c:pt idx="1">
                  <c:v>4.1399999999999997</c:v>
                </c:pt>
                <c:pt idx="2">
                  <c:v>4.5199999999999996</c:v>
                </c:pt>
                <c:pt idx="3">
                  <c:v>6.79</c:v>
                </c:pt>
                <c:pt idx="4">
                  <c:v>4.1500000000000004</c:v>
                </c:pt>
                <c:pt idx="5">
                  <c:v>3.38</c:v>
                </c:pt>
              </c:numCache>
            </c:numRef>
          </c:val>
          <c:extLst>
            <c:ext xmlns:c16="http://schemas.microsoft.com/office/drawing/2014/chart" uri="{C3380CC4-5D6E-409C-BE32-E72D297353CC}">
              <c16:uniqueId val="{0000000C-BB41-44B2-815F-66D0F7450EDB}"/>
            </c:ext>
          </c:extLst>
        </c:ser>
        <c:dLbls>
          <c:showLegendKey val="0"/>
          <c:showVal val="0"/>
          <c:showCatName val="0"/>
          <c:showSerName val="0"/>
          <c:showPercent val="0"/>
          <c:showBubbleSize val="0"/>
        </c:dLbls>
        <c:gapWidth val="219"/>
        <c:overlap val="-27"/>
        <c:axId val="1308298287"/>
        <c:axId val="1308294127"/>
      </c:barChart>
      <c:catAx>
        <c:axId val="13082982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CN"/>
          </a:p>
        </c:txPr>
        <c:crossAx val="1308294127"/>
        <c:crosses val="autoZero"/>
        <c:auto val="1"/>
        <c:lblAlgn val="ctr"/>
        <c:lblOffset val="100"/>
        <c:noMultiLvlLbl val="0"/>
      </c:catAx>
      <c:valAx>
        <c:axId val="1308294127"/>
        <c:scaling>
          <c:orientation val="minMax"/>
          <c:max val="7"/>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lgn="ctr">
                  <a:defRPr lang="en-US" altLang="zh-CN"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altLang="zh-CN"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rPr>
                  <a:t>RMSE</a:t>
                </a:r>
              </a:p>
            </c:rich>
          </c:tx>
          <c:overlay val="0"/>
          <c:spPr>
            <a:noFill/>
            <a:ln>
              <a:noFill/>
            </a:ln>
            <a:effectLst/>
          </c:spPr>
          <c:txPr>
            <a:bodyPr rot="-5400000" spcFirstLastPara="1" vertOverflow="ellipsis" vert="horz" wrap="square" anchor="ctr" anchorCtr="1"/>
            <a:lstStyle/>
            <a:p>
              <a:pPr algn="ctr">
                <a:defRPr lang="en-US" altLang="zh-CN"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altLang="zh-CN"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CN"/>
          </a:p>
        </c:txPr>
        <c:crossAx val="1308298287"/>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no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F8048-C63B-4A40-B503-E101A1BCD8B2}" type="doc">
      <dgm:prSet loTypeId="urn:microsoft.com/office/officeart/2005/8/layout/arrow2" loCatId="process" qsTypeId="urn:microsoft.com/office/officeart/2005/8/quickstyle/simple1" qsCatId="simple" csTypeId="urn:microsoft.com/office/officeart/2005/8/colors/accent1_2" csCatId="accent1" phldr="1"/>
      <dgm:spPr/>
    </dgm:pt>
    <dgm:pt modelId="{8DACB1F6-1530-4818-A6D9-511065D27FB4}">
      <dgm:prSet phldrT="[文本]"/>
      <dgm:spPr/>
      <dgm:t>
        <a:bodyPr/>
        <a:lstStyle/>
        <a:p>
          <a:r>
            <a:rPr lang="en-US" altLang="zh-CN" dirty="0"/>
            <a:t> </a:t>
          </a:r>
          <a:endParaRPr lang="zh-CN" altLang="en-US" dirty="0"/>
        </a:p>
      </dgm:t>
    </dgm:pt>
    <dgm:pt modelId="{C086AB91-07AC-41AF-8B7B-EA37D1451E97}" type="sibTrans" cxnId="{430F56C8-73F3-4CCE-9437-BC8565EAE497}">
      <dgm:prSet/>
      <dgm:spPr/>
      <dgm:t>
        <a:bodyPr/>
        <a:lstStyle/>
        <a:p>
          <a:endParaRPr lang="zh-CN" altLang="en-US"/>
        </a:p>
      </dgm:t>
    </dgm:pt>
    <dgm:pt modelId="{BEFCB093-B634-42B8-82AD-F524FF8981D9}" type="parTrans" cxnId="{430F56C8-73F3-4CCE-9437-BC8565EAE497}">
      <dgm:prSet/>
      <dgm:spPr/>
      <dgm:t>
        <a:bodyPr/>
        <a:lstStyle/>
        <a:p>
          <a:endParaRPr lang="zh-CN" altLang="en-US"/>
        </a:p>
      </dgm:t>
    </dgm:pt>
    <dgm:pt modelId="{B4F65C7D-450F-495F-98C7-15941A57A222}" type="pres">
      <dgm:prSet presAssocID="{EBCF8048-C63B-4A40-B503-E101A1BCD8B2}" presName="arrowDiagram" presStyleCnt="0">
        <dgm:presLayoutVars>
          <dgm:chMax val="5"/>
          <dgm:dir/>
          <dgm:resizeHandles val="exact"/>
        </dgm:presLayoutVars>
      </dgm:prSet>
      <dgm:spPr/>
    </dgm:pt>
    <dgm:pt modelId="{A5142285-FB80-4582-A8DA-EBE1203566E0}" type="pres">
      <dgm:prSet presAssocID="{EBCF8048-C63B-4A40-B503-E101A1BCD8B2}" presName="arrow" presStyleLbl="bgShp" presStyleIdx="0" presStyleCnt="1" custScaleX="186663" custScaleY="100000" custLinFactNeighborX="23691" custLinFactNeighborY="21348"/>
      <dgm:spPr>
        <a:gradFill rotWithShape="0">
          <a:gsLst>
            <a:gs pos="2000">
              <a:schemeClr val="bg1">
                <a:lumMod val="95000"/>
              </a:schemeClr>
            </a:gs>
            <a:gs pos="99000">
              <a:srgbClr val="005E7E"/>
            </a:gs>
          </a:gsLst>
          <a:lin ang="18600000" scaled="0"/>
        </a:gradFill>
      </dgm:spPr>
    </dgm:pt>
    <dgm:pt modelId="{3CAF12E8-FA6B-4E2C-82E3-D2D5BC519D8B}" type="pres">
      <dgm:prSet presAssocID="{EBCF8048-C63B-4A40-B503-E101A1BCD8B2}" presName="arrowDiagram1" presStyleCnt="0">
        <dgm:presLayoutVars>
          <dgm:bulletEnabled val="1"/>
        </dgm:presLayoutVars>
      </dgm:prSet>
      <dgm:spPr/>
    </dgm:pt>
    <dgm:pt modelId="{043DA46B-699D-4412-BF06-7F211ADDDBC7}" type="pres">
      <dgm:prSet presAssocID="{8DACB1F6-1530-4818-A6D9-511065D27FB4}" presName="bullet1" presStyleLbl="node1" presStyleIdx="0" presStyleCnt="1" custLinFactNeighborX="8066" custLinFactNeighborY="8847"/>
      <dgm:spPr>
        <a:noFill/>
        <a:ln>
          <a:noFill/>
        </a:ln>
      </dgm:spPr>
    </dgm:pt>
    <dgm:pt modelId="{D62CED4B-28B8-45E6-8C2C-B76391948B85}" type="pres">
      <dgm:prSet presAssocID="{8DACB1F6-1530-4818-A6D9-511065D27FB4}" presName="textBox1" presStyleLbl="revTx" presStyleIdx="0" presStyleCnt="1">
        <dgm:presLayoutVars>
          <dgm:bulletEnabled val="1"/>
        </dgm:presLayoutVars>
      </dgm:prSet>
      <dgm:spPr/>
    </dgm:pt>
  </dgm:ptLst>
  <dgm:cxnLst>
    <dgm:cxn modelId="{89AF511A-7996-402B-8FFA-5E13520FB2A7}" type="presOf" srcId="{EBCF8048-C63B-4A40-B503-E101A1BCD8B2}" destId="{B4F65C7D-450F-495F-98C7-15941A57A222}" srcOrd="0" destOrd="0" presId="urn:microsoft.com/office/officeart/2005/8/layout/arrow2"/>
    <dgm:cxn modelId="{2FDA9920-E027-49F5-A1BF-22D7D4F50716}" type="presOf" srcId="{8DACB1F6-1530-4818-A6D9-511065D27FB4}" destId="{D62CED4B-28B8-45E6-8C2C-B76391948B85}" srcOrd="0" destOrd="0" presId="urn:microsoft.com/office/officeart/2005/8/layout/arrow2"/>
    <dgm:cxn modelId="{430F56C8-73F3-4CCE-9437-BC8565EAE497}" srcId="{EBCF8048-C63B-4A40-B503-E101A1BCD8B2}" destId="{8DACB1F6-1530-4818-A6D9-511065D27FB4}" srcOrd="0" destOrd="0" parTransId="{BEFCB093-B634-42B8-82AD-F524FF8981D9}" sibTransId="{C086AB91-07AC-41AF-8B7B-EA37D1451E97}"/>
    <dgm:cxn modelId="{D2F67A6C-1889-4850-A942-6CB28ED8A77F}" type="presParOf" srcId="{B4F65C7D-450F-495F-98C7-15941A57A222}" destId="{A5142285-FB80-4582-A8DA-EBE1203566E0}" srcOrd="0" destOrd="0" presId="urn:microsoft.com/office/officeart/2005/8/layout/arrow2"/>
    <dgm:cxn modelId="{813F4125-096E-4F16-994D-1FB7B1F4351E}" type="presParOf" srcId="{B4F65C7D-450F-495F-98C7-15941A57A222}" destId="{3CAF12E8-FA6B-4E2C-82E3-D2D5BC519D8B}" srcOrd="1" destOrd="0" presId="urn:microsoft.com/office/officeart/2005/8/layout/arrow2"/>
    <dgm:cxn modelId="{A9647F51-A6B8-45E3-824D-540E16E7686B}" type="presParOf" srcId="{3CAF12E8-FA6B-4E2C-82E3-D2D5BC519D8B}" destId="{043DA46B-699D-4412-BF06-7F211ADDDBC7}" srcOrd="0" destOrd="0" presId="urn:microsoft.com/office/officeart/2005/8/layout/arrow2"/>
    <dgm:cxn modelId="{C618E9F2-6AF5-49A3-849E-B3ECDA939704}" type="presParOf" srcId="{3CAF12E8-FA6B-4E2C-82E3-D2D5BC519D8B}" destId="{D62CED4B-28B8-45E6-8C2C-B76391948B85}"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42285-FB80-4582-A8DA-EBE1203566E0}">
      <dsp:nvSpPr>
        <dsp:cNvPr id="0" name=""/>
        <dsp:cNvSpPr/>
      </dsp:nvSpPr>
      <dsp:spPr>
        <a:xfrm>
          <a:off x="1469150" y="0"/>
          <a:ext cx="5787771" cy="1937908"/>
        </a:xfrm>
        <a:prstGeom prst="swooshArrow">
          <a:avLst>
            <a:gd name="adj1" fmla="val 25000"/>
            <a:gd name="adj2" fmla="val 25000"/>
          </a:avLst>
        </a:prstGeom>
        <a:gradFill rotWithShape="0">
          <a:gsLst>
            <a:gs pos="2000">
              <a:schemeClr val="bg1">
                <a:lumMod val="95000"/>
              </a:schemeClr>
            </a:gs>
            <a:gs pos="99000">
              <a:srgbClr val="005E7E"/>
            </a:gs>
          </a:gsLst>
          <a:lin ang="18600000" scaled="0"/>
        </a:gradFill>
        <a:ln>
          <a:noFill/>
        </a:ln>
        <a:effectLst/>
      </dsp:spPr>
      <dsp:style>
        <a:lnRef idx="0">
          <a:scrgbClr r="0" g="0" b="0"/>
        </a:lnRef>
        <a:fillRef idx="1">
          <a:scrgbClr r="0" g="0" b="0"/>
        </a:fillRef>
        <a:effectRef idx="0">
          <a:scrgbClr r="0" g="0" b="0"/>
        </a:effectRef>
        <a:fontRef idx="minor"/>
      </dsp:style>
    </dsp:sp>
    <dsp:sp modelId="{043DA46B-699D-4412-BF06-7F211ADDDBC7}">
      <dsp:nvSpPr>
        <dsp:cNvPr id="0" name=""/>
        <dsp:cNvSpPr/>
      </dsp:nvSpPr>
      <dsp:spPr>
        <a:xfrm>
          <a:off x="4462439" y="413307"/>
          <a:ext cx="229448" cy="229448"/>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2CED4B-28B8-45E6-8C2C-B76391948B85}">
      <dsp:nvSpPr>
        <dsp:cNvPr id="0" name=""/>
        <dsp:cNvSpPr/>
      </dsp:nvSpPr>
      <dsp:spPr>
        <a:xfrm>
          <a:off x="3318395" y="507731"/>
          <a:ext cx="1240261" cy="1430176"/>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1580" bIns="0" numCol="1" spcCol="1270" anchor="t" anchorCtr="0">
          <a:noAutofit/>
        </a:bodyPr>
        <a:lstStyle/>
        <a:p>
          <a:pPr marL="0" lvl="0" indent="0" algn="r" defTabSz="2889250">
            <a:lnSpc>
              <a:spcPct val="90000"/>
            </a:lnSpc>
            <a:spcBef>
              <a:spcPct val="0"/>
            </a:spcBef>
            <a:spcAft>
              <a:spcPct val="35000"/>
            </a:spcAft>
            <a:buNone/>
          </a:pPr>
          <a:r>
            <a:rPr lang="en-US" altLang="zh-CN" sz="6500" kern="1200" dirty="0"/>
            <a:t> </a:t>
          </a:r>
          <a:endParaRPr lang="zh-CN" altLang="en-US" sz="6500" kern="1200" dirty="0"/>
        </a:p>
      </dsp:txBody>
      <dsp:txXfrm>
        <a:off x="3378940" y="568276"/>
        <a:ext cx="1119171" cy="1309086"/>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2:45:26.800"/>
    </inkml:context>
    <inkml:brush xml:id="br0">
      <inkml:brushProperty name="width" value="0.035" units="cm"/>
      <inkml:brushProperty name="height" value="0.03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5-10T14:22: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2167 0,'-126'0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5-10T14:22: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2039 0,'84'0,"-42"0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087D7A-C50C-4AFB-8C27-7AB0E7FA0705}" type="datetimeFigureOut">
              <a:rPr lang="zh-CN" altLang="en-US" smtClean="0"/>
              <a:t>2025/2/27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A7F37-C8F6-4688-AEB5-7B058248A09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05BAFC4-4C5A-4631-8A7B-5D7EBC96097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80658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以上就是我们的项目介绍，感谢各位老师的评阅指正！</a:t>
            </a:r>
          </a:p>
          <a:p>
            <a:endParaRPr lang="zh-CN" altLang="en-US" dirty="0"/>
          </a:p>
        </p:txBody>
      </p:sp>
      <p:sp>
        <p:nvSpPr>
          <p:cNvPr id="4" name="灯片编号占位符 3"/>
          <p:cNvSpPr>
            <a:spLocks noGrp="1"/>
          </p:cNvSpPr>
          <p:nvPr>
            <p:ph type="sldNum" sz="quarter" idx="10"/>
          </p:nvPr>
        </p:nvSpPr>
        <p:spPr/>
        <p:txBody>
          <a:bodyPr/>
          <a:lstStyle/>
          <a:p>
            <a:fld id="{B05BAFC4-4C5A-4631-8A7B-5D7EBC96097B}" type="slidenum">
              <a:rPr lang="zh-CN" altLang="en-US" smtClean="0"/>
              <a:t>30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21000">
              <a:srgbClr val="010510"/>
            </a:gs>
            <a:gs pos="99000">
              <a:srgbClr val="005E7E"/>
            </a:gs>
          </a:gsLst>
          <a:lin ang="186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317" y="535214"/>
            <a:ext cx="12227951" cy="5511799"/>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16" y="0"/>
            <a:ext cx="12954002"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bg>
      <p:bgPr>
        <a:gradFill>
          <a:gsLst>
            <a:gs pos="21000">
              <a:srgbClr val="010510"/>
            </a:gs>
            <a:gs pos="99000">
              <a:srgbClr val="005E7E"/>
            </a:gs>
          </a:gsLst>
          <a:lin ang="186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289" y="898071"/>
            <a:ext cx="12227951" cy="5511799"/>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0176" y="703984"/>
            <a:ext cx="9688946" cy="545003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gradFill>
          <a:gsLst>
            <a:gs pos="21000">
              <a:srgbClr val="010510"/>
            </a:gs>
            <a:gs pos="99000">
              <a:srgbClr val="005E7E"/>
            </a:gs>
          </a:gsLst>
          <a:lin ang="186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289" y="898071"/>
            <a:ext cx="12227951" cy="5511799"/>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289" y="627670"/>
            <a:ext cx="12332289" cy="655972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bg>
      <p:bgPr>
        <a:gradFill>
          <a:gsLst>
            <a:gs pos="21000">
              <a:srgbClr val="010510"/>
            </a:gs>
            <a:gs pos="99000">
              <a:srgbClr val="005E7E"/>
            </a:gs>
          </a:gsLst>
          <a:lin ang="186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289" y="898071"/>
            <a:ext cx="12227951" cy="5511799"/>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54915" y="232576"/>
            <a:ext cx="5737085" cy="662542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标题幻灯片">
    <p:bg>
      <p:bgPr>
        <a:gradFill>
          <a:gsLst>
            <a:gs pos="21000">
              <a:srgbClr val="010510"/>
            </a:gs>
            <a:gs pos="99000">
              <a:srgbClr val="005E7E"/>
            </a:gs>
          </a:gsLst>
          <a:lin ang="186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289" y="898071"/>
            <a:ext cx="12227951" cy="551179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bg>
      <p:bgPr>
        <a:gradFill>
          <a:gsLst>
            <a:gs pos="21000">
              <a:srgbClr val="010510"/>
            </a:gs>
            <a:gs pos="99000">
              <a:srgbClr val="005E7E"/>
            </a:gs>
          </a:gsLst>
          <a:lin ang="186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289" y="898071"/>
            <a:ext cx="12227951" cy="5511799"/>
          </a:xfrm>
          <a:prstGeom prst="rect">
            <a:avLst/>
          </a:prstGeom>
        </p:spPr>
      </p:pic>
      <p:pic>
        <p:nvPicPr>
          <p:cNvPr id="2" name="图片 1"/>
          <p:cNvPicPr>
            <a:picLocks noChangeAspect="1"/>
          </p:cNvPicPr>
          <p:nvPr userDrawn="1"/>
        </p:nvPicPr>
        <p:blipFill>
          <a:blip r:embed="rId3"/>
          <a:stretch>
            <a:fillRect/>
          </a:stretch>
        </p:blipFill>
        <p:spPr>
          <a:xfrm>
            <a:off x="0" y="0"/>
            <a:ext cx="12192000" cy="685799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bg>
      <p:bgPr>
        <a:gradFill>
          <a:gsLst>
            <a:gs pos="21000">
              <a:srgbClr val="010510"/>
            </a:gs>
            <a:gs pos="99000">
              <a:srgbClr val="005E7E"/>
            </a:gs>
          </a:gsLst>
          <a:lin ang="186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289" y="898071"/>
            <a:ext cx="12227951" cy="5511799"/>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016"/>
            <a:ext cx="12192000" cy="6855968"/>
          </a:xfrm>
          <a:prstGeom prst="rect">
            <a:avLst/>
          </a:prstGeom>
        </p:spPr>
      </p:pic>
      <p:sp>
        <p:nvSpPr>
          <p:cNvPr id="5" name="图文框 4"/>
          <p:cNvSpPr/>
          <p:nvPr userDrawn="1"/>
        </p:nvSpPr>
        <p:spPr>
          <a:xfrm>
            <a:off x="5097181" y="2242457"/>
            <a:ext cx="1997638" cy="1981200"/>
          </a:xfrm>
          <a:prstGeom prst="frame">
            <a:avLst>
              <a:gd name="adj1" fmla="val 9787"/>
            </a:avLst>
          </a:prstGeom>
          <a:gradFill flip="none" rotWithShape="1">
            <a:gsLst>
              <a:gs pos="0">
                <a:srgbClr val="08F2F8"/>
              </a:gs>
              <a:gs pos="100000">
                <a:srgbClr val="08F2F8">
                  <a:alpha val="0"/>
                </a:srgbClr>
              </a:gs>
              <a:gs pos="47000">
                <a:srgbClr val="08F2F8">
                  <a:alpha val="50000"/>
                </a:srgbClr>
              </a:gs>
            </a:gsLst>
            <a:lin ang="2700000" scaled="1"/>
            <a:tileRect/>
          </a:gradFill>
          <a:ln w="12700" cap="flat" cmpd="sng" algn="ctr">
            <a:noFill/>
            <a:prstDash val="solid"/>
            <a:miter lim="800000"/>
          </a:ln>
          <a:effectLst>
            <a:glow rad="101600">
              <a:srgbClr val="5B9BD5">
                <a:satMod val="175000"/>
                <a:alpha val="40000"/>
              </a:srgbClr>
            </a:glo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文本框 5"/>
          <p:cNvSpPr txBox="1"/>
          <p:nvPr userDrawn="1"/>
        </p:nvSpPr>
        <p:spPr>
          <a:xfrm>
            <a:off x="4545166" y="2967335"/>
            <a:ext cx="3101669" cy="923330"/>
          </a:xfrm>
          <a:prstGeom prst="rect">
            <a:avLst/>
          </a:prstGeom>
          <a:noFill/>
        </p:spPr>
        <p:txBody>
          <a:bodyPr wrap="square" rtlCol="0">
            <a:spAutoFit/>
          </a:bodyPr>
          <a:lstStyle/>
          <a:p>
            <a:pPr algn="ctr">
              <a:defRPr/>
            </a:pPr>
            <a:r>
              <a:rPr lang="en-US" altLang="zh-CN" sz="5400" b="1" dirty="0">
                <a:gradFill flip="none" rotWithShape="1">
                  <a:gsLst>
                    <a:gs pos="8000">
                      <a:srgbClr val="08F2F8">
                        <a:alpha val="0"/>
                      </a:srgbClr>
                    </a:gs>
                    <a:gs pos="65000">
                      <a:srgbClr val="08F2F8"/>
                    </a:gs>
                  </a:gsLst>
                  <a:lin ang="16200000" scaled="1"/>
                  <a:tileRect/>
                </a:gradFill>
                <a:effectLst>
                  <a:outerShdw blurRad="50800" dist="38100" dir="2700000" algn="tl" rotWithShape="0">
                    <a:prstClr val="black">
                      <a:alpha val="40000"/>
                    </a:prstClr>
                  </a:outerShdw>
                </a:effectLst>
                <a:latin typeface="Abadi" panose="020B0604020104020204" pitchFamily="34" charset="0"/>
                <a:ea typeface="微软雅黑" panose="020B0503020204020204" pitchFamily="82" charset="2"/>
              </a:rPr>
              <a:t>The  End</a:t>
            </a:r>
          </a:p>
        </p:txBody>
      </p:sp>
      <p:grpSp>
        <p:nvGrpSpPr>
          <p:cNvPr id="8" name="组合 7"/>
          <p:cNvGrpSpPr/>
          <p:nvPr userDrawn="1"/>
        </p:nvGrpSpPr>
        <p:grpSpPr>
          <a:xfrm>
            <a:off x="7394272" y="3233057"/>
            <a:ext cx="47135" cy="519025"/>
            <a:chOff x="6160655" y="1542473"/>
            <a:chExt cx="27709" cy="932873"/>
          </a:xfrm>
        </p:grpSpPr>
        <p:cxnSp>
          <p:nvCxnSpPr>
            <p:cNvPr id="9" name="直接连接符 8"/>
            <p:cNvCxnSpPr/>
            <p:nvPr/>
          </p:nvCxnSpPr>
          <p:spPr>
            <a:xfrm>
              <a:off x="6160655" y="1542473"/>
              <a:ext cx="0" cy="812800"/>
            </a:xfrm>
            <a:prstGeom prst="line">
              <a:avLst/>
            </a:prstGeom>
            <a:noFill/>
            <a:ln w="6350" cap="flat" cmpd="sng" algn="ctr">
              <a:solidFill>
                <a:srgbClr val="08F2F8"/>
              </a:solidFill>
              <a:prstDash val="solid"/>
              <a:miter lim="800000"/>
            </a:ln>
            <a:effectLst/>
          </p:spPr>
        </p:cxnSp>
        <p:cxnSp>
          <p:nvCxnSpPr>
            <p:cNvPr id="10" name="直接连接符 9"/>
            <p:cNvCxnSpPr/>
            <p:nvPr/>
          </p:nvCxnSpPr>
          <p:spPr>
            <a:xfrm>
              <a:off x="6188364" y="1662546"/>
              <a:ext cx="0" cy="812800"/>
            </a:xfrm>
            <a:prstGeom prst="line">
              <a:avLst/>
            </a:prstGeom>
            <a:noFill/>
            <a:ln w="3175" cap="flat" cmpd="sng" algn="ctr">
              <a:solidFill>
                <a:srgbClr val="08F2F8">
                  <a:alpha val="50000"/>
                </a:srgbClr>
              </a:solidFill>
              <a:prstDash val="solid"/>
              <a:miter lim="800000"/>
            </a:ln>
            <a:effectLst/>
          </p:spPr>
        </p:cxnSp>
      </p:grpSp>
      <p:grpSp>
        <p:nvGrpSpPr>
          <p:cNvPr id="11" name="组合 10"/>
          <p:cNvGrpSpPr/>
          <p:nvPr userDrawn="1"/>
        </p:nvGrpSpPr>
        <p:grpSpPr>
          <a:xfrm>
            <a:off x="7094819" y="2127143"/>
            <a:ext cx="130157" cy="129663"/>
            <a:chOff x="6626433" y="993290"/>
            <a:chExt cx="130157" cy="129663"/>
          </a:xfrm>
        </p:grpSpPr>
        <p:sp>
          <p:nvSpPr>
            <p:cNvPr id="12" name="L 形 11"/>
            <p:cNvSpPr/>
            <p:nvPr/>
          </p:nvSpPr>
          <p:spPr>
            <a:xfrm rot="10800000">
              <a:off x="6626433" y="1030237"/>
              <a:ext cx="92716" cy="92716"/>
            </a:xfrm>
            <a:prstGeom prst="corner">
              <a:avLst>
                <a:gd name="adj1" fmla="val 15927"/>
                <a:gd name="adj2" fmla="val 13997"/>
              </a:avLst>
            </a:prstGeom>
            <a:solidFill>
              <a:srgbClr val="08F2F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 name="L 形 12"/>
            <p:cNvSpPr/>
            <p:nvPr/>
          </p:nvSpPr>
          <p:spPr>
            <a:xfrm rot="10800000">
              <a:off x="6663874" y="993290"/>
              <a:ext cx="92716" cy="92716"/>
            </a:xfrm>
            <a:prstGeom prst="corner">
              <a:avLst>
                <a:gd name="adj1" fmla="val 15927"/>
                <a:gd name="adj2" fmla="val 13997"/>
              </a:avLst>
            </a:prstGeom>
            <a:solidFill>
              <a:srgbClr val="08F2F8">
                <a:alpha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14" name="组合 13"/>
          <p:cNvGrpSpPr/>
          <p:nvPr userDrawn="1"/>
        </p:nvGrpSpPr>
        <p:grpSpPr>
          <a:xfrm flipH="1">
            <a:off x="5371576" y="2515703"/>
            <a:ext cx="130157" cy="129663"/>
            <a:chOff x="6626433" y="993290"/>
            <a:chExt cx="130157" cy="129663"/>
          </a:xfrm>
        </p:grpSpPr>
        <p:sp>
          <p:nvSpPr>
            <p:cNvPr id="15" name="L 形 14"/>
            <p:cNvSpPr/>
            <p:nvPr/>
          </p:nvSpPr>
          <p:spPr>
            <a:xfrm rot="10800000">
              <a:off x="6626433" y="1030237"/>
              <a:ext cx="92716" cy="92716"/>
            </a:xfrm>
            <a:prstGeom prst="corner">
              <a:avLst>
                <a:gd name="adj1" fmla="val 15927"/>
                <a:gd name="adj2" fmla="val 13997"/>
              </a:avLst>
            </a:prstGeom>
            <a:solidFill>
              <a:srgbClr val="08F2F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6" name="L 形 15"/>
            <p:cNvSpPr/>
            <p:nvPr/>
          </p:nvSpPr>
          <p:spPr>
            <a:xfrm rot="10800000">
              <a:off x="6663874" y="993290"/>
              <a:ext cx="92716" cy="92716"/>
            </a:xfrm>
            <a:prstGeom prst="corner">
              <a:avLst>
                <a:gd name="adj1" fmla="val 15927"/>
                <a:gd name="adj2" fmla="val 13997"/>
              </a:avLst>
            </a:prstGeom>
            <a:solidFill>
              <a:srgbClr val="08F2F8">
                <a:alpha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17" name="组合 16"/>
          <p:cNvGrpSpPr/>
          <p:nvPr userDrawn="1"/>
        </p:nvGrpSpPr>
        <p:grpSpPr>
          <a:xfrm rot="16200000" flipV="1">
            <a:off x="4862921" y="2822831"/>
            <a:ext cx="47135" cy="519025"/>
            <a:chOff x="6160655" y="1542473"/>
            <a:chExt cx="27709" cy="932873"/>
          </a:xfrm>
        </p:grpSpPr>
        <p:cxnSp>
          <p:nvCxnSpPr>
            <p:cNvPr id="18" name="直接连接符 17"/>
            <p:cNvCxnSpPr/>
            <p:nvPr/>
          </p:nvCxnSpPr>
          <p:spPr>
            <a:xfrm>
              <a:off x="6160655" y="1542473"/>
              <a:ext cx="0" cy="812800"/>
            </a:xfrm>
            <a:prstGeom prst="line">
              <a:avLst/>
            </a:prstGeom>
            <a:noFill/>
            <a:ln w="6350" cap="flat" cmpd="sng" algn="ctr">
              <a:solidFill>
                <a:srgbClr val="08F2F8"/>
              </a:solidFill>
              <a:prstDash val="solid"/>
              <a:miter lim="800000"/>
            </a:ln>
            <a:effectLst/>
          </p:spPr>
        </p:cxnSp>
        <p:cxnSp>
          <p:nvCxnSpPr>
            <p:cNvPr id="19" name="直接连接符 18"/>
            <p:cNvCxnSpPr/>
            <p:nvPr/>
          </p:nvCxnSpPr>
          <p:spPr>
            <a:xfrm>
              <a:off x="6188364" y="1662546"/>
              <a:ext cx="0" cy="812800"/>
            </a:xfrm>
            <a:prstGeom prst="line">
              <a:avLst/>
            </a:prstGeom>
            <a:noFill/>
            <a:ln w="3175" cap="flat" cmpd="sng" algn="ctr">
              <a:solidFill>
                <a:srgbClr val="08F2F8">
                  <a:alpha val="50000"/>
                </a:srgbClr>
              </a:solidFill>
              <a:prstDash val="solid"/>
              <a:miter lim="800000"/>
            </a:ln>
            <a:effectLst/>
          </p:spPr>
        </p:cxnSp>
      </p:grpSp>
      <p:grpSp>
        <p:nvGrpSpPr>
          <p:cNvPr id="20" name="组合 19"/>
          <p:cNvGrpSpPr/>
          <p:nvPr userDrawn="1"/>
        </p:nvGrpSpPr>
        <p:grpSpPr>
          <a:xfrm flipH="1" flipV="1">
            <a:off x="4967024" y="4221784"/>
            <a:ext cx="130157" cy="129663"/>
            <a:chOff x="6626433" y="993290"/>
            <a:chExt cx="130157" cy="129663"/>
          </a:xfrm>
        </p:grpSpPr>
        <p:sp>
          <p:nvSpPr>
            <p:cNvPr id="21" name="L 形 20"/>
            <p:cNvSpPr/>
            <p:nvPr/>
          </p:nvSpPr>
          <p:spPr>
            <a:xfrm rot="10800000">
              <a:off x="6626433" y="1030237"/>
              <a:ext cx="92716" cy="92716"/>
            </a:xfrm>
            <a:prstGeom prst="corner">
              <a:avLst>
                <a:gd name="adj1" fmla="val 15927"/>
                <a:gd name="adj2" fmla="val 13997"/>
              </a:avLst>
            </a:prstGeom>
            <a:solidFill>
              <a:srgbClr val="08F2F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2" name="L 形 21"/>
            <p:cNvSpPr/>
            <p:nvPr/>
          </p:nvSpPr>
          <p:spPr>
            <a:xfrm rot="10800000">
              <a:off x="6663874" y="993290"/>
              <a:ext cx="92716" cy="92716"/>
            </a:xfrm>
            <a:prstGeom prst="corner">
              <a:avLst>
                <a:gd name="adj1" fmla="val 15927"/>
                <a:gd name="adj2" fmla="val 13997"/>
              </a:avLst>
            </a:prstGeom>
            <a:solidFill>
              <a:srgbClr val="08F2F8">
                <a:alpha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53" presetClass="entr" presetSubtype="16"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par>
                                <p:cTn id="16" presetID="53" presetClass="entr" presetSubtype="16"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34CD6EF-95B0-4BC3-8A56-04D39A20DFD0}" type="datetimeFigureOut">
              <a:rPr lang="zh-CN" altLang="en-US" smtClean="0"/>
              <a:t>2025/2/27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EA42F-D459-4738-AC0F-16070A22DED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4CD6EF-95B0-4BC3-8A56-04D39A20DFD0}" type="datetimeFigureOut">
              <a:rPr lang="zh-CN" altLang="en-US" smtClean="0"/>
              <a:t>2025/2/27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EA42F-D459-4738-AC0F-16070A22DED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hemeOverride" Target="../theme/themeOverride1.xml"/><Relationship Id="rId5" Type="http://schemas.openxmlformats.org/officeDocument/2006/relationships/image" Target="../media/image9.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61.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60.jpeg"/><Relationship Id="rId2" Type="http://schemas.openxmlformats.org/officeDocument/2006/relationships/tags" Target="../tags/tag5.xml"/><Relationship Id="rId16" Type="http://schemas.openxmlformats.org/officeDocument/2006/relationships/image" Target="../media/image9.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59.png"/><Relationship Id="rId5" Type="http://schemas.openxmlformats.org/officeDocument/2006/relationships/tags" Target="../tags/tag8.xml"/><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tags" Target="../tags/tag7.xml"/><Relationship Id="rId9" Type="http://schemas.openxmlformats.org/officeDocument/2006/relationships/image" Target="../media/image57.png"/><Relationship Id="rId1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57.png"/><Relationship Id="rId18" Type="http://schemas.openxmlformats.org/officeDocument/2006/relationships/image" Target="../media/image68.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Layout" Target="../slideLayouts/slideLayout5.xml"/><Relationship Id="rId17" Type="http://schemas.openxmlformats.org/officeDocument/2006/relationships/image" Target="../media/image67.png"/><Relationship Id="rId2" Type="http://schemas.openxmlformats.org/officeDocument/2006/relationships/tags" Target="../tags/tag12.xml"/><Relationship Id="rId16" Type="http://schemas.openxmlformats.org/officeDocument/2006/relationships/image" Target="../media/image66.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image" Target="../media/image65.png"/><Relationship Id="rId10" Type="http://schemas.openxmlformats.org/officeDocument/2006/relationships/tags" Target="../tags/tag20.xml"/><Relationship Id="rId19" Type="http://schemas.openxmlformats.org/officeDocument/2006/relationships/image" Target="../media/image9.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64.jpeg"/></Relationships>
</file>

<file path=ppt/slides/_rels/slide12.xml.rels><?xml version="1.0" encoding="UTF-8" standalone="yes"?>
<Relationships xmlns="http://schemas.openxmlformats.org/package/2006/relationships"><Relationship Id="rId8" Type="http://schemas.openxmlformats.org/officeDocument/2006/relationships/image" Target="../media/image73.jpeg"/><Relationship Id="rId18" Type="http://schemas.openxmlformats.org/officeDocument/2006/relationships/image" Target="../media/image9.png"/><Relationship Id="rId3" Type="http://schemas.openxmlformats.org/officeDocument/2006/relationships/image" Target="../media/image37.png"/><Relationship Id="rId7" Type="http://schemas.openxmlformats.org/officeDocument/2006/relationships/image" Target="../media/image72.jpeg"/><Relationship Id="rId12" Type="http://schemas.openxmlformats.org/officeDocument/2006/relationships/customXml" Target="../ink/ink2.xml"/><Relationship Id="rId17" Type="http://schemas.openxmlformats.org/officeDocument/2006/relationships/image" Target="../media/image78.jpeg"/><Relationship Id="rId2" Type="http://schemas.openxmlformats.org/officeDocument/2006/relationships/notesSlide" Target="../notesSlides/notesSlide3.xml"/><Relationship Id="rId16" Type="http://schemas.openxmlformats.org/officeDocument/2006/relationships/image" Target="../media/image77.jpeg"/><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customXml" Target="../ink/ink3.xml"/><Relationship Id="rId10" Type="http://schemas.openxmlformats.org/officeDocument/2006/relationships/image" Target="../media/image75.png"/><Relationship Id="rId4" Type="http://schemas.openxmlformats.org/officeDocument/2006/relationships/image" Target="../media/image69.jpeg"/><Relationship Id="rId9" Type="http://schemas.openxmlformats.org/officeDocument/2006/relationships/image" Target="../media/image74.png"/><Relationship Id="rId14" Type="http://schemas.openxmlformats.org/officeDocument/2006/relationships/image" Target="../media/image89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2.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93.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4.png"/><Relationship Id="rId7" Type="http://schemas.openxmlformats.org/officeDocument/2006/relationships/image" Target="../media/image96.jpe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95.jpeg"/><Relationship Id="rId5" Type="http://schemas.openxmlformats.org/officeDocument/2006/relationships/image" Target="../media/image9.png"/><Relationship Id="rId10" Type="http://schemas.openxmlformats.org/officeDocument/2006/relationships/image" Target="../media/image99.jpeg"/><Relationship Id="rId4" Type="http://schemas.microsoft.com/office/2007/relationships/hdphoto" Target="../media/hdphoto2.wdp"/><Relationship Id="rId9" Type="http://schemas.openxmlformats.org/officeDocument/2006/relationships/image" Target="../media/image98.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3.jpe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1.png"/><Relationship Id="rId5" Type="http://schemas.openxmlformats.org/officeDocument/2006/relationships/image" Target="../media/image9.png"/><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3.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notesSlide" Target="../notesSlides/notesSlide5.xml"/><Relationship Id="rId7" Type="http://schemas.openxmlformats.org/officeDocument/2006/relationships/image" Target="../media/image9.png"/><Relationship Id="rId12"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05.jpeg"/><Relationship Id="rId10" Type="http://schemas.openxmlformats.org/officeDocument/2006/relationships/image" Target="../media/image109.png"/><Relationship Id="rId4" Type="http://schemas.openxmlformats.org/officeDocument/2006/relationships/image" Target="../media/image104.jpeg"/><Relationship Id="rId9" Type="http://schemas.openxmlformats.org/officeDocument/2006/relationships/image" Target="../media/image108.jpeg"/></Relationships>
</file>

<file path=ppt/slides/_rels/slide23.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113.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slideLayout" Target="../slideLayouts/slideLayout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image" Target="../media/image9.png"/><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116.png"/></Relationships>
</file>

<file path=ppt/slides/_rels/slide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2.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image" Target="../media/image37.png"/><Relationship Id="rId7" Type="http://schemas.openxmlformats.org/officeDocument/2006/relationships/image" Target="../media/image125.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29.png"/><Relationship Id="rId4" Type="http://schemas.openxmlformats.org/officeDocument/2006/relationships/image" Target="../media/image128.png"/></Relationships>
</file>

<file path=ppt/slides/_rels/slide2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133.jpeg"/><Relationship Id="rId4" Type="http://schemas.openxmlformats.org/officeDocument/2006/relationships/image" Target="../media/image132.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20.png"/><Relationship Id="rId12"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5.xml"/><Relationship Id="rId11" Type="http://schemas.openxmlformats.org/officeDocument/2006/relationships/diagramColors" Target="../diagrams/colors1.xml"/><Relationship Id="rId10" Type="http://schemas.openxmlformats.org/officeDocument/2006/relationships/diagramQuickStyle" Target="../diagrams/quickStyle1.xml"/><Relationship Id="rId4" Type="http://schemas.openxmlformats.org/officeDocument/2006/relationships/customXml" Target="../ink/ink1.xml"/><Relationship Id="rId9"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5.xml"/><Relationship Id="rId7" Type="http://schemas.openxmlformats.org/officeDocument/2006/relationships/image" Target="../media/image15.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3" Type="http://schemas.openxmlformats.org/officeDocument/2006/relationships/image" Target="../media/image23.jpeg"/><Relationship Id="rId7" Type="http://schemas.openxmlformats.org/officeDocument/2006/relationships/image" Target="../media/image26.jpeg"/><Relationship Id="rId12" Type="http://schemas.openxmlformats.org/officeDocument/2006/relationships/image" Target="../media/image31.png"/><Relationship Id="rId17" Type="http://schemas.openxmlformats.org/officeDocument/2006/relationships/image" Target="../media/image36.gif"/><Relationship Id="rId2" Type="http://schemas.openxmlformats.org/officeDocument/2006/relationships/image" Target="../media/image22.jpeg"/><Relationship Id="rId16"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9.png"/><Relationship Id="rId15" Type="http://schemas.openxmlformats.org/officeDocument/2006/relationships/image" Target="../media/image34.png"/><Relationship Id="rId10" Type="http://schemas.openxmlformats.org/officeDocument/2006/relationships/image" Target="../media/image29.jpeg"/><Relationship Id="rId4" Type="http://schemas.openxmlformats.org/officeDocument/2006/relationships/image" Target="../media/image24.png"/><Relationship Id="rId9" Type="http://schemas.openxmlformats.org/officeDocument/2006/relationships/image" Target="../media/image28.jpe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1000">
              <a:srgbClr val="010510"/>
            </a:gs>
            <a:gs pos="99000">
              <a:srgbClr val="005E7E"/>
            </a:gs>
          </a:gsLst>
          <a:lin ang="18600000" scaled="0"/>
        </a:gradFill>
        <a:effectLst/>
      </p:bgPr>
    </p:bg>
    <p:spTree>
      <p:nvGrpSpPr>
        <p:cNvPr id="1" name=""/>
        <p:cNvGrpSpPr/>
        <p:nvPr/>
      </p:nvGrpSpPr>
      <p:grpSpPr>
        <a:xfrm>
          <a:off x="0" y="0"/>
          <a:ext cx="0" cy="0"/>
          <a:chOff x="0" y="0"/>
          <a:chExt cx="0" cy="0"/>
        </a:xfrm>
      </p:grpSpPr>
      <p:pic>
        <p:nvPicPr>
          <p:cNvPr id="92" name="그림 개체 틀 22">
            <a:extLst>
              <a:ext uri="{FF2B5EF4-FFF2-40B4-BE49-F238E27FC236}">
                <a16:creationId xmlns:a16="http://schemas.microsoft.com/office/drawing/2014/main" id="{813F57F0-EC09-4E2C-A012-726072F6697A}"/>
              </a:ext>
            </a:extLst>
          </p:cNvPr>
          <p:cNvPicPr>
            <a:picLocks noChangeAspect="1"/>
          </p:cNvPicPr>
          <p:nvPr/>
        </p:nvPicPr>
        <p:blipFill rotWithShape="1">
          <a:blip r:embed="rId4">
            <a:alphaModFix amt="17000"/>
            <a:extLst>
              <a:ext uri="{28A0092B-C50C-407E-A947-70E740481C1C}">
                <a14:useLocalDpi xmlns:a14="http://schemas.microsoft.com/office/drawing/2010/main" val="0"/>
              </a:ext>
            </a:extLst>
          </a:blip>
          <a:srcRect l="10791" t="2114" b="22618"/>
          <a:stretch/>
        </p:blipFill>
        <p:spPr>
          <a:xfrm>
            <a:off x="0" y="0"/>
            <a:ext cx="12192000" cy="6858000"/>
          </a:xfrm>
          <a:prstGeom prst="rect">
            <a:avLst/>
          </a:prstGeom>
        </p:spPr>
      </p:pic>
      <p:cxnSp>
        <p:nvCxnSpPr>
          <p:cNvPr id="317" name="连接符: 肘形 316">
            <a:extLst>
              <a:ext uri="{FF2B5EF4-FFF2-40B4-BE49-F238E27FC236}">
                <a16:creationId xmlns:a16="http://schemas.microsoft.com/office/drawing/2014/main" id="{02EE0AB2-8EFF-48C7-816F-BA10E760331E}"/>
              </a:ext>
            </a:extLst>
          </p:cNvPr>
          <p:cNvCxnSpPr/>
          <p:nvPr/>
        </p:nvCxnSpPr>
        <p:spPr>
          <a:xfrm flipV="1">
            <a:off x="-113171" y="1672767"/>
            <a:ext cx="1940894" cy="1415542"/>
          </a:xfrm>
          <a:prstGeom prst="bentConnector3">
            <a:avLst>
              <a:gd name="adj1" fmla="val 70101"/>
            </a:avLst>
          </a:prstGeom>
          <a:ln w="25400">
            <a:gradFill flip="none" rotWithShape="1">
              <a:gsLst>
                <a:gs pos="0">
                  <a:srgbClr val="02F8FF">
                    <a:alpha val="20000"/>
                  </a:srgbClr>
                </a:gs>
                <a:gs pos="100000">
                  <a:srgbClr val="25A6FC">
                    <a:alpha val="20000"/>
                  </a:srgbClr>
                </a:gs>
              </a:gsLst>
              <a:lin ang="0" scaled="1"/>
              <a:tileRect/>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318" name="连接符: 肘形 317">
            <a:extLst>
              <a:ext uri="{FF2B5EF4-FFF2-40B4-BE49-F238E27FC236}">
                <a16:creationId xmlns:a16="http://schemas.microsoft.com/office/drawing/2014/main" id="{71FD4070-EEA4-427B-9515-3225F267CD06}"/>
              </a:ext>
            </a:extLst>
          </p:cNvPr>
          <p:cNvCxnSpPr/>
          <p:nvPr/>
        </p:nvCxnSpPr>
        <p:spPr>
          <a:xfrm>
            <a:off x="554227" y="1391013"/>
            <a:ext cx="2614523" cy="2082169"/>
          </a:xfrm>
          <a:prstGeom prst="bentConnector4">
            <a:avLst>
              <a:gd name="adj1" fmla="val 49400"/>
              <a:gd name="adj2" fmla="val 112226"/>
            </a:avLst>
          </a:prstGeom>
          <a:ln w="25400">
            <a:gradFill flip="none" rotWithShape="1">
              <a:gsLst>
                <a:gs pos="0">
                  <a:srgbClr val="02F8FF">
                    <a:alpha val="20000"/>
                  </a:srgbClr>
                </a:gs>
                <a:gs pos="100000">
                  <a:srgbClr val="25A6FC">
                    <a:alpha val="20000"/>
                  </a:srgbClr>
                </a:gs>
              </a:gsLst>
              <a:lin ang="0" scaled="1"/>
              <a:tileRect/>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319" name="连接符: 肘形 318">
            <a:extLst>
              <a:ext uri="{FF2B5EF4-FFF2-40B4-BE49-F238E27FC236}">
                <a16:creationId xmlns:a16="http://schemas.microsoft.com/office/drawing/2014/main" id="{B79B4206-0796-4951-9FC1-D8FE0CD118A9}"/>
              </a:ext>
            </a:extLst>
          </p:cNvPr>
          <p:cNvCxnSpPr/>
          <p:nvPr/>
        </p:nvCxnSpPr>
        <p:spPr>
          <a:xfrm rot="10800000" flipV="1">
            <a:off x="8668696" y="4907175"/>
            <a:ext cx="3884502" cy="1231372"/>
          </a:xfrm>
          <a:prstGeom prst="bentConnector3">
            <a:avLst>
              <a:gd name="adj1" fmla="val 34647"/>
            </a:avLst>
          </a:prstGeom>
          <a:ln w="25400">
            <a:gradFill flip="none" rotWithShape="1">
              <a:gsLst>
                <a:gs pos="0">
                  <a:srgbClr val="02F8FF">
                    <a:alpha val="20000"/>
                  </a:srgbClr>
                </a:gs>
                <a:gs pos="100000">
                  <a:srgbClr val="25A6FC">
                    <a:alpha val="20000"/>
                  </a:srgbClr>
                </a:gs>
              </a:gsLst>
              <a:lin ang="0" scaled="1"/>
              <a:tileRect/>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320" name="连接符: 肘形 319">
            <a:extLst>
              <a:ext uri="{FF2B5EF4-FFF2-40B4-BE49-F238E27FC236}">
                <a16:creationId xmlns:a16="http://schemas.microsoft.com/office/drawing/2014/main" id="{64F732CC-27B0-4B9A-A091-D5EDC27775B5}"/>
              </a:ext>
            </a:extLst>
          </p:cNvPr>
          <p:cNvCxnSpPr/>
          <p:nvPr/>
        </p:nvCxnSpPr>
        <p:spPr>
          <a:xfrm rot="10800000">
            <a:off x="9485873" y="3900729"/>
            <a:ext cx="2897591" cy="1832927"/>
          </a:xfrm>
          <a:prstGeom prst="bentConnector4">
            <a:avLst>
              <a:gd name="adj1" fmla="val 49400"/>
              <a:gd name="adj2" fmla="val 112226"/>
            </a:avLst>
          </a:prstGeom>
          <a:ln w="25400">
            <a:gradFill flip="none" rotWithShape="1">
              <a:gsLst>
                <a:gs pos="0">
                  <a:srgbClr val="02F8FF">
                    <a:alpha val="20000"/>
                  </a:srgbClr>
                </a:gs>
                <a:gs pos="100000">
                  <a:srgbClr val="25A6FC">
                    <a:alpha val="20000"/>
                  </a:srgbClr>
                </a:gs>
              </a:gsLst>
              <a:lin ang="0" scaled="1"/>
              <a:tileRect/>
            </a:gradFill>
            <a:tailEnd type="stealth" w="lg" len="lg"/>
          </a:ln>
        </p:spPr>
        <p:style>
          <a:lnRef idx="1">
            <a:schemeClr val="accent1"/>
          </a:lnRef>
          <a:fillRef idx="0">
            <a:schemeClr val="accent1"/>
          </a:fillRef>
          <a:effectRef idx="0">
            <a:schemeClr val="accent1"/>
          </a:effectRef>
          <a:fontRef idx="minor">
            <a:schemeClr val="tx1"/>
          </a:fontRef>
        </p:style>
      </p:cxnSp>
      <p:grpSp>
        <p:nvGrpSpPr>
          <p:cNvPr id="321" name="组合 320">
            <a:extLst>
              <a:ext uri="{FF2B5EF4-FFF2-40B4-BE49-F238E27FC236}">
                <a16:creationId xmlns:a16="http://schemas.microsoft.com/office/drawing/2014/main" id="{DBDB5AF3-549F-4E0D-981C-65286B8681D5}"/>
              </a:ext>
            </a:extLst>
          </p:cNvPr>
          <p:cNvGrpSpPr/>
          <p:nvPr/>
        </p:nvGrpSpPr>
        <p:grpSpPr>
          <a:xfrm>
            <a:off x="3734545" y="975643"/>
            <a:ext cx="5058054" cy="669851"/>
            <a:chOff x="3415628" y="1546794"/>
            <a:chExt cx="5556694" cy="735887"/>
          </a:xfrm>
        </p:grpSpPr>
        <p:cxnSp>
          <p:nvCxnSpPr>
            <p:cNvPr id="322" name="直接连接符 321">
              <a:extLst>
                <a:ext uri="{FF2B5EF4-FFF2-40B4-BE49-F238E27FC236}">
                  <a16:creationId xmlns:a16="http://schemas.microsoft.com/office/drawing/2014/main" id="{3AE7C6CD-2703-417A-8755-35FE2B7BC0B0}"/>
                </a:ext>
              </a:extLst>
            </p:cNvPr>
            <p:cNvCxnSpPr/>
            <p:nvPr/>
          </p:nvCxnSpPr>
          <p:spPr>
            <a:xfrm>
              <a:off x="3811378" y="1836592"/>
              <a:ext cx="3708400" cy="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20D4732F-7CCE-4145-82A8-E504B2B019C7}"/>
                </a:ext>
              </a:extLst>
            </p:cNvPr>
            <p:cNvCxnSpPr/>
            <p:nvPr/>
          </p:nvCxnSpPr>
          <p:spPr>
            <a:xfrm>
              <a:off x="8533708" y="1960417"/>
              <a:ext cx="353681" cy="24765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2FF2CF9C-B229-4D39-B51B-B346516E916C}"/>
                </a:ext>
              </a:extLst>
            </p:cNvPr>
            <p:cNvCxnSpPr/>
            <p:nvPr/>
          </p:nvCxnSpPr>
          <p:spPr>
            <a:xfrm flipH="1">
              <a:off x="3460079" y="1836592"/>
              <a:ext cx="353681" cy="24765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67540A5B-1B86-4D95-BB71-1B07B7A2E064}"/>
                </a:ext>
              </a:extLst>
            </p:cNvPr>
            <p:cNvCxnSpPr/>
            <p:nvPr/>
          </p:nvCxnSpPr>
          <p:spPr>
            <a:xfrm flipH="1">
              <a:off x="6705722" y="1588942"/>
              <a:ext cx="353681" cy="24765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85EB931F-A75C-437A-B007-EE985D4DD4D1}"/>
                </a:ext>
              </a:extLst>
            </p:cNvPr>
            <p:cNvCxnSpPr/>
            <p:nvPr/>
          </p:nvCxnSpPr>
          <p:spPr>
            <a:xfrm>
              <a:off x="7698998" y="1960417"/>
              <a:ext cx="832330" cy="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9B764E7C-8315-4718-BE02-2E0D3F4A71FB}"/>
                </a:ext>
              </a:extLst>
            </p:cNvPr>
            <p:cNvCxnSpPr/>
            <p:nvPr/>
          </p:nvCxnSpPr>
          <p:spPr>
            <a:xfrm>
              <a:off x="7522158" y="1836592"/>
              <a:ext cx="176840" cy="123825"/>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599BA912-1114-4F5E-9675-C1C85C2C8BCF}"/>
                </a:ext>
              </a:extLst>
            </p:cNvPr>
            <p:cNvCxnSpPr/>
            <p:nvPr/>
          </p:nvCxnSpPr>
          <p:spPr>
            <a:xfrm>
              <a:off x="7059403" y="1588942"/>
              <a:ext cx="1084116" cy="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sp>
          <p:nvSpPr>
            <p:cNvPr id="329" name="椭圆 328">
              <a:extLst>
                <a:ext uri="{FF2B5EF4-FFF2-40B4-BE49-F238E27FC236}">
                  <a16:creationId xmlns:a16="http://schemas.microsoft.com/office/drawing/2014/main" id="{01042621-0F3D-410B-A3C5-09F780AB58C0}"/>
                </a:ext>
              </a:extLst>
            </p:cNvPr>
            <p:cNvSpPr/>
            <p:nvPr/>
          </p:nvSpPr>
          <p:spPr>
            <a:xfrm>
              <a:off x="3415628" y="2046142"/>
              <a:ext cx="88900" cy="88900"/>
            </a:xfrm>
            <a:prstGeom prst="ellipse">
              <a:avLst/>
            </a:prstGeom>
            <a:gradFill flip="none" rotWithShape="1">
              <a:gsLst>
                <a:gs pos="31000">
                  <a:srgbClr val="25A6FC"/>
                </a:gs>
                <a:gs pos="100000">
                  <a:srgbClr val="02F8FF"/>
                </a:gs>
              </a:gsLst>
              <a:lin ang="18900000" scaled="1"/>
              <a:tileRect/>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0" name="椭圆 329">
              <a:extLst>
                <a:ext uri="{FF2B5EF4-FFF2-40B4-BE49-F238E27FC236}">
                  <a16:creationId xmlns:a16="http://schemas.microsoft.com/office/drawing/2014/main" id="{6559E384-80A0-4F50-A1F1-2DF3EE697662}"/>
                </a:ext>
              </a:extLst>
            </p:cNvPr>
            <p:cNvSpPr/>
            <p:nvPr/>
          </p:nvSpPr>
          <p:spPr>
            <a:xfrm>
              <a:off x="8103258" y="1546794"/>
              <a:ext cx="88900" cy="88900"/>
            </a:xfrm>
            <a:prstGeom prst="ellipse">
              <a:avLst/>
            </a:prstGeom>
            <a:gradFill flip="none" rotWithShape="1">
              <a:gsLst>
                <a:gs pos="31000">
                  <a:srgbClr val="25A6FC"/>
                </a:gs>
                <a:gs pos="100000">
                  <a:srgbClr val="02F8FF"/>
                </a:gs>
              </a:gsLst>
              <a:lin ang="13500000" scaled="1"/>
              <a:tileRect/>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1" name="椭圆 330">
              <a:extLst>
                <a:ext uri="{FF2B5EF4-FFF2-40B4-BE49-F238E27FC236}">
                  <a16:creationId xmlns:a16="http://schemas.microsoft.com/office/drawing/2014/main" id="{5A4C676C-25BF-409F-B5DC-23C72A5CF349}"/>
                </a:ext>
              </a:extLst>
            </p:cNvPr>
            <p:cNvSpPr/>
            <p:nvPr/>
          </p:nvSpPr>
          <p:spPr>
            <a:xfrm>
              <a:off x="8883422" y="2193781"/>
              <a:ext cx="88900" cy="88900"/>
            </a:xfrm>
            <a:prstGeom prst="ellipse">
              <a:avLst/>
            </a:prstGeom>
            <a:noFill/>
            <a:ln w="12700">
              <a:solidFill>
                <a:srgbClr val="02F8F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2" name="任意多边形: 形状 331">
              <a:extLst>
                <a:ext uri="{FF2B5EF4-FFF2-40B4-BE49-F238E27FC236}">
                  <a16:creationId xmlns:a16="http://schemas.microsoft.com/office/drawing/2014/main" id="{4D88A01A-3BF2-4E59-969A-F118081E103E}"/>
                </a:ext>
              </a:extLst>
            </p:cNvPr>
            <p:cNvSpPr/>
            <p:nvPr/>
          </p:nvSpPr>
          <p:spPr>
            <a:xfrm>
              <a:off x="3486150" y="1835100"/>
              <a:ext cx="5405438" cy="366712"/>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2F8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33" name="任意多边形: 形状 332">
              <a:extLst>
                <a:ext uri="{FF2B5EF4-FFF2-40B4-BE49-F238E27FC236}">
                  <a16:creationId xmlns:a16="http://schemas.microsoft.com/office/drawing/2014/main" id="{68A59159-A78A-4528-99EB-661184DB5BCA}"/>
                </a:ext>
              </a:extLst>
            </p:cNvPr>
            <p:cNvSpPr/>
            <p:nvPr/>
          </p:nvSpPr>
          <p:spPr>
            <a:xfrm>
              <a:off x="6719888" y="1582687"/>
              <a:ext cx="1381125" cy="247650"/>
            </a:xfrm>
            <a:custGeom>
              <a:avLst/>
              <a:gdLst>
                <a:gd name="connsiteX0" fmla="*/ 0 w 1381125"/>
                <a:gd name="connsiteY0" fmla="*/ 247650 h 247650"/>
                <a:gd name="connsiteX1" fmla="*/ 342900 w 1381125"/>
                <a:gd name="connsiteY1" fmla="*/ 0 h 247650"/>
                <a:gd name="connsiteX2" fmla="*/ 1381125 w 1381125"/>
                <a:gd name="connsiteY2" fmla="*/ 4763 h 247650"/>
              </a:gdLst>
              <a:ahLst/>
              <a:cxnLst>
                <a:cxn ang="0">
                  <a:pos x="connsiteX0" y="connsiteY0"/>
                </a:cxn>
                <a:cxn ang="0">
                  <a:pos x="connsiteX1" y="connsiteY1"/>
                </a:cxn>
                <a:cxn ang="0">
                  <a:pos x="connsiteX2" y="connsiteY2"/>
                </a:cxn>
              </a:cxnLst>
              <a:rect l="l" t="t" r="r" b="b"/>
              <a:pathLst>
                <a:path w="1381125" h="247650">
                  <a:moveTo>
                    <a:pt x="0" y="247650"/>
                  </a:moveTo>
                  <a:lnTo>
                    <a:pt x="342900" y="0"/>
                  </a:lnTo>
                  <a:lnTo>
                    <a:pt x="1381125" y="4763"/>
                  </a:lnTo>
                </a:path>
              </a:pathLst>
            </a:custGeom>
            <a:ln w="12700" cap="rnd">
              <a:solidFill>
                <a:srgbClr val="02F8FF"/>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34" name="任意多边形: 形状 333">
              <a:extLst>
                <a:ext uri="{FF2B5EF4-FFF2-40B4-BE49-F238E27FC236}">
                  <a16:creationId xmlns:a16="http://schemas.microsoft.com/office/drawing/2014/main" id="{329CC48D-1F2D-4856-A26B-E485EE18ECE1}"/>
                </a:ext>
              </a:extLst>
            </p:cNvPr>
            <p:cNvSpPr/>
            <p:nvPr/>
          </p:nvSpPr>
          <p:spPr>
            <a:xfrm flipV="1">
              <a:off x="3923448" y="1832743"/>
              <a:ext cx="3417304" cy="115190"/>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37160">
                  <a:moveTo>
                    <a:pt x="167640" y="0"/>
                  </a:moveTo>
                  <a:lnTo>
                    <a:pt x="3901440" y="0"/>
                  </a:lnTo>
                  <a:lnTo>
                    <a:pt x="4069080" y="137160"/>
                  </a:lnTo>
                  <a:lnTo>
                    <a:pt x="0" y="135212"/>
                  </a:lnTo>
                  <a:lnTo>
                    <a:pt x="167640" y="0"/>
                  </a:lnTo>
                  <a:close/>
                </a:path>
              </a:pathLst>
            </a:custGeom>
            <a:gradFill flip="none" rotWithShape="1">
              <a:gsLst>
                <a:gs pos="0">
                  <a:srgbClr val="25A6FC"/>
                </a:gs>
                <a:gs pos="100000">
                  <a:srgbClr val="02F8FF"/>
                </a:gs>
              </a:gsLst>
              <a:lin ang="5400000" scaled="1"/>
              <a:tileRect/>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35" name="组合 334">
            <a:extLst>
              <a:ext uri="{FF2B5EF4-FFF2-40B4-BE49-F238E27FC236}">
                <a16:creationId xmlns:a16="http://schemas.microsoft.com/office/drawing/2014/main" id="{0FB3850C-FDCF-4566-9AA9-66AC1E2BD87D}"/>
              </a:ext>
            </a:extLst>
          </p:cNvPr>
          <p:cNvGrpSpPr/>
          <p:nvPr/>
        </p:nvGrpSpPr>
        <p:grpSpPr>
          <a:xfrm>
            <a:off x="2926070" y="3604551"/>
            <a:ext cx="6572294" cy="910706"/>
            <a:chOff x="2265626" y="2680072"/>
            <a:chExt cx="2057889" cy="2057027"/>
          </a:xfrm>
        </p:grpSpPr>
        <p:sp>
          <p:nvSpPr>
            <p:cNvPr id="336" name="矩形 335">
              <a:extLst>
                <a:ext uri="{FF2B5EF4-FFF2-40B4-BE49-F238E27FC236}">
                  <a16:creationId xmlns:a16="http://schemas.microsoft.com/office/drawing/2014/main" id="{5D72461F-7C9C-4FDB-8FFD-94E2FED7AABC}"/>
                </a:ext>
              </a:extLst>
            </p:cNvPr>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337" name="组合 336">
              <a:extLst>
                <a:ext uri="{FF2B5EF4-FFF2-40B4-BE49-F238E27FC236}">
                  <a16:creationId xmlns:a16="http://schemas.microsoft.com/office/drawing/2014/main" id="{D94C8814-3F63-4071-BE25-99B9C0C2CA45}"/>
                </a:ext>
              </a:extLst>
            </p:cNvPr>
            <p:cNvGrpSpPr/>
            <p:nvPr/>
          </p:nvGrpSpPr>
          <p:grpSpPr>
            <a:xfrm flipH="1" flipV="1">
              <a:off x="2265626" y="2680072"/>
              <a:ext cx="2057889" cy="2057027"/>
              <a:chOff x="5186363" y="3186113"/>
              <a:chExt cx="1820863" cy="492125"/>
            </a:xfrm>
            <a:solidFill>
              <a:schemeClr val="accent5"/>
            </a:solidFill>
          </p:grpSpPr>
          <p:sp>
            <p:nvSpPr>
              <p:cNvPr id="338" name="Freeform 5">
                <a:extLst>
                  <a:ext uri="{FF2B5EF4-FFF2-40B4-BE49-F238E27FC236}">
                    <a16:creationId xmlns:a16="http://schemas.microsoft.com/office/drawing/2014/main" id="{A212865E-CB5F-408C-8590-8427ED35FB9D}"/>
                  </a:ext>
                </a:extLst>
              </p:cNvPr>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39" name="Freeform 6">
                <a:extLst>
                  <a:ext uri="{FF2B5EF4-FFF2-40B4-BE49-F238E27FC236}">
                    <a16:creationId xmlns:a16="http://schemas.microsoft.com/office/drawing/2014/main" id="{03348FD6-F945-48B8-835B-BA6ECA74B752}"/>
                  </a:ext>
                </a:extLst>
              </p:cNvPr>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0" name="Freeform 7">
                <a:extLst>
                  <a:ext uri="{FF2B5EF4-FFF2-40B4-BE49-F238E27FC236}">
                    <a16:creationId xmlns:a16="http://schemas.microsoft.com/office/drawing/2014/main" id="{7E18F3BC-ECA2-4C9E-8E66-894FAE0A6C7D}"/>
                  </a:ext>
                </a:extLst>
              </p:cNvPr>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1" name="Freeform 8">
                <a:extLst>
                  <a:ext uri="{FF2B5EF4-FFF2-40B4-BE49-F238E27FC236}">
                    <a16:creationId xmlns:a16="http://schemas.microsoft.com/office/drawing/2014/main" id="{CFB0E737-4AEE-4BDF-AA3E-BADF893F9FDA}"/>
                  </a:ext>
                </a:extLst>
              </p:cNvPr>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2" name="Freeform 9">
                <a:extLst>
                  <a:ext uri="{FF2B5EF4-FFF2-40B4-BE49-F238E27FC236}">
                    <a16:creationId xmlns:a16="http://schemas.microsoft.com/office/drawing/2014/main" id="{279891BA-9A96-4114-A7C6-30A457780406}"/>
                  </a:ext>
                </a:extLst>
              </p:cNvPr>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3" name="Freeform 10">
                <a:extLst>
                  <a:ext uri="{FF2B5EF4-FFF2-40B4-BE49-F238E27FC236}">
                    <a16:creationId xmlns:a16="http://schemas.microsoft.com/office/drawing/2014/main" id="{DFF0A099-D172-498B-846B-4F194BA107DD}"/>
                  </a:ext>
                </a:extLst>
              </p:cNvPr>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4" name="Freeform 11">
                <a:extLst>
                  <a:ext uri="{FF2B5EF4-FFF2-40B4-BE49-F238E27FC236}">
                    <a16:creationId xmlns:a16="http://schemas.microsoft.com/office/drawing/2014/main" id="{CAE85B96-795E-4852-A37C-89BC47C4D0AE}"/>
                  </a:ext>
                </a:extLst>
              </p:cNvPr>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5" name="Freeform 12">
                <a:extLst>
                  <a:ext uri="{FF2B5EF4-FFF2-40B4-BE49-F238E27FC236}">
                    <a16:creationId xmlns:a16="http://schemas.microsoft.com/office/drawing/2014/main" id="{9C6913D9-1BFA-4A34-8D6F-82227B4B22D7}"/>
                  </a:ext>
                </a:extLst>
              </p:cNvPr>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6" name="Freeform 13">
                <a:extLst>
                  <a:ext uri="{FF2B5EF4-FFF2-40B4-BE49-F238E27FC236}">
                    <a16:creationId xmlns:a16="http://schemas.microsoft.com/office/drawing/2014/main" id="{FEF7C612-777E-4960-8D94-E3329A72D628}"/>
                  </a:ext>
                </a:extLst>
              </p:cNvPr>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7" name="Freeform 14">
                <a:extLst>
                  <a:ext uri="{FF2B5EF4-FFF2-40B4-BE49-F238E27FC236}">
                    <a16:creationId xmlns:a16="http://schemas.microsoft.com/office/drawing/2014/main" id="{FE5D9411-B0F3-4D79-8080-0EC3C7E804A8}"/>
                  </a:ext>
                </a:extLst>
              </p:cNvPr>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8" name="Rectangle 15">
                <a:extLst>
                  <a:ext uri="{FF2B5EF4-FFF2-40B4-BE49-F238E27FC236}">
                    <a16:creationId xmlns:a16="http://schemas.microsoft.com/office/drawing/2014/main" id="{E07B883A-33E0-4ADA-89EE-DCBD9CC1F135}"/>
                  </a:ext>
                </a:extLst>
              </p:cNvPr>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49" name="Rectangle 16">
                <a:extLst>
                  <a:ext uri="{FF2B5EF4-FFF2-40B4-BE49-F238E27FC236}">
                    <a16:creationId xmlns:a16="http://schemas.microsoft.com/office/drawing/2014/main" id="{B5C46FE7-9A20-4A22-87BB-3E2C31FC9911}"/>
                  </a:ext>
                </a:extLst>
              </p:cNvPr>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0" name="Freeform 17">
                <a:extLst>
                  <a:ext uri="{FF2B5EF4-FFF2-40B4-BE49-F238E27FC236}">
                    <a16:creationId xmlns:a16="http://schemas.microsoft.com/office/drawing/2014/main" id="{44F6266F-BE5F-471E-ABCF-3B3B8A1C4C05}"/>
                  </a:ext>
                </a:extLst>
              </p:cNvPr>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1" name="Freeform 18">
                <a:extLst>
                  <a:ext uri="{FF2B5EF4-FFF2-40B4-BE49-F238E27FC236}">
                    <a16:creationId xmlns:a16="http://schemas.microsoft.com/office/drawing/2014/main" id="{39303F70-31EB-4477-99AE-AABCFDDD4305}"/>
                  </a:ext>
                </a:extLst>
              </p:cNvPr>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2" name="Rectangle 19">
                <a:extLst>
                  <a:ext uri="{FF2B5EF4-FFF2-40B4-BE49-F238E27FC236}">
                    <a16:creationId xmlns:a16="http://schemas.microsoft.com/office/drawing/2014/main" id="{2A808324-CE51-4C57-AE46-C38438A339FF}"/>
                  </a:ext>
                </a:extLst>
              </p:cNvPr>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3" name="Rectangle 20">
                <a:extLst>
                  <a:ext uri="{FF2B5EF4-FFF2-40B4-BE49-F238E27FC236}">
                    <a16:creationId xmlns:a16="http://schemas.microsoft.com/office/drawing/2014/main" id="{629C8BCB-966A-4918-8398-5D239DE5567A}"/>
                  </a:ext>
                </a:extLst>
              </p:cNvPr>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4" name="Freeform 21">
                <a:extLst>
                  <a:ext uri="{FF2B5EF4-FFF2-40B4-BE49-F238E27FC236}">
                    <a16:creationId xmlns:a16="http://schemas.microsoft.com/office/drawing/2014/main" id="{8F39334E-3A94-4678-9575-15FD42288C1A}"/>
                  </a:ext>
                </a:extLst>
              </p:cNvPr>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5" name="Freeform 22">
                <a:extLst>
                  <a:ext uri="{FF2B5EF4-FFF2-40B4-BE49-F238E27FC236}">
                    <a16:creationId xmlns:a16="http://schemas.microsoft.com/office/drawing/2014/main" id="{ED881C24-E406-436C-B2CF-10711D5DC25A}"/>
                  </a:ext>
                </a:extLst>
              </p:cNvPr>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6" name="Rectangle 23">
                <a:extLst>
                  <a:ext uri="{FF2B5EF4-FFF2-40B4-BE49-F238E27FC236}">
                    <a16:creationId xmlns:a16="http://schemas.microsoft.com/office/drawing/2014/main" id="{537BA7B1-9F56-4B79-A904-61D8C97D1294}"/>
                  </a:ext>
                </a:extLst>
              </p:cNvPr>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7" name="Rectangle 24">
                <a:extLst>
                  <a:ext uri="{FF2B5EF4-FFF2-40B4-BE49-F238E27FC236}">
                    <a16:creationId xmlns:a16="http://schemas.microsoft.com/office/drawing/2014/main" id="{1D61E7D3-90FB-4E70-91A1-4BE1BB6E04E1}"/>
                  </a:ext>
                </a:extLst>
              </p:cNvPr>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8" name="Freeform 25">
                <a:extLst>
                  <a:ext uri="{FF2B5EF4-FFF2-40B4-BE49-F238E27FC236}">
                    <a16:creationId xmlns:a16="http://schemas.microsoft.com/office/drawing/2014/main" id="{95159FF0-5C96-41E1-A365-F7D7C24B73AD}"/>
                  </a:ext>
                </a:extLst>
              </p:cNvPr>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59" name="Freeform 26">
                <a:extLst>
                  <a:ext uri="{FF2B5EF4-FFF2-40B4-BE49-F238E27FC236}">
                    <a16:creationId xmlns:a16="http://schemas.microsoft.com/office/drawing/2014/main" id="{8944D051-9DB2-4E81-9060-41CC26D2F36E}"/>
                  </a:ext>
                </a:extLst>
              </p:cNvPr>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0" name="Freeform 27">
                <a:extLst>
                  <a:ext uri="{FF2B5EF4-FFF2-40B4-BE49-F238E27FC236}">
                    <a16:creationId xmlns:a16="http://schemas.microsoft.com/office/drawing/2014/main" id="{EE097B6C-B228-4853-9A00-DB1CC68A9D92}"/>
                  </a:ext>
                </a:extLst>
              </p:cNvPr>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1" name="Freeform 28">
                <a:extLst>
                  <a:ext uri="{FF2B5EF4-FFF2-40B4-BE49-F238E27FC236}">
                    <a16:creationId xmlns:a16="http://schemas.microsoft.com/office/drawing/2014/main" id="{4ADFC6B9-C1D5-4562-99D8-EC92A89425CA}"/>
                  </a:ext>
                </a:extLst>
              </p:cNvPr>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2" name="Freeform 29">
                <a:extLst>
                  <a:ext uri="{FF2B5EF4-FFF2-40B4-BE49-F238E27FC236}">
                    <a16:creationId xmlns:a16="http://schemas.microsoft.com/office/drawing/2014/main" id="{58993391-F1DB-4405-B65F-7D871A28F63E}"/>
                  </a:ext>
                </a:extLst>
              </p:cNvPr>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3" name="Freeform 30">
                <a:extLst>
                  <a:ext uri="{FF2B5EF4-FFF2-40B4-BE49-F238E27FC236}">
                    <a16:creationId xmlns:a16="http://schemas.microsoft.com/office/drawing/2014/main" id="{B435D2D5-A40B-45FD-A175-9B7AA0F557C2}"/>
                  </a:ext>
                </a:extLst>
              </p:cNvPr>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4" name="Freeform 31">
                <a:extLst>
                  <a:ext uri="{FF2B5EF4-FFF2-40B4-BE49-F238E27FC236}">
                    <a16:creationId xmlns:a16="http://schemas.microsoft.com/office/drawing/2014/main" id="{BE57A991-9099-44E6-B670-03FB9FC8BB54}"/>
                  </a:ext>
                </a:extLst>
              </p:cNvPr>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5" name="Freeform 32">
                <a:extLst>
                  <a:ext uri="{FF2B5EF4-FFF2-40B4-BE49-F238E27FC236}">
                    <a16:creationId xmlns:a16="http://schemas.microsoft.com/office/drawing/2014/main" id="{8C7E35BF-9A54-42CA-8636-5451059AA447}"/>
                  </a:ext>
                </a:extLst>
              </p:cNvPr>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6" name="Freeform 33">
                <a:extLst>
                  <a:ext uri="{FF2B5EF4-FFF2-40B4-BE49-F238E27FC236}">
                    <a16:creationId xmlns:a16="http://schemas.microsoft.com/office/drawing/2014/main" id="{35310A02-2CE8-4C21-8D00-E76AB212B4B5}"/>
                  </a:ext>
                </a:extLst>
              </p:cNvPr>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7" name="Freeform 34">
                <a:extLst>
                  <a:ext uri="{FF2B5EF4-FFF2-40B4-BE49-F238E27FC236}">
                    <a16:creationId xmlns:a16="http://schemas.microsoft.com/office/drawing/2014/main" id="{42C47492-F493-40FA-9A83-87DE793B1898}"/>
                  </a:ext>
                </a:extLst>
              </p:cNvPr>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8" name="Rectangle 35">
                <a:extLst>
                  <a:ext uri="{FF2B5EF4-FFF2-40B4-BE49-F238E27FC236}">
                    <a16:creationId xmlns:a16="http://schemas.microsoft.com/office/drawing/2014/main" id="{EB667747-3755-4264-B05D-021F87A98AA8}"/>
                  </a:ext>
                </a:extLst>
              </p:cNvPr>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9" name="Rectangle 36">
                <a:extLst>
                  <a:ext uri="{FF2B5EF4-FFF2-40B4-BE49-F238E27FC236}">
                    <a16:creationId xmlns:a16="http://schemas.microsoft.com/office/drawing/2014/main" id="{C7E74F6D-DAB8-42AF-977B-E7F390807CB1}"/>
                  </a:ext>
                </a:extLst>
              </p:cNvPr>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0" name="Freeform 37">
                <a:extLst>
                  <a:ext uri="{FF2B5EF4-FFF2-40B4-BE49-F238E27FC236}">
                    <a16:creationId xmlns:a16="http://schemas.microsoft.com/office/drawing/2014/main" id="{0D12E856-0EB8-403A-824B-11762496D59D}"/>
                  </a:ext>
                </a:extLst>
              </p:cNvPr>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1" name="Freeform 38">
                <a:extLst>
                  <a:ext uri="{FF2B5EF4-FFF2-40B4-BE49-F238E27FC236}">
                    <a16:creationId xmlns:a16="http://schemas.microsoft.com/office/drawing/2014/main" id="{DE630A4D-4B6B-4651-85F9-E4F629C7B769}"/>
                  </a:ext>
                </a:extLst>
              </p:cNvPr>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2" name="Rectangle 39">
                <a:extLst>
                  <a:ext uri="{FF2B5EF4-FFF2-40B4-BE49-F238E27FC236}">
                    <a16:creationId xmlns:a16="http://schemas.microsoft.com/office/drawing/2014/main" id="{B824F5E7-C258-436B-96F6-8BDB779519E9}"/>
                  </a:ext>
                </a:extLst>
              </p:cNvPr>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3" name="Rectangle 40">
                <a:extLst>
                  <a:ext uri="{FF2B5EF4-FFF2-40B4-BE49-F238E27FC236}">
                    <a16:creationId xmlns:a16="http://schemas.microsoft.com/office/drawing/2014/main" id="{D8A2DC3E-0210-48D9-9C44-ED2F6B4F2AE4}"/>
                  </a:ext>
                </a:extLst>
              </p:cNvPr>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4" name="Freeform 41">
                <a:extLst>
                  <a:ext uri="{FF2B5EF4-FFF2-40B4-BE49-F238E27FC236}">
                    <a16:creationId xmlns:a16="http://schemas.microsoft.com/office/drawing/2014/main" id="{9743BB79-2981-4AA5-9FA2-3A2406204CE2}"/>
                  </a:ext>
                </a:extLst>
              </p:cNvPr>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5" name="Freeform 42">
                <a:extLst>
                  <a:ext uri="{FF2B5EF4-FFF2-40B4-BE49-F238E27FC236}">
                    <a16:creationId xmlns:a16="http://schemas.microsoft.com/office/drawing/2014/main" id="{EB381CA7-30E4-4E8F-A34C-42C3845338AC}"/>
                  </a:ext>
                </a:extLst>
              </p:cNvPr>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6" name="Rectangle 43">
                <a:extLst>
                  <a:ext uri="{FF2B5EF4-FFF2-40B4-BE49-F238E27FC236}">
                    <a16:creationId xmlns:a16="http://schemas.microsoft.com/office/drawing/2014/main" id="{A1B48ED8-68A2-4D92-B88B-315C1CBC5FF1}"/>
                  </a:ext>
                </a:extLst>
              </p:cNvPr>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7" name="Rectangle 44">
                <a:extLst>
                  <a:ext uri="{FF2B5EF4-FFF2-40B4-BE49-F238E27FC236}">
                    <a16:creationId xmlns:a16="http://schemas.microsoft.com/office/drawing/2014/main" id="{526000F3-AE83-40AF-B195-780B86D295EC}"/>
                  </a:ext>
                </a:extLst>
              </p:cNvPr>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8" name="Freeform 45">
                <a:extLst>
                  <a:ext uri="{FF2B5EF4-FFF2-40B4-BE49-F238E27FC236}">
                    <a16:creationId xmlns:a16="http://schemas.microsoft.com/office/drawing/2014/main" id="{E07CF9B0-9AF5-466F-A132-F1D834ABB161}"/>
                  </a:ext>
                </a:extLst>
              </p:cNvPr>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9" name="Freeform 46">
                <a:extLst>
                  <a:ext uri="{FF2B5EF4-FFF2-40B4-BE49-F238E27FC236}">
                    <a16:creationId xmlns:a16="http://schemas.microsoft.com/office/drawing/2014/main" id="{2664FBBE-98FE-46D2-A002-477A291E6CC3}"/>
                  </a:ext>
                </a:extLst>
              </p:cNvPr>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0" name="Freeform 47">
                <a:extLst>
                  <a:ext uri="{FF2B5EF4-FFF2-40B4-BE49-F238E27FC236}">
                    <a16:creationId xmlns:a16="http://schemas.microsoft.com/office/drawing/2014/main" id="{1CF64FE0-3DD2-43ED-B24C-A0EF2C943A41}"/>
                  </a:ext>
                </a:extLst>
              </p:cNvPr>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1" name="Freeform 48">
                <a:extLst>
                  <a:ext uri="{FF2B5EF4-FFF2-40B4-BE49-F238E27FC236}">
                    <a16:creationId xmlns:a16="http://schemas.microsoft.com/office/drawing/2014/main" id="{B1C6043A-3C02-4DD8-84A9-C9C646065570}"/>
                  </a:ext>
                </a:extLst>
              </p:cNvPr>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2" name="Freeform 49">
                <a:extLst>
                  <a:ext uri="{FF2B5EF4-FFF2-40B4-BE49-F238E27FC236}">
                    <a16:creationId xmlns:a16="http://schemas.microsoft.com/office/drawing/2014/main" id="{F52B4937-3689-4E2E-85CA-E34D8C7B7BA3}"/>
                  </a:ext>
                </a:extLst>
              </p:cNvPr>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3" name="Freeform 50">
                <a:extLst>
                  <a:ext uri="{FF2B5EF4-FFF2-40B4-BE49-F238E27FC236}">
                    <a16:creationId xmlns:a16="http://schemas.microsoft.com/office/drawing/2014/main" id="{8B7AF791-B4BE-4048-A726-450FA20BDE21}"/>
                  </a:ext>
                </a:extLst>
              </p:cNvPr>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4" name="Rectangle 51">
                <a:extLst>
                  <a:ext uri="{FF2B5EF4-FFF2-40B4-BE49-F238E27FC236}">
                    <a16:creationId xmlns:a16="http://schemas.microsoft.com/office/drawing/2014/main" id="{10BD2941-19FC-46FB-A250-5DD149AC3417}"/>
                  </a:ext>
                </a:extLst>
              </p:cNvPr>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5" name="Rectangle 52">
                <a:extLst>
                  <a:ext uri="{FF2B5EF4-FFF2-40B4-BE49-F238E27FC236}">
                    <a16:creationId xmlns:a16="http://schemas.microsoft.com/office/drawing/2014/main" id="{F56309F8-8D69-4C71-86A4-5A8E55614B7A}"/>
                  </a:ext>
                </a:extLst>
              </p:cNvPr>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6" name="Freeform 53">
                <a:extLst>
                  <a:ext uri="{FF2B5EF4-FFF2-40B4-BE49-F238E27FC236}">
                    <a16:creationId xmlns:a16="http://schemas.microsoft.com/office/drawing/2014/main" id="{CADFB65F-BEE3-4B4E-873C-62F52A428B94}"/>
                  </a:ext>
                </a:extLst>
              </p:cNvPr>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7" name="Freeform 54">
                <a:extLst>
                  <a:ext uri="{FF2B5EF4-FFF2-40B4-BE49-F238E27FC236}">
                    <a16:creationId xmlns:a16="http://schemas.microsoft.com/office/drawing/2014/main" id="{19F5DE76-D86A-4C57-9EE4-C81097A37517}"/>
                  </a:ext>
                </a:extLst>
              </p:cNvPr>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8" name="Freeform 55">
                <a:extLst>
                  <a:ext uri="{FF2B5EF4-FFF2-40B4-BE49-F238E27FC236}">
                    <a16:creationId xmlns:a16="http://schemas.microsoft.com/office/drawing/2014/main" id="{FBCA2087-DF67-403F-8762-65A7A26B4F41}"/>
                  </a:ext>
                </a:extLst>
              </p:cNvPr>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9" name="Freeform 56">
                <a:extLst>
                  <a:ext uri="{FF2B5EF4-FFF2-40B4-BE49-F238E27FC236}">
                    <a16:creationId xmlns:a16="http://schemas.microsoft.com/office/drawing/2014/main" id="{C13BD6A4-E2A2-4E24-9711-CE45271CEA9A}"/>
                  </a:ext>
                </a:extLst>
              </p:cNvPr>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90" name="Rectangle 57">
                <a:extLst>
                  <a:ext uri="{FF2B5EF4-FFF2-40B4-BE49-F238E27FC236}">
                    <a16:creationId xmlns:a16="http://schemas.microsoft.com/office/drawing/2014/main" id="{5E6BF112-2B48-480B-9CC7-229DB86AE0FB}"/>
                  </a:ext>
                </a:extLst>
              </p:cNvPr>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91" name="Rectangle 58">
                <a:extLst>
                  <a:ext uri="{FF2B5EF4-FFF2-40B4-BE49-F238E27FC236}">
                    <a16:creationId xmlns:a16="http://schemas.microsoft.com/office/drawing/2014/main" id="{77B7B5FC-F1F9-4C14-9860-CA9BCC40AEB1}"/>
                  </a:ext>
                </a:extLst>
              </p:cNvPr>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grpSp>
      <p:sp>
        <p:nvSpPr>
          <p:cNvPr id="392" name="文本框 391">
            <a:extLst>
              <a:ext uri="{FF2B5EF4-FFF2-40B4-BE49-F238E27FC236}">
                <a16:creationId xmlns:a16="http://schemas.microsoft.com/office/drawing/2014/main" id="{40A68CD1-C446-4919-B3DD-DF923CB179AD}"/>
              </a:ext>
            </a:extLst>
          </p:cNvPr>
          <p:cNvSpPr txBox="1"/>
          <p:nvPr/>
        </p:nvSpPr>
        <p:spPr>
          <a:xfrm>
            <a:off x="1356229" y="3733282"/>
            <a:ext cx="97234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7FDFC"/>
                </a:soli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rPr>
              <a:t>航空发动机智能运维守护者</a:t>
            </a:r>
          </a:p>
        </p:txBody>
      </p:sp>
      <p:sp>
        <p:nvSpPr>
          <p:cNvPr id="394" name="Freeform 21">
            <a:extLst>
              <a:ext uri="{FF2B5EF4-FFF2-40B4-BE49-F238E27FC236}">
                <a16:creationId xmlns:a16="http://schemas.microsoft.com/office/drawing/2014/main" id="{F459C25A-A2F3-49C2-97DF-6F57612E9333}"/>
              </a:ext>
            </a:extLst>
          </p:cNvPr>
          <p:cNvSpPr/>
          <p:nvPr/>
        </p:nvSpPr>
        <p:spPr bwMode="auto">
          <a:xfrm>
            <a:off x="6719100" y="5297222"/>
            <a:ext cx="3867150" cy="831850"/>
          </a:xfrm>
          <a:custGeom>
            <a:avLst/>
            <a:gdLst>
              <a:gd name="T0" fmla="*/ 240 w 251"/>
              <a:gd name="T1" fmla="*/ 48 h 48"/>
              <a:gd name="T2" fmla="*/ 12 w 251"/>
              <a:gd name="T3" fmla="*/ 48 h 48"/>
              <a:gd name="T4" fmla="*/ 0 w 251"/>
              <a:gd name="T5" fmla="*/ 24 h 48"/>
              <a:gd name="T6" fmla="*/ 12 w 251"/>
              <a:gd name="T7" fmla="*/ 0 h 48"/>
              <a:gd name="T8" fmla="*/ 240 w 251"/>
              <a:gd name="T9" fmla="*/ 0 h 48"/>
              <a:gd name="T10" fmla="*/ 251 w 251"/>
              <a:gd name="T11" fmla="*/ 24 h 48"/>
              <a:gd name="T12" fmla="*/ 240 w 251"/>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251" h="48">
                <a:moveTo>
                  <a:pt x="240" y="48"/>
                </a:moveTo>
                <a:lnTo>
                  <a:pt x="12" y="48"/>
                </a:lnTo>
                <a:lnTo>
                  <a:pt x="0" y="24"/>
                </a:lnTo>
                <a:lnTo>
                  <a:pt x="12" y="0"/>
                </a:lnTo>
                <a:lnTo>
                  <a:pt x="240" y="0"/>
                </a:lnTo>
                <a:lnTo>
                  <a:pt x="251" y="24"/>
                </a:lnTo>
                <a:lnTo>
                  <a:pt x="240" y="48"/>
                </a:lnTo>
                <a:close/>
              </a:path>
            </a:pathLst>
          </a:custGeom>
          <a:gradFill flip="none" rotWithShape="1">
            <a:gsLst>
              <a:gs pos="76000">
                <a:srgbClr val="6ED5FF">
                  <a:alpha val="5000"/>
                </a:srgbClr>
              </a:gs>
              <a:gs pos="0">
                <a:srgbClr val="6ED5FF">
                  <a:alpha val="30000"/>
                </a:srgbClr>
              </a:gs>
              <a:gs pos="54000">
                <a:srgbClr val="6ED5FF">
                  <a:alpha val="10000"/>
                </a:srgbClr>
              </a:gs>
              <a:gs pos="90000">
                <a:srgbClr val="6ED5FF">
                  <a:alpha val="10000"/>
                </a:srgbClr>
              </a:gs>
            </a:gsLst>
            <a:path path="circle">
              <a:fillToRect r="100000" b="100000"/>
            </a:path>
            <a:tileRect l="-100000" t="-100000"/>
          </a:gradFill>
          <a:ln w="1905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a:outerShdw blurRad="114300" dir="2100000" algn="tl" rotWithShape="0">
              <a:srgbClr val="6ED5FF">
                <a:alpha val="70000"/>
              </a:srgbClr>
            </a:outerShdw>
          </a:effectLst>
        </p:spPr>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rPr>
              <a:t>答辩人：张日东</a:t>
            </a:r>
            <a:r>
              <a:rPr kumimoji="0" lang="en-US" altLang="zh-CN"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rPr>
              <a:t>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rPr>
              <a:t>指导教师：段春艳</a:t>
            </a:r>
          </a:p>
        </p:txBody>
      </p:sp>
      <p:sp>
        <p:nvSpPr>
          <p:cNvPr id="395" name="文本框 394">
            <a:extLst>
              <a:ext uri="{FF2B5EF4-FFF2-40B4-BE49-F238E27FC236}">
                <a16:creationId xmlns:a16="http://schemas.microsoft.com/office/drawing/2014/main" id="{2D3794B8-0830-489C-8CE3-A9A01A07A7FD}"/>
              </a:ext>
            </a:extLst>
          </p:cNvPr>
          <p:cNvSpPr txBox="1"/>
          <p:nvPr/>
        </p:nvSpPr>
        <p:spPr>
          <a:xfrm>
            <a:off x="11462" y="1188027"/>
            <a:ext cx="12169076" cy="255333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0" b="0" i="0" u="none" strike="noStrike" kern="1200" cap="none" spc="600" normalizeH="0" baseline="0" noProof="0" dirty="0">
                <a:ln>
                  <a:noFill/>
                </a:ln>
                <a:gradFill flip="none" rotWithShape="1">
                  <a:gsLst>
                    <a:gs pos="0">
                      <a:srgbClr val="004B66"/>
                    </a:gs>
                    <a:gs pos="59000">
                      <a:prstClr val="white"/>
                    </a:gs>
                  </a:gsLst>
                  <a:lin ang="16200000" scaled="1"/>
                  <a:tileRect/>
                </a:gradFill>
                <a:effectLst/>
                <a:uLnTx/>
                <a:uFillTx/>
                <a:latin typeface="腾祥铁山楷书简" panose="01010104010101010101" pitchFamily="2" charset="-122"/>
                <a:ea typeface="腾祥铁山楷书简" panose="01010104010101010101" pitchFamily="2" charset="-122"/>
                <a:cs typeface="+mn-cs"/>
              </a:rPr>
              <a:t>维</a:t>
            </a:r>
            <a:r>
              <a:rPr kumimoji="0" lang="zh-CN" altLang="en-US" sz="11500" b="1" i="0" u="none" strike="noStrike" kern="1200" cap="none" spc="600" normalizeH="0" baseline="0" noProof="0" dirty="0">
                <a:ln>
                  <a:noFill/>
                </a:ln>
                <a:gradFill flip="none" rotWithShape="1">
                  <a:gsLst>
                    <a:gs pos="0">
                      <a:srgbClr val="004B66"/>
                    </a:gs>
                    <a:gs pos="59000">
                      <a:prstClr val="white"/>
                    </a:gs>
                  </a:gsLst>
                  <a:lin ang="16200000" scaled="1"/>
                  <a:tileRect/>
                </a:gradFill>
                <a:effectLst/>
                <a:uLnTx/>
                <a:uFillTx/>
                <a:latin typeface="楷体" panose="02010609060101010101" pitchFamily="49" charset="-122"/>
                <a:ea typeface="楷体" panose="02010609060101010101" pitchFamily="49" charset="-122"/>
                <a:cs typeface="+mn-cs"/>
              </a:rPr>
              <a:t>雨绸缪</a:t>
            </a:r>
          </a:p>
        </p:txBody>
      </p:sp>
      <p:pic>
        <p:nvPicPr>
          <p:cNvPr id="396" name="图片 395">
            <a:extLst>
              <a:ext uri="{FF2B5EF4-FFF2-40B4-BE49-F238E27FC236}">
                <a16:creationId xmlns:a16="http://schemas.microsoft.com/office/drawing/2014/main" id="{EA857534-BB65-48F2-A28B-B6C9A14674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9887" y="-379393"/>
            <a:ext cx="2158875" cy="1890496"/>
          </a:xfrm>
          <a:prstGeom prst="rect">
            <a:avLst/>
          </a:prstGeom>
        </p:spPr>
      </p:pic>
      <p:sp>
        <p:nvSpPr>
          <p:cNvPr id="399" name="Freeform 21">
            <a:extLst>
              <a:ext uri="{FF2B5EF4-FFF2-40B4-BE49-F238E27FC236}">
                <a16:creationId xmlns:a16="http://schemas.microsoft.com/office/drawing/2014/main" id="{105B431E-7D25-4084-8C9F-EC3150FEB40A}"/>
              </a:ext>
            </a:extLst>
          </p:cNvPr>
          <p:cNvSpPr/>
          <p:nvPr/>
        </p:nvSpPr>
        <p:spPr bwMode="auto">
          <a:xfrm>
            <a:off x="2002489" y="5313721"/>
            <a:ext cx="3601474" cy="831668"/>
          </a:xfrm>
          <a:custGeom>
            <a:avLst/>
            <a:gdLst>
              <a:gd name="T0" fmla="*/ 240 w 251"/>
              <a:gd name="T1" fmla="*/ 48 h 48"/>
              <a:gd name="T2" fmla="*/ 12 w 251"/>
              <a:gd name="T3" fmla="*/ 48 h 48"/>
              <a:gd name="T4" fmla="*/ 0 w 251"/>
              <a:gd name="T5" fmla="*/ 24 h 48"/>
              <a:gd name="T6" fmla="*/ 12 w 251"/>
              <a:gd name="T7" fmla="*/ 0 h 48"/>
              <a:gd name="T8" fmla="*/ 240 w 251"/>
              <a:gd name="T9" fmla="*/ 0 h 48"/>
              <a:gd name="T10" fmla="*/ 251 w 251"/>
              <a:gd name="T11" fmla="*/ 24 h 48"/>
              <a:gd name="T12" fmla="*/ 240 w 251"/>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251" h="48">
                <a:moveTo>
                  <a:pt x="240" y="48"/>
                </a:moveTo>
                <a:lnTo>
                  <a:pt x="12" y="48"/>
                </a:lnTo>
                <a:lnTo>
                  <a:pt x="0" y="24"/>
                </a:lnTo>
                <a:lnTo>
                  <a:pt x="12" y="0"/>
                </a:lnTo>
                <a:lnTo>
                  <a:pt x="240" y="0"/>
                </a:lnTo>
                <a:lnTo>
                  <a:pt x="251" y="24"/>
                </a:lnTo>
                <a:lnTo>
                  <a:pt x="240" y="48"/>
                </a:lnTo>
                <a:close/>
              </a:path>
            </a:pathLst>
          </a:custGeom>
          <a:gradFill flip="none" rotWithShape="1">
            <a:gsLst>
              <a:gs pos="76000">
                <a:srgbClr val="6ED5FF">
                  <a:alpha val="5000"/>
                </a:srgbClr>
              </a:gs>
              <a:gs pos="0">
                <a:srgbClr val="6ED5FF">
                  <a:alpha val="30000"/>
                </a:srgbClr>
              </a:gs>
              <a:gs pos="54000">
                <a:srgbClr val="6ED5FF">
                  <a:alpha val="10000"/>
                </a:srgbClr>
              </a:gs>
              <a:gs pos="90000">
                <a:srgbClr val="6ED5FF">
                  <a:alpha val="10000"/>
                </a:srgbClr>
              </a:gs>
            </a:gsLst>
            <a:path path="circle">
              <a:fillToRect r="100000" b="100000"/>
            </a:path>
            <a:tileRect l="-100000" t="-100000"/>
          </a:gradFill>
          <a:ln w="1905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a:outerShdw blurRad="114300" dir="2100000" algn="tl" rotWithShape="0">
              <a:srgbClr val="6ED5FF">
                <a:alpha val="70000"/>
              </a:srgbClr>
            </a:outerShdw>
          </a:effectLst>
        </p:spPr>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cs typeface="+mn-ea"/>
              </a:rPr>
              <a:t>类别</a:t>
            </a:r>
            <a:r>
              <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rPr>
              <a:t>：科技发明制作</a:t>
            </a:r>
            <a:r>
              <a:rPr kumimoji="0" lang="en-US" altLang="zh-CN"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rPr>
              <a:t>B</a:t>
            </a:r>
            <a:r>
              <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rPr>
              <a:t>类</a:t>
            </a:r>
            <a:endParaRPr kumimoji="0" lang="en-US" altLang="zh-CN"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cs typeface="+mn-ea"/>
              </a:rPr>
              <a:t>学科领域：机械</a:t>
            </a:r>
            <a:endParaRPr kumimoji="0" lang="en-US" altLang="zh-CN"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9">
            <a:alphaModFix amt="10000"/>
          </a:blip>
          <a:stretch>
            <a:fillRect/>
          </a:stretch>
        </p:blipFill>
        <p:spPr>
          <a:xfrm>
            <a:off x="21592" y="-902284"/>
            <a:ext cx="12192000" cy="8930445"/>
          </a:xfrm>
          <a:prstGeom prst="rect">
            <a:avLst/>
          </a:prstGeom>
        </p:spPr>
      </p:pic>
      <p:sp>
        <p:nvSpPr>
          <p:cNvPr id="4" name="椭圆 3"/>
          <p:cNvSpPr/>
          <p:nvPr/>
        </p:nvSpPr>
        <p:spPr>
          <a:xfrm>
            <a:off x="-1238250" y="1073785"/>
            <a:ext cx="5384800" cy="5384800"/>
          </a:xfrm>
          <a:prstGeom prst="ellipse">
            <a:avLst/>
          </a:prstGeom>
          <a:gradFill flip="none" rotWithShape="1">
            <a:gsLst>
              <a:gs pos="0">
                <a:srgbClr val="2684F2">
                  <a:alpha val="23000"/>
                </a:srgbClr>
              </a:gs>
              <a:gs pos="50000">
                <a:srgbClr val="2684F2">
                  <a:alpha val="0"/>
                </a:srgbClr>
              </a:gs>
              <a:gs pos="100000">
                <a:srgbClr val="2684F2">
                  <a:alpha val="2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034" y="1008070"/>
            <a:ext cx="9430164" cy="6553165"/>
          </a:xfrm>
          <a:prstGeom prst="rect">
            <a:avLst/>
          </a:prstGeom>
        </p:spPr>
      </p:pic>
      <p:grpSp>
        <p:nvGrpSpPr>
          <p:cNvPr id="42" name="组合 41"/>
          <p:cNvGrpSpPr/>
          <p:nvPr>
            <p:custDataLst>
              <p:tags r:id="rId1"/>
            </p:custDataLst>
          </p:nvPr>
        </p:nvGrpSpPr>
        <p:grpSpPr>
          <a:xfrm>
            <a:off x="3266466" y="1473796"/>
            <a:ext cx="8925533" cy="2747072"/>
            <a:chOff x="4885749" y="1580152"/>
            <a:chExt cx="1508682" cy="2015897"/>
          </a:xfrm>
        </p:grpSpPr>
        <p:sp>
          <p:nvSpPr>
            <p:cNvPr id="44" name="矩形 43"/>
            <p:cNvSpPr/>
            <p:nvPr>
              <p:custDataLst>
                <p:tags r:id="rId5"/>
              </p:custDataLst>
            </p:nvPr>
          </p:nvSpPr>
          <p:spPr>
            <a:xfrm>
              <a:off x="4885749" y="1580152"/>
              <a:ext cx="1450579" cy="1968787"/>
            </a:xfrm>
            <a:prstGeom prst="rect">
              <a:avLst/>
            </a:prstGeom>
            <a:gradFill flip="none" rotWithShape="1">
              <a:gsLst>
                <a:gs pos="76000">
                  <a:srgbClr val="6ED5FF">
                    <a:alpha val="5000"/>
                  </a:srgbClr>
                </a:gs>
                <a:gs pos="0">
                  <a:srgbClr val="6ED5FF">
                    <a:alpha val="30000"/>
                  </a:srgbClr>
                </a:gs>
                <a:gs pos="54000">
                  <a:srgbClr val="6ED5FF">
                    <a:alpha val="10000"/>
                  </a:srgbClr>
                </a:gs>
                <a:gs pos="90000">
                  <a:srgbClr val="6ED5FF">
                    <a:alpha val="10000"/>
                  </a:srgbClr>
                </a:gs>
              </a:gsLst>
              <a:path path="circle">
                <a:fillToRect r="100000" b="100000"/>
              </a:path>
              <a:tileRect l="-100000" t="-100000"/>
            </a:gradFill>
            <a:ln w="1270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a:outerShdw blurRad="114300" dir="2100000" algn="tl" rotWithShape="0">
                <a:srgbClr val="6ED5FF">
                  <a:alpha val="70000"/>
                </a:srgbClr>
              </a:outerShdw>
            </a:effectLst>
          </p:spPr>
          <p:txBody>
            <a:bodyPr lIns="179189" rIns="179189" rtlCol="0" anchor="ctr"/>
            <a:lstStyle/>
            <a:p>
              <a:pPr algn="ctr" defTabSz="910590"/>
              <a:endParaRPr lang="zh-CN" altLang="en-US" sz="1395" kern="0" dirty="0">
                <a:solidFill>
                  <a:prstClr val="white"/>
                </a:solidFill>
                <a:latin typeface="思源黑体 CN Regular" panose="020B0500000000000000" pitchFamily="34" charset="-122"/>
                <a:ea typeface="思源黑体 CN Regular" panose="020B0500000000000000" pitchFamily="34" charset="-122"/>
              </a:endParaRPr>
            </a:p>
          </p:txBody>
        </p:sp>
        <p:sp>
          <p:nvSpPr>
            <p:cNvPr id="45" name="TextBox 28"/>
            <p:cNvSpPr txBox="1"/>
            <p:nvPr>
              <p:custDataLst>
                <p:tags r:id="rId6"/>
              </p:custDataLst>
            </p:nvPr>
          </p:nvSpPr>
          <p:spPr>
            <a:xfrm>
              <a:off x="4929012" y="1732815"/>
              <a:ext cx="637494" cy="51947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000" dirty="0">
                  <a:solidFill>
                    <a:srgbClr val="62FFFF"/>
                  </a:solidFill>
                  <a:latin typeface="华文新魏" panose="02010800040101010101" pitchFamily="2" charset="-122"/>
                  <a:ea typeface="华文新魏" panose="02010800040101010101" pitchFamily="2" charset="-122"/>
                </a:rPr>
                <a:t>段春艳 </a:t>
              </a:r>
              <a:r>
                <a:rPr kumimoji="0" lang="zh-CN" altLang="en-US" sz="20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同济大学副教授</a:t>
              </a:r>
            </a:p>
          </p:txBody>
        </p:sp>
        <p:sp>
          <p:nvSpPr>
            <p:cNvPr id="46" name="矩形 45"/>
            <p:cNvSpPr/>
            <p:nvPr>
              <p:custDataLst>
                <p:tags r:id="rId7"/>
              </p:custDataLst>
            </p:nvPr>
          </p:nvSpPr>
          <p:spPr>
            <a:xfrm>
              <a:off x="4902452" y="2173160"/>
              <a:ext cx="1491979" cy="1422889"/>
            </a:xfrm>
            <a:prstGeom prst="rect">
              <a:avLst/>
            </a:prstGeom>
          </p:spPr>
          <p:txBody>
            <a:bodyPr wrap="square" lIns="91426" tIns="45713" rIns="91426" bIns="45713">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a:t>
              </a:r>
              <a:r>
                <a:rPr kumimoji="0" lang="zh-CN" altLang="en-US"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互联</a:t>
              </a:r>
              <a:r>
                <a:rPr lang="zh-CN" altLang="en-US" sz="2000" b="1" kern="0" dirty="0">
                  <a:solidFill>
                    <a:schemeClr val="bg1"/>
                  </a:solidFill>
                  <a:latin typeface="思源黑体 CN Regular" panose="020B0500000000000000" pitchFamily="34" charset="-122"/>
                  <a:ea typeface="思源黑体 CN Regular" panose="020B0500000000000000" pitchFamily="34" charset="-122"/>
                  <a:cs typeface="Times New Roman" panose="02020603050405020304" pitchFamily="18" charset="0"/>
                </a:rPr>
                <a:t>网</a:t>
              </a:r>
              <a:r>
                <a:rPr lang="en-US" altLang="zh-CN" sz="2000" b="1" kern="0" dirty="0">
                  <a:solidFill>
                    <a:schemeClr val="bg1"/>
                  </a:solidFill>
                  <a:latin typeface="思源黑体 CN Regular" panose="020B0500000000000000" pitchFamily="34" charset="-122"/>
                  <a:ea typeface="思源黑体 CN Regular" panose="020B0500000000000000" pitchFamily="34" charset="-122"/>
                  <a:cs typeface="Times New Roman" panose="02020603050405020304" pitchFamily="18" charset="0"/>
                </a:rPr>
                <a:t>+”</a:t>
              </a:r>
              <a:r>
                <a:rPr lang="zh-CN" altLang="en-US" sz="2000" b="1" kern="0" dirty="0">
                  <a:solidFill>
                    <a:schemeClr val="bg1"/>
                  </a:solidFill>
                  <a:latin typeface="思源黑体 CN Regular" panose="020B0500000000000000" pitchFamily="34" charset="-122"/>
                  <a:ea typeface="思源黑体 CN Regular" panose="020B0500000000000000" pitchFamily="34" charset="-122"/>
                  <a:cs typeface="Times New Roman" panose="02020603050405020304" pitchFamily="18" charset="0"/>
                </a:rPr>
                <a:t>上海市</a:t>
              </a:r>
              <a:r>
                <a:rPr kumimoji="0" lang="zh-CN" altLang="en-US"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优秀指导教师</a:t>
              </a:r>
              <a:endParaRPr kumimoji="0" lang="en-US" altLang="zh-CN"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近五年，以第一或通讯作者发表</a:t>
              </a:r>
              <a:r>
                <a:rPr lang="en-US" altLang="zh-CN" sz="2000" b="1" kern="0" dirty="0">
                  <a:solidFill>
                    <a:srgbClr val="07FDFC"/>
                  </a:solidFill>
                  <a:latin typeface="思源黑体 CN Regular" panose="020B0500000000000000" pitchFamily="34" charset="-122"/>
                  <a:ea typeface="思源黑体 CN Regular" panose="020B0500000000000000" pitchFamily="34" charset="-122"/>
                  <a:cs typeface="Times New Roman" panose="02020603050405020304" pitchFamily="18" charset="0"/>
                </a:rPr>
                <a:t>16</a:t>
              </a:r>
              <a:r>
                <a:rPr lang="zh-CN" altLang="en-US" sz="2000" b="1" kern="0" dirty="0">
                  <a:solidFill>
                    <a:srgbClr val="07FDFC"/>
                  </a:solidFill>
                  <a:latin typeface="思源黑体 CN Regular" panose="020B0500000000000000" pitchFamily="34" charset="-122"/>
                  <a:ea typeface="思源黑体 CN Regular" panose="020B0500000000000000" pitchFamily="34" charset="-122"/>
                  <a:cs typeface="Times New Roman" panose="02020603050405020304" pitchFamily="18" charset="0"/>
                </a:rPr>
                <a:t>篇</a:t>
              </a:r>
              <a:r>
                <a:rPr kumimoji="0" lang="zh-CN" altLang="en-US"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中科院</a:t>
              </a:r>
              <a:r>
                <a:rPr kumimoji="0" lang="en-US" altLang="zh-CN"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/JCR 1</a:t>
              </a:r>
              <a:r>
                <a:rPr kumimoji="0" lang="zh-CN" altLang="en-US"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区</a:t>
              </a:r>
              <a:r>
                <a:rPr lang="zh-CN" altLang="en-US" sz="2000" kern="0" dirty="0">
                  <a:solidFill>
                    <a:schemeClr val="bg1"/>
                  </a:solidFill>
                  <a:latin typeface="思源黑体 CN Regular" panose="020B0500000000000000" pitchFamily="34" charset="-122"/>
                  <a:ea typeface="思源黑体 CN Regular" panose="020B0500000000000000" pitchFamily="34" charset="-122"/>
                  <a:cs typeface="Times New Roman" panose="02020603050405020304" pitchFamily="18" charset="0"/>
                </a:rPr>
                <a:t>等</a:t>
              </a:r>
              <a:r>
                <a:rPr kumimoji="0" lang="zh-CN" altLang="en-US"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高水平</a:t>
              </a:r>
              <a:r>
                <a:rPr kumimoji="0" lang="en-US" altLang="zh-CN"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SCI</a:t>
              </a:r>
              <a:r>
                <a:rPr kumimoji="0" lang="zh-CN" altLang="en-US"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论文</a:t>
              </a:r>
              <a:endParaRPr kumimoji="0" lang="en-US" altLang="zh-CN"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主持国家自然科学基金面上项目等课题</a:t>
              </a:r>
              <a:r>
                <a:rPr lang="en-US" altLang="zh-CN" sz="2000" b="1" kern="0" dirty="0">
                  <a:solidFill>
                    <a:srgbClr val="07FDFC"/>
                  </a:solidFill>
                  <a:latin typeface="思源黑体 CN Regular" panose="020B0500000000000000" pitchFamily="34" charset="-122"/>
                  <a:ea typeface="思源黑体 CN Regular" panose="020B0500000000000000" pitchFamily="34" charset="-122"/>
                  <a:cs typeface="Times New Roman" panose="02020603050405020304" pitchFamily="18" charset="0"/>
                </a:rPr>
                <a:t>10</a:t>
              </a:r>
              <a:r>
                <a:rPr lang="zh-CN" altLang="en-US" sz="2000" b="1" kern="0" dirty="0">
                  <a:solidFill>
                    <a:srgbClr val="07FDFC"/>
                  </a:solidFill>
                  <a:latin typeface="思源黑体 CN Regular" panose="020B0500000000000000" pitchFamily="34" charset="-122"/>
                  <a:ea typeface="思源黑体 CN Regular" panose="020B0500000000000000" pitchFamily="34" charset="-122"/>
                  <a:cs typeface="Times New Roman" panose="02020603050405020304" pitchFamily="18" charset="0"/>
                </a:rPr>
                <a:t>项</a:t>
              </a:r>
              <a:endParaRPr lang="en-US" altLang="zh-CN" sz="2000" b="1" kern="0" dirty="0">
                <a:solidFill>
                  <a:srgbClr val="07FDFC"/>
                </a:solidFill>
                <a:latin typeface="思源黑体 CN Regular" panose="020B0500000000000000" pitchFamily="34" charset="-122"/>
                <a:ea typeface="思源黑体 CN Regular" panose="020B0500000000000000"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入选</a:t>
              </a:r>
              <a:r>
                <a:rPr kumimoji="0" lang="en-US" altLang="zh-CN"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2020</a:t>
              </a:r>
              <a:r>
                <a:rPr kumimoji="0" lang="zh-CN" altLang="en-US" sz="20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年上海市浦江</a:t>
              </a:r>
              <a:r>
                <a:rPr lang="en-US" altLang="zh-CN" sz="2000" b="1" kern="0" dirty="0">
                  <a:solidFill>
                    <a:srgbClr val="07FDFC"/>
                  </a:solidFill>
                  <a:latin typeface="思源黑体 CN Regular" panose="020B0500000000000000" pitchFamily="34" charset="-122"/>
                  <a:ea typeface="思源黑体 CN Regular" panose="020B0500000000000000" pitchFamily="34" charset="-122"/>
                  <a:cs typeface="Times New Roman" panose="02020603050405020304" pitchFamily="18" charset="0"/>
                </a:rPr>
                <a:t>(A</a:t>
              </a:r>
              <a:r>
                <a:rPr lang="zh-CN" altLang="en-US" sz="2000" b="1" kern="0" dirty="0">
                  <a:solidFill>
                    <a:srgbClr val="07FDFC"/>
                  </a:solidFill>
                  <a:latin typeface="思源黑体 CN Regular" panose="020B0500000000000000" pitchFamily="34" charset="-122"/>
                  <a:ea typeface="思源黑体 CN Regular" panose="020B0500000000000000" pitchFamily="34" charset="-122"/>
                  <a:cs typeface="Times New Roman" panose="02020603050405020304" pitchFamily="18" charset="0"/>
                </a:rPr>
                <a:t>类</a:t>
              </a:r>
              <a:r>
                <a:rPr lang="en-US" altLang="zh-CN" sz="2000" b="1" kern="0" dirty="0">
                  <a:solidFill>
                    <a:srgbClr val="07FDFC"/>
                  </a:solidFill>
                  <a:latin typeface="思源黑体 CN Regular" panose="020B0500000000000000" pitchFamily="34" charset="-122"/>
                  <a:ea typeface="思源黑体 CN Regular" panose="020B0500000000000000" pitchFamily="34" charset="-122"/>
                  <a:cs typeface="Times New Roman" panose="02020603050405020304" pitchFamily="18" charset="0"/>
                </a:rPr>
                <a:t>)</a:t>
              </a:r>
              <a:r>
                <a:rPr lang="zh-CN" altLang="en-US" sz="2000" b="1" kern="0" dirty="0">
                  <a:solidFill>
                    <a:srgbClr val="07FDFC"/>
                  </a:solidFill>
                  <a:latin typeface="思源黑体 CN Regular" panose="020B0500000000000000" pitchFamily="34" charset="-122"/>
                  <a:ea typeface="思源黑体 CN Regular" panose="020B0500000000000000" pitchFamily="34" charset="-122"/>
                  <a:cs typeface="Times New Roman" panose="02020603050405020304" pitchFamily="18" charset="0"/>
                </a:rPr>
                <a:t>人才计划</a:t>
              </a:r>
            </a:p>
          </p:txBody>
        </p:sp>
      </p:grpSp>
      <p:pic>
        <p:nvPicPr>
          <p:cNvPr id="8" name="图片 7"/>
          <p:cNvPicPr>
            <a:picLocks noChangeAspect="1"/>
          </p:cNvPicPr>
          <p:nvPr/>
        </p:nvPicPr>
        <p:blipFill>
          <a:blip r:embed="rId11"/>
          <a:stretch>
            <a:fillRect/>
          </a:stretch>
        </p:blipFill>
        <p:spPr>
          <a:xfrm rot="16200000">
            <a:off x="8147751" y="1145605"/>
            <a:ext cx="1271270" cy="1941195"/>
          </a:xfrm>
          <a:prstGeom prst="rect">
            <a:avLst/>
          </a:prstGeom>
        </p:spPr>
      </p:pic>
      <p:pic>
        <p:nvPicPr>
          <p:cNvPr id="9" name="图片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66466" y="5300742"/>
            <a:ext cx="1947528" cy="1387478"/>
          </a:xfrm>
          <a:prstGeom prst="rect">
            <a:avLst/>
          </a:prstGeom>
        </p:spPr>
      </p:pic>
      <p:pic>
        <p:nvPicPr>
          <p:cNvPr id="11" name="图片 10"/>
          <p:cNvPicPr>
            <a:picLocks noChangeAspect="1"/>
          </p:cNvPicPr>
          <p:nvPr>
            <p:custDataLst>
              <p:tags r:id="rId2"/>
            </p:custDataLst>
          </p:nvPr>
        </p:nvPicPr>
        <p:blipFill>
          <a:blip r:embed="rId13"/>
          <a:stretch>
            <a:fillRect/>
          </a:stretch>
        </p:blipFill>
        <p:spPr>
          <a:xfrm>
            <a:off x="9938810" y="4392099"/>
            <a:ext cx="1909445" cy="1346200"/>
          </a:xfrm>
          <a:prstGeom prst="rect">
            <a:avLst/>
          </a:prstGeom>
        </p:spPr>
      </p:pic>
      <p:pic>
        <p:nvPicPr>
          <p:cNvPr id="13" name="图片 12"/>
          <p:cNvPicPr>
            <a:picLocks noChangeAspect="1"/>
          </p:cNvPicPr>
          <p:nvPr/>
        </p:nvPicPr>
        <p:blipFill>
          <a:blip r:embed="rId14"/>
          <a:stretch>
            <a:fillRect/>
          </a:stretch>
        </p:blipFill>
        <p:spPr>
          <a:xfrm>
            <a:off x="9945092" y="5449050"/>
            <a:ext cx="1920727" cy="1249348"/>
          </a:xfrm>
          <a:prstGeom prst="rect">
            <a:avLst/>
          </a:prstGeom>
          <a:effectLst>
            <a:outerShdw blurRad="136865" dist="50800" dir="5400000" algn="ctr" rotWithShape="0">
              <a:srgbClr val="000000">
                <a:alpha val="43137"/>
              </a:srgbClr>
            </a:outerShdw>
          </a:effectLst>
        </p:spPr>
      </p:pic>
      <p:sp>
        <p:nvSpPr>
          <p:cNvPr id="15" name="文本框 5"/>
          <p:cNvSpPr txBox="1"/>
          <p:nvPr/>
        </p:nvSpPr>
        <p:spPr>
          <a:xfrm>
            <a:off x="5482142" y="4162134"/>
            <a:ext cx="92394" cy="459930"/>
          </a:xfrm>
          <a:prstGeom prst="rect">
            <a:avLst/>
          </a:prstGeom>
          <a:ln w="12700">
            <a:miter lim="400000"/>
          </a:ln>
        </p:spPr>
        <p:txBody>
          <a:bodyPr wrap="none" lIns="45718" tIns="45718" rIns="45718" bIns="45718">
            <a:spAutoFit/>
          </a:bodyPr>
          <a:lstStyle/>
          <a:p>
            <a:pPr marL="0" marR="0" lvl="0" indent="0" algn="l" defTabSz="914400" rtl="0" eaLnBrk="1" fontAlgn="auto" latinLnBrk="0" hangingPunct="1">
              <a:lnSpc>
                <a:spcPct val="130000"/>
              </a:lnSpc>
              <a:spcBef>
                <a:spcPts val="0"/>
              </a:spcBef>
              <a:spcAft>
                <a:spcPts val="0"/>
              </a:spcAft>
              <a:buClrTx/>
              <a:buSzTx/>
              <a:buFontTx/>
              <a:buNone/>
              <a:defRPr sz="2000" spc="300">
                <a:latin typeface="明兰"/>
                <a:ea typeface="明兰"/>
                <a:cs typeface="明兰"/>
                <a:sym typeface="明兰"/>
              </a:defRPr>
            </a:pPr>
            <a:endParaRPr kumimoji="0" lang="zh-CN" altLang="en-US" sz="2000" b="1" i="0" u="none" strike="noStrike" kern="1200" cap="none" spc="300" normalizeH="0" baseline="0" noProof="0" dirty="0">
              <a:ln>
                <a:noFill/>
              </a:ln>
              <a:solidFill>
                <a:prstClr val="black"/>
              </a:solidFill>
              <a:effectLst/>
              <a:uLnTx/>
              <a:uFillTx/>
              <a:latin typeface="思源黑体 CN Regular" panose="020B0500000000000000" pitchFamily="34" charset="-122"/>
              <a:ea typeface="思源黑体 CN Regular" panose="020B0500000000000000" pitchFamily="34" charset="-122"/>
              <a:sym typeface="明兰"/>
            </a:endParaRPr>
          </a:p>
        </p:txBody>
      </p:sp>
      <p:graphicFrame>
        <p:nvGraphicFramePr>
          <p:cNvPr id="16" name="表格 8"/>
          <p:cNvGraphicFramePr>
            <a:graphicFrameLocks noGrp="1"/>
          </p:cNvGraphicFramePr>
          <p:nvPr>
            <p:custDataLst>
              <p:tags r:id="rId3"/>
            </p:custDataLst>
            <p:extLst>
              <p:ext uri="{D42A27DB-BD31-4B8C-83A1-F6EECF244321}">
                <p14:modId xmlns:p14="http://schemas.microsoft.com/office/powerpoint/2010/main" val="3904917641"/>
              </p:ext>
            </p:extLst>
          </p:nvPr>
        </p:nvGraphicFramePr>
        <p:xfrm>
          <a:off x="5388148" y="4756730"/>
          <a:ext cx="4418326" cy="1931489"/>
        </p:xfrm>
        <a:graphic>
          <a:graphicData uri="http://schemas.openxmlformats.org/drawingml/2006/table">
            <a:tbl>
              <a:tblPr firstRow="1" bandRow="1"/>
              <a:tblGrid>
                <a:gridCol w="669214">
                  <a:extLst>
                    <a:ext uri="{9D8B030D-6E8A-4147-A177-3AD203B41FA5}">
                      <a16:colId xmlns:a16="http://schemas.microsoft.com/office/drawing/2014/main" val="20000"/>
                    </a:ext>
                  </a:extLst>
                </a:gridCol>
                <a:gridCol w="1304491">
                  <a:extLst>
                    <a:ext uri="{9D8B030D-6E8A-4147-A177-3AD203B41FA5}">
                      <a16:colId xmlns:a16="http://schemas.microsoft.com/office/drawing/2014/main" val="20001"/>
                    </a:ext>
                  </a:extLst>
                </a:gridCol>
                <a:gridCol w="690012">
                  <a:extLst>
                    <a:ext uri="{9D8B030D-6E8A-4147-A177-3AD203B41FA5}">
                      <a16:colId xmlns:a16="http://schemas.microsoft.com/office/drawing/2014/main" val="20002"/>
                    </a:ext>
                  </a:extLst>
                </a:gridCol>
                <a:gridCol w="1063229">
                  <a:extLst>
                    <a:ext uri="{9D8B030D-6E8A-4147-A177-3AD203B41FA5}">
                      <a16:colId xmlns:a16="http://schemas.microsoft.com/office/drawing/2014/main" val="20003"/>
                    </a:ext>
                  </a:extLst>
                </a:gridCol>
                <a:gridCol w="691380">
                  <a:extLst>
                    <a:ext uri="{9D8B030D-6E8A-4147-A177-3AD203B41FA5}">
                      <a16:colId xmlns:a16="http://schemas.microsoft.com/office/drawing/2014/main" val="20004"/>
                    </a:ext>
                  </a:extLst>
                </a:gridCol>
              </a:tblGrid>
              <a:tr h="12561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SCI</a:t>
                      </a:r>
                      <a:r>
                        <a:rPr kumimoji="0" lang="zh-CN" altLang="en-US"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期刊论文</a:t>
                      </a:r>
                    </a:p>
                  </a:txBody>
                  <a:tcPr marL="89152" marR="89152" marT="44588" marB="44588" anchor="ctr" horzOverflow="overflow">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D5C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IJPE</a:t>
                      </a:r>
                      <a:r>
                        <a:rPr kumimoji="0" lang="zh-CN" altLang="en-US"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a:t>
                      </a:r>
                      <a:r>
                        <a:rPr kumimoji="0" lang="en-US" altLang="zh-CN"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IEEE</a:t>
                      </a:r>
                      <a:r>
                        <a:rPr kumimoji="0" lang="zh-CN" altLang="en-US"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系列等高水平</a:t>
                      </a:r>
                      <a:r>
                        <a:rPr kumimoji="0" lang="en-US" altLang="zh-CN"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SCI</a:t>
                      </a:r>
                      <a:r>
                        <a:rPr kumimoji="0" lang="zh-CN" altLang="en-US"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期刊</a:t>
                      </a:r>
                    </a:p>
                  </a:txBody>
                  <a:tcPr marL="89152" marR="89152" marT="44588" marB="44588" anchor="ctr" horzOverflow="overflow">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33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ESI</a:t>
                      </a:r>
                      <a:r>
                        <a:rPr kumimoji="0" lang="zh-CN" altLang="en-US"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高被引</a:t>
                      </a:r>
                    </a:p>
                  </a:txBody>
                  <a:tcPr marL="89152" marR="89152" marT="44588" marB="44588" anchor="ctr" horzOverflow="overflow">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6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中科院</a:t>
                      </a:r>
                      <a:r>
                        <a:rPr kumimoji="0" lang="en-US" altLang="zh-CN"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Top</a:t>
                      </a:r>
                      <a:r>
                        <a:rPr kumimoji="0" lang="zh-CN" altLang="en-US"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期刊</a:t>
                      </a:r>
                    </a:p>
                  </a:txBody>
                  <a:tcPr marL="89152" marR="89152" marT="44588" marB="44588" anchor="ctr" horzOverflow="overflow">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33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JCR</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1</a:t>
                      </a:r>
                      <a:r>
                        <a:rPr kumimoji="0" lang="zh-CN" altLang="en-US" sz="1800" b="1" i="0" u="none" strike="noStrike" cap="none" normalizeH="0" baseline="0" dirty="0">
                          <a:ln>
                            <a:noFill/>
                          </a:ln>
                          <a:solidFill>
                            <a:srgbClr val="FFFFFF"/>
                          </a:solidFill>
                          <a:effectLst/>
                          <a:latin typeface="华文中宋" panose="02010600040101010101" pitchFamily="2" charset="-122"/>
                          <a:ea typeface="华文中宋" panose="02010600040101010101" pitchFamily="2" charset="-122"/>
                          <a:cs typeface="华文中宋" panose="02010600040101010101" pitchFamily="2" charset="-122"/>
                        </a:rPr>
                        <a:t>区</a:t>
                      </a:r>
                    </a:p>
                  </a:txBody>
                  <a:tcPr marL="89152" marR="89152" marT="44588" marB="44588" anchor="ctr" horzOverflow="overflow">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66FF"/>
                    </a:solidFill>
                  </a:tcPr>
                </a:tc>
                <a:extLst>
                  <a:ext uri="{0D108BD9-81ED-4DB2-BD59-A6C34878D82A}">
                    <a16:rowId xmlns:a16="http://schemas.microsoft.com/office/drawing/2014/main" val="10000"/>
                  </a:ext>
                </a:extLst>
              </a:tr>
              <a:tr h="6753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华文中宋" panose="02010600040101010101" pitchFamily="2" charset="-122"/>
                        </a:rPr>
                        <a:t>20</a:t>
                      </a: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华文中宋" panose="02010600040101010101" pitchFamily="2" charset="-122"/>
                        </a:rPr>
                        <a:t>余篇</a:t>
                      </a:r>
                    </a:p>
                  </a:txBody>
                  <a:tcPr marL="89152" marR="89152" marT="44588" marB="44588" anchor="ctr" horzOverflow="overflow">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5CE7">
                        <a:tint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华文中宋" panose="02010600040101010101" pitchFamily="2" charset="-122"/>
                        </a:rPr>
                        <a:t>16</a:t>
                      </a: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华文中宋" panose="02010600040101010101" pitchFamily="2" charset="-122"/>
                        </a:rPr>
                        <a:t>篇</a:t>
                      </a:r>
                    </a:p>
                  </a:txBody>
                  <a:tcPr marL="89152" marR="89152" marT="44588" marB="44588" anchor="ctr" horzOverflow="overflow">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5CE7">
                        <a:tint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2</a:t>
                      </a: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篇</a:t>
                      </a:r>
                      <a:endParaRPr kumimoji="0" lang="en-US"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89152" marR="89152" marT="44588" marB="44588" anchor="ctr" horzOverflow="overflow">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5CE7">
                        <a:tint val="40000"/>
                      </a:srgbClr>
                    </a:solidFill>
                  </a:tcPr>
                </a:tc>
                <a:tc>
                  <a:txBody>
                    <a:bodyPr/>
                    <a:lstStyle/>
                    <a:p>
                      <a:pPr algn="ctr"/>
                      <a:r>
                        <a:rPr kumimoji="0" lang="en-US"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4</a:t>
                      </a: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篇</a:t>
                      </a:r>
                      <a:endParaRPr kumimoji="0" lang="en-US"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89152" marR="89152" marT="44588" marB="44588" anchor="ctr" horzOverflow="overflow">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5CE7">
                        <a:tint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14</a:t>
                      </a:r>
                      <a:r>
                        <a:rPr kumimoji="0" lang="zh-CN"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篇</a:t>
                      </a:r>
                      <a:endParaRPr kumimoji="0" lang="en-US" altLang="en-US" sz="1800" b="1" i="0" u="none" strike="noStrike" cap="none" normalizeH="0" baseline="0" dirty="0">
                        <a:ln>
                          <a:noFill/>
                        </a:ln>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L="89152" marR="89152" marT="44588" marB="44588" anchor="ctr" horzOverflow="overflow">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5CE7">
                        <a:tint val="40000"/>
                      </a:srgbClr>
                    </a:solidFill>
                  </a:tcPr>
                </a:tc>
                <a:extLst>
                  <a:ext uri="{0D108BD9-81ED-4DB2-BD59-A6C34878D82A}">
                    <a16:rowId xmlns:a16="http://schemas.microsoft.com/office/drawing/2014/main" val="10001"/>
                  </a:ext>
                </a:extLst>
              </a:tr>
            </a:tbl>
          </a:graphicData>
        </a:graphic>
      </p:graphicFrame>
      <p:sp>
        <p:nvSpPr>
          <p:cNvPr id="17" name="文本框 16"/>
          <p:cNvSpPr txBox="1"/>
          <p:nvPr/>
        </p:nvSpPr>
        <p:spPr>
          <a:xfrm>
            <a:off x="3563452" y="4504516"/>
            <a:ext cx="1779069" cy="796225"/>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07FDFC"/>
                </a:solidFill>
                <a:effectLst/>
                <a:uLnTx/>
                <a:uFillTx/>
                <a:latin typeface="思源黑体 CN Regular" panose="020B0500000000000000" pitchFamily="34" charset="-122"/>
                <a:ea typeface="思源黑体 CN Regular" panose="020B0500000000000000" pitchFamily="34" charset="-122"/>
                <a:cs typeface="华文中宋" panose="02010600040101010101" pitchFamily="2" charset="-122"/>
              </a:rPr>
              <a:t>连续</a:t>
            </a:r>
            <a:r>
              <a:rPr kumimoji="0" lang="en-US" altLang="zh-CN" sz="2200" b="1" i="0" u="none" strike="noStrike" kern="1200" cap="none" spc="0" normalizeH="0" baseline="0" noProof="0" dirty="0">
                <a:ln>
                  <a:noFill/>
                </a:ln>
                <a:solidFill>
                  <a:srgbClr val="07FDFC"/>
                </a:solidFill>
                <a:effectLst/>
                <a:uLnTx/>
                <a:uFillTx/>
                <a:latin typeface="思源黑体 CN Regular" panose="020B0500000000000000" pitchFamily="34" charset="-122"/>
                <a:ea typeface="思源黑体 CN Regular" panose="020B0500000000000000" pitchFamily="34" charset="-122"/>
                <a:cs typeface="华文中宋" panose="02010600040101010101" pitchFamily="2" charset="-122"/>
              </a:rPr>
              <a:t>27</a:t>
            </a:r>
            <a:r>
              <a:rPr kumimoji="0" lang="zh-CN" altLang="en-US" sz="2200" b="1" i="0" u="none" strike="noStrike" kern="1200" cap="none" spc="0" normalizeH="0" baseline="0" noProof="0" dirty="0">
                <a:ln>
                  <a:noFill/>
                </a:ln>
                <a:solidFill>
                  <a:srgbClr val="07FDFC"/>
                </a:solidFill>
                <a:effectLst/>
                <a:uLnTx/>
                <a:uFillTx/>
                <a:latin typeface="思源黑体 CN Regular" panose="020B0500000000000000" pitchFamily="34" charset="-122"/>
                <a:ea typeface="思源黑体 CN Regular" panose="020B0500000000000000" pitchFamily="34" charset="-122"/>
                <a:cs typeface="华文中宋" panose="02010600040101010101" pitchFamily="2" charset="-122"/>
              </a:rPr>
              <a:t>期</a:t>
            </a:r>
            <a:r>
              <a:rPr kumimoji="0" lang="en-US" altLang="zh-CN" sz="2200" b="1" i="0" u="none" strike="noStrike" kern="1200" cap="none" spc="0" normalizeH="0" baseline="0" noProof="0" dirty="0">
                <a:ln>
                  <a:noFill/>
                </a:ln>
                <a:solidFill>
                  <a:srgbClr val="07FDFC"/>
                </a:solidFill>
                <a:effectLst/>
                <a:uLnTx/>
                <a:uFillTx/>
                <a:latin typeface="思源黑体 CN Regular" panose="020B0500000000000000" pitchFamily="34" charset="-122"/>
                <a:ea typeface="思源黑体 CN Regular" panose="020B0500000000000000" pitchFamily="34" charset="-122"/>
                <a:cs typeface="华文中宋" panose="02010600040101010101" pitchFamily="2" charset="-122"/>
              </a:rPr>
              <a:t>ESI</a:t>
            </a:r>
            <a:r>
              <a:rPr kumimoji="0" lang="zh-CN" altLang="en-US" sz="2200" b="1" i="0" u="none" strike="noStrike" kern="1200" cap="none" spc="0" normalizeH="0" baseline="0" noProof="0" dirty="0">
                <a:ln>
                  <a:noFill/>
                </a:ln>
                <a:solidFill>
                  <a:srgbClr val="07FDFC"/>
                </a:solidFill>
                <a:effectLst/>
                <a:uLnTx/>
                <a:uFillTx/>
                <a:latin typeface="思源黑体 CN Regular" panose="020B0500000000000000" pitchFamily="34" charset="-122"/>
                <a:ea typeface="思源黑体 CN Regular" panose="020B0500000000000000" pitchFamily="34" charset="-122"/>
                <a:cs typeface="华文中宋" panose="02010600040101010101" pitchFamily="2" charset="-122"/>
              </a:rPr>
              <a:t>高被引</a:t>
            </a:r>
          </a:p>
        </p:txBody>
      </p:sp>
      <p:pic>
        <p:nvPicPr>
          <p:cNvPr id="10" name="图片 9"/>
          <p:cNvPicPr>
            <a:picLocks noChangeAspect="1"/>
          </p:cNvPicPr>
          <p:nvPr>
            <p:custDataLst>
              <p:tags r:id="rId4"/>
            </p:custDataLst>
          </p:nvPr>
        </p:nvPicPr>
        <p:blipFill>
          <a:blip r:embed="rId15"/>
          <a:stretch>
            <a:fillRect/>
          </a:stretch>
        </p:blipFill>
        <p:spPr>
          <a:xfrm>
            <a:off x="9752338" y="1467455"/>
            <a:ext cx="1929622" cy="1291136"/>
          </a:xfrm>
          <a:prstGeom prst="rect">
            <a:avLst/>
          </a:prstGeom>
        </p:spPr>
      </p:pic>
      <p:grpSp>
        <p:nvGrpSpPr>
          <p:cNvPr id="5" name="组合 4"/>
          <p:cNvGrpSpPr/>
          <p:nvPr/>
        </p:nvGrpSpPr>
        <p:grpSpPr>
          <a:xfrm>
            <a:off x="453543" y="394711"/>
            <a:ext cx="540044" cy="528606"/>
            <a:chOff x="520218" y="437796"/>
            <a:chExt cx="684468" cy="691752"/>
          </a:xfrm>
        </p:grpSpPr>
        <p:sp>
          <p:nvSpPr>
            <p:cNvPr id="6" name="矩形: 圆角 5"/>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12" name="文本框 11"/>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指导老师</a:t>
            </a:r>
          </a:p>
        </p:txBody>
      </p:sp>
      <p:pic>
        <p:nvPicPr>
          <p:cNvPr id="22" name="图片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5" grpId="1"/>
      <p:bldP spid="17" grpId="0"/>
      <p:bldP spid="17" grpId="1"/>
      <p:bldP spid="12" grpId="0"/>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3">
            <a:alphaModFix amt="10000"/>
          </a:blip>
          <a:stretch>
            <a:fillRect/>
          </a:stretch>
        </p:blipFill>
        <p:spPr>
          <a:xfrm>
            <a:off x="-104758" y="-2064402"/>
            <a:ext cx="12192000" cy="8930445"/>
          </a:xfrm>
          <a:prstGeom prst="rect">
            <a:avLst/>
          </a:prstGeom>
        </p:spPr>
      </p:pic>
      <p:sp>
        <p:nvSpPr>
          <p:cNvPr id="37" name="圆角矩形 36"/>
          <p:cNvSpPr/>
          <p:nvPr/>
        </p:nvSpPr>
        <p:spPr>
          <a:xfrm>
            <a:off x="6264404" y="1008068"/>
            <a:ext cx="5807135" cy="5548681"/>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圆角矩形 30"/>
          <p:cNvSpPr/>
          <p:nvPr/>
        </p:nvSpPr>
        <p:spPr>
          <a:xfrm>
            <a:off x="121301" y="1008069"/>
            <a:ext cx="5807135" cy="5548681"/>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3" name="组合 22"/>
          <p:cNvGrpSpPr/>
          <p:nvPr>
            <p:custDataLst>
              <p:tags r:id="rId1"/>
            </p:custDataLst>
          </p:nvPr>
        </p:nvGrpSpPr>
        <p:grpSpPr>
          <a:xfrm>
            <a:off x="121301" y="1356175"/>
            <a:ext cx="4543779" cy="4760211"/>
            <a:chOff x="4187528" y="1513509"/>
            <a:chExt cx="1144250" cy="4444905"/>
          </a:xfrm>
        </p:grpSpPr>
        <p:sp>
          <p:nvSpPr>
            <p:cNvPr id="24" name="矩形 23"/>
            <p:cNvSpPr/>
            <p:nvPr>
              <p:custDataLst>
                <p:tags r:id="rId9"/>
              </p:custDataLst>
            </p:nvPr>
          </p:nvSpPr>
          <p:spPr>
            <a:xfrm>
              <a:off x="4271014" y="1513509"/>
              <a:ext cx="935433" cy="1968787"/>
            </a:xfrm>
            <a:prstGeom prst="rect">
              <a:avLst/>
            </a:prstGeom>
            <a:gradFill flip="none" rotWithShape="1">
              <a:gsLst>
                <a:gs pos="76000">
                  <a:srgbClr val="6ED5FF">
                    <a:alpha val="5000"/>
                  </a:srgbClr>
                </a:gs>
                <a:gs pos="0">
                  <a:srgbClr val="6ED5FF">
                    <a:alpha val="30000"/>
                  </a:srgbClr>
                </a:gs>
                <a:gs pos="54000">
                  <a:srgbClr val="6ED5FF">
                    <a:alpha val="10000"/>
                  </a:srgbClr>
                </a:gs>
                <a:gs pos="90000">
                  <a:srgbClr val="6ED5FF">
                    <a:alpha val="10000"/>
                  </a:srgbClr>
                </a:gs>
              </a:gsLst>
              <a:path path="circle">
                <a:fillToRect r="100000" b="100000"/>
              </a:path>
              <a:tileRect l="-100000" t="-100000"/>
            </a:gradFill>
            <a:ln w="1270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a:outerShdw blurRad="114300" dir="2100000" algn="tl" rotWithShape="0">
                <a:srgbClr val="6ED5FF">
                  <a:alpha val="70000"/>
                </a:srgbClr>
              </a:outerShdw>
            </a:effectLst>
          </p:spPr>
          <p:txBody>
            <a:bodyPr lIns="179189" rIns="179189" rtlCol="0" anchor="ctr"/>
            <a:lstStyle/>
            <a:p>
              <a:pPr algn="ctr" defTabSz="910590"/>
              <a:endParaRPr lang="zh-CN" altLang="en-US" sz="1395" kern="0" dirty="0">
                <a:solidFill>
                  <a:prstClr val="white"/>
                </a:solidFill>
                <a:latin typeface="思源黑体 CN Regular" panose="020B0500000000000000" pitchFamily="34" charset="-122"/>
                <a:ea typeface="思源黑体 CN Regular" panose="020B0500000000000000" pitchFamily="34" charset="-122"/>
              </a:endParaRPr>
            </a:p>
          </p:txBody>
        </p:sp>
        <p:sp>
          <p:nvSpPr>
            <p:cNvPr id="25" name="TextBox 28"/>
            <p:cNvSpPr txBox="1"/>
            <p:nvPr>
              <p:custDataLst>
                <p:tags r:id="rId10"/>
              </p:custDataLst>
            </p:nvPr>
          </p:nvSpPr>
          <p:spPr>
            <a:xfrm>
              <a:off x="4532989" y="1813592"/>
              <a:ext cx="764787" cy="1350734"/>
            </a:xfrm>
            <a:prstGeom prst="rect">
              <a:avLst/>
            </a:prstGeom>
            <a:noFill/>
          </p:spPr>
          <p:txBody>
            <a:bodyPr wrap="square" rtlCol="0">
              <a:spAutoFit/>
            </a:bodyPr>
            <a:lstStyle/>
            <a:p>
              <a:pPr algn="ctr">
                <a:defRPr/>
              </a:pPr>
              <a:r>
                <a:rPr lang="zh-CN" altLang="en-US" sz="4000" dirty="0">
                  <a:solidFill>
                    <a:schemeClr val="bg1"/>
                  </a:solidFill>
                  <a:latin typeface="华文新魏" panose="02010800040101010101" pitchFamily="2" charset="-122"/>
                  <a:ea typeface="华文新魏" panose="02010800040101010101" pitchFamily="2" charset="-122"/>
                </a:rPr>
                <a:t>余建波</a:t>
              </a:r>
              <a:endParaRPr lang="en-US" altLang="zh-CN" sz="4000" dirty="0">
                <a:solidFill>
                  <a:srgbClr val="07FDFC"/>
                </a:solidFill>
                <a:latin typeface="思源黑体 CN Regular" panose="020B0500000000000000" pitchFamily="34" charset="-122"/>
                <a:ea typeface="思源黑体 CN Regular" panose="020B05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07FDFC"/>
                  </a:solidFill>
                  <a:latin typeface="思源黑体 CN Regular" panose="020B0500000000000000" pitchFamily="34" charset="-122"/>
                  <a:ea typeface="思源黑体 CN Regular" panose="020B0500000000000000" pitchFamily="34" charset="-122"/>
                </a:rPr>
                <a:t>项目顾问</a:t>
              </a:r>
              <a:r>
                <a:rPr kumimoji="0" lang="en-US" altLang="zh-CN" sz="2400" b="1" i="0" u="none" strike="noStrike" kern="1200" cap="none" spc="0" normalizeH="0" baseline="0" noProof="0" dirty="0">
                  <a:ln>
                    <a:noFill/>
                  </a:ln>
                  <a:solidFill>
                    <a:srgbClr val="07FDFC"/>
                  </a:solidFill>
                  <a:effectLst/>
                  <a:uLnTx/>
                  <a:uFillTx/>
                  <a:latin typeface="思源黑体 CN Regular" panose="020B0500000000000000" pitchFamily="34" charset="-122"/>
                  <a:ea typeface="思源黑体 CN Regular" panose="020B0500000000000000" pitchFamily="34" charset="-122"/>
                </a:rPr>
                <a:t> </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同济大学教授</a:t>
              </a:r>
            </a:p>
          </p:txBody>
        </p:sp>
        <p:sp>
          <p:nvSpPr>
            <p:cNvPr id="26" name="矩形 25"/>
            <p:cNvSpPr/>
            <p:nvPr>
              <p:custDataLst>
                <p:tags r:id="rId11"/>
              </p:custDataLst>
            </p:nvPr>
          </p:nvSpPr>
          <p:spPr>
            <a:xfrm>
              <a:off x="4187528" y="3745523"/>
              <a:ext cx="1144250" cy="2212891"/>
            </a:xfrm>
            <a:prstGeom prst="rect">
              <a:avLst/>
            </a:prstGeom>
          </p:spPr>
          <p:txBody>
            <a:bodyPr wrap="square" lIns="91426" tIns="45713" rIns="91426" bIns="45713">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主要研究方向为智能制造与设备的智能维护在</a:t>
              </a:r>
              <a:r>
                <a:rPr kumimoji="0" lang="en-US" altLang="zh-CN" sz="2000" b="1" i="0" u="none" strike="noStrike" kern="0" cap="none" spc="0" normalizeH="0" baseline="0" noProof="0" dirty="0">
                  <a:ln>
                    <a:noFill/>
                  </a:ln>
                  <a:solidFill>
                    <a:srgbClr val="62FFFF"/>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IEEE TIE</a:t>
              </a:r>
              <a:r>
                <a:rPr kumimoji="0" lang="zh-CN" altLang="en-US" sz="2000" b="1" i="0" u="none" strike="noStrike" kern="0" cap="none" spc="0" normalizeH="0" baseline="0" noProof="0" dirty="0">
                  <a:ln>
                    <a:noFill/>
                  </a:ln>
                  <a:solidFill>
                    <a:srgbClr val="62FFFF"/>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a:t>
              </a:r>
              <a:r>
                <a:rPr kumimoji="0" lang="en-US" altLang="zh-CN" sz="2000" b="1" i="0" u="none" strike="noStrike" kern="0" cap="none" spc="0" normalizeH="0" baseline="0" noProof="0" dirty="0">
                  <a:ln>
                    <a:noFill/>
                  </a:ln>
                  <a:solidFill>
                    <a:srgbClr val="62FFFF"/>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IEEE TCY, IEEE TASE</a:t>
              </a:r>
              <a:r>
                <a:rPr kumimoji="0" lang="zh-CN" altLang="en-US"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等上发表</a:t>
              </a:r>
              <a:r>
                <a:rPr kumimoji="0" lang="en-US" altLang="zh-CN" sz="2400" b="1" i="0" u="none" strike="noStrike" kern="0" cap="none" spc="0" normalizeH="0" baseline="0" noProof="0" dirty="0">
                  <a:ln>
                    <a:noFill/>
                  </a:ln>
                  <a:solidFill>
                    <a:srgbClr val="62FFFF"/>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110</a:t>
              </a:r>
              <a:r>
                <a:rPr kumimoji="0" lang="zh-CN" altLang="en-US" sz="2400" b="1" i="0" u="none" strike="noStrike" kern="0" cap="none" spc="0" normalizeH="0" baseline="0" noProof="0" dirty="0">
                  <a:ln>
                    <a:noFill/>
                  </a:ln>
                  <a:solidFill>
                    <a:srgbClr val="62FFFF"/>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多篇论文</a:t>
              </a:r>
              <a:endParaRPr kumimoji="0" lang="en-US" altLang="zh-CN"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在系统与制造过程的</a:t>
              </a:r>
              <a:r>
                <a:rPr kumimoji="0" lang="zh-CN" altLang="en-US" sz="2400" b="1" i="0" u="none" strike="noStrike" kern="0" cap="none" spc="0" normalizeH="0" baseline="0" noProof="0" dirty="0">
                  <a:ln>
                    <a:noFill/>
                  </a:ln>
                  <a:solidFill>
                    <a:srgbClr val="FFFF00"/>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故障检测与诊断方法</a:t>
              </a:r>
              <a:r>
                <a:rPr kumimoji="0" lang="zh-CN" altLang="en-US" sz="20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rPr>
                <a:t>方面有多项发明专利</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200" b="1" i="0" u="none" strike="noStrike" kern="0" cap="none" spc="0" normalizeH="0" baseline="0" noProof="0" dirty="0">
                <a:ln>
                  <a:noFill/>
                </a:ln>
                <a:solidFill>
                  <a:schemeClr val="accent2"/>
                </a:solidFill>
                <a:effectLst/>
                <a:uLnTx/>
                <a:uFillTx/>
                <a:latin typeface="思源黑体 CN Regular" panose="020B0500000000000000" pitchFamily="34" charset="-122"/>
                <a:ea typeface="思源黑体 CN Regular" panose="020B0500000000000000" pitchFamily="34" charset="-122"/>
                <a:cs typeface="Times New Roman" panose="02020603050405020304" pitchFamily="18" charset="0"/>
              </a:endParaRPr>
            </a:p>
          </p:txBody>
        </p:sp>
      </p:grpSp>
      <p:pic>
        <p:nvPicPr>
          <p:cNvPr id="19" name="图片 18" descr="2024-04-29 112110"/>
          <p:cNvPicPr>
            <a:picLocks noChangeAspect="1"/>
          </p:cNvPicPr>
          <p:nvPr>
            <p:custDataLst>
              <p:tags r:id="rId2"/>
            </p:custDataLst>
          </p:nvPr>
        </p:nvPicPr>
        <p:blipFill>
          <a:blip r:embed="rId14"/>
          <a:stretch>
            <a:fillRect/>
          </a:stretch>
        </p:blipFill>
        <p:spPr>
          <a:xfrm>
            <a:off x="464151" y="1355877"/>
            <a:ext cx="1409065" cy="2106930"/>
          </a:xfrm>
          <a:prstGeom prst="roundRect">
            <a:avLst/>
          </a:prstGeom>
          <a:solidFill>
            <a:srgbClr val="FFFFFF">
              <a:shade val="85000"/>
            </a:srgbClr>
          </a:solidFill>
          <a:effectLst/>
        </p:spPr>
      </p:pic>
      <p:grpSp>
        <p:nvGrpSpPr>
          <p:cNvPr id="4" name="组合 3"/>
          <p:cNvGrpSpPr/>
          <p:nvPr>
            <p:custDataLst>
              <p:tags r:id="rId3"/>
            </p:custDataLst>
          </p:nvPr>
        </p:nvGrpSpPr>
        <p:grpSpPr>
          <a:xfrm>
            <a:off x="7396511" y="1369049"/>
            <a:ext cx="4434671" cy="4603207"/>
            <a:chOff x="4576734" y="1071113"/>
            <a:chExt cx="1116774" cy="4298299"/>
          </a:xfrm>
        </p:grpSpPr>
        <p:sp>
          <p:nvSpPr>
            <p:cNvPr id="5" name="矩形 4"/>
            <p:cNvSpPr/>
            <p:nvPr>
              <p:custDataLst>
                <p:tags r:id="rId6"/>
              </p:custDataLst>
            </p:nvPr>
          </p:nvSpPr>
          <p:spPr>
            <a:xfrm>
              <a:off x="4649858" y="1071113"/>
              <a:ext cx="935433" cy="1968787"/>
            </a:xfrm>
            <a:prstGeom prst="rect">
              <a:avLst/>
            </a:prstGeom>
            <a:gradFill flip="none" rotWithShape="1">
              <a:gsLst>
                <a:gs pos="76000">
                  <a:srgbClr val="6ED5FF">
                    <a:alpha val="5000"/>
                  </a:srgbClr>
                </a:gs>
                <a:gs pos="0">
                  <a:srgbClr val="6ED5FF">
                    <a:alpha val="30000"/>
                  </a:srgbClr>
                </a:gs>
                <a:gs pos="54000">
                  <a:srgbClr val="6ED5FF">
                    <a:alpha val="10000"/>
                  </a:srgbClr>
                </a:gs>
                <a:gs pos="90000">
                  <a:srgbClr val="6ED5FF">
                    <a:alpha val="10000"/>
                  </a:srgbClr>
                </a:gs>
              </a:gsLst>
              <a:path path="circle">
                <a:fillToRect r="100000" b="100000"/>
              </a:path>
              <a:tileRect l="-100000" t="-100000"/>
            </a:gradFill>
            <a:ln w="1270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a:outerShdw blurRad="114300" dir="2100000" algn="tl" rotWithShape="0">
                <a:srgbClr val="6ED5FF">
                  <a:alpha val="70000"/>
                </a:srgbClr>
              </a:outerShdw>
            </a:effectLst>
          </p:spPr>
          <p:txBody>
            <a:bodyPr lIns="179189" rIns="179189" rtlCol="0" anchor="ctr"/>
            <a:lstStyle/>
            <a:p>
              <a:pPr algn="ctr" defTabSz="910590"/>
              <a:endParaRPr lang="zh-CN" altLang="en-US" sz="1395" kern="0" dirty="0">
                <a:solidFill>
                  <a:prstClr val="white"/>
                </a:solidFill>
                <a:latin typeface="思源黑体 CN Regular" panose="020B0500000000000000" pitchFamily="34" charset="-122"/>
                <a:ea typeface="思源黑体 CN Regular" panose="020B0500000000000000" pitchFamily="34" charset="-122"/>
              </a:endParaRPr>
            </a:p>
          </p:txBody>
        </p:sp>
        <p:sp>
          <p:nvSpPr>
            <p:cNvPr id="8" name="TextBox 28"/>
            <p:cNvSpPr txBox="1"/>
            <p:nvPr>
              <p:custDataLst>
                <p:tags r:id="rId7"/>
              </p:custDataLst>
            </p:nvPr>
          </p:nvSpPr>
          <p:spPr>
            <a:xfrm>
              <a:off x="4894511" y="1451131"/>
              <a:ext cx="764787" cy="1235777"/>
            </a:xfrm>
            <a:prstGeom prst="rect">
              <a:avLst/>
            </a:prstGeom>
            <a:noFill/>
          </p:spPr>
          <p:txBody>
            <a:bodyPr wrap="square" rtlCol="0">
              <a:spAutoFit/>
            </a:bodyPr>
            <a:lstStyle/>
            <a:p>
              <a:pPr algn="ctr">
                <a:defRPr/>
              </a:pPr>
              <a:r>
                <a:rPr lang="zh-CN" altLang="en-US" sz="4000" dirty="0">
                  <a:solidFill>
                    <a:schemeClr val="bg1"/>
                  </a:solidFill>
                  <a:latin typeface="华文新魏" panose="02010800040101010101" pitchFamily="2" charset="-122"/>
                  <a:ea typeface="华文新魏" panose="02010800040101010101" pitchFamily="2" charset="-122"/>
                </a:rPr>
                <a:t>卞林阳</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7FDFC"/>
                  </a:solidFill>
                  <a:effectLst/>
                  <a:uLnTx/>
                  <a:uFillTx/>
                  <a:latin typeface="思源黑体 CN Regular" panose="020B0500000000000000" pitchFamily="34" charset="-122"/>
                  <a:ea typeface="思源黑体 CN Regular" panose="020B0500000000000000" pitchFamily="34" charset="-122"/>
                </a:rPr>
                <a:t>技术指导</a:t>
              </a:r>
              <a:r>
                <a:rPr kumimoji="0" lang="en-US" altLang="zh-CN" sz="2400" b="1" i="0" u="none" strike="noStrike" kern="1200" cap="none" spc="0" normalizeH="0" baseline="0" noProof="0" dirty="0">
                  <a:ln>
                    <a:noFill/>
                  </a:ln>
                  <a:solidFill>
                    <a:srgbClr val="07FDFC"/>
                  </a:solidFill>
                  <a:effectLst/>
                  <a:uLnTx/>
                  <a:uFillTx/>
                  <a:latin typeface="思源黑体 CN Regular" panose="020B0500000000000000" pitchFamily="34" charset="-122"/>
                  <a:ea typeface="思源黑体 CN Regular" panose="020B0500000000000000" pitchFamily="34" charset="-122"/>
                </a:rPr>
                <a:t> </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9" name="矩形 8"/>
            <p:cNvSpPr/>
            <p:nvPr>
              <p:custDataLst>
                <p:tags r:id="rId8"/>
              </p:custDataLst>
            </p:nvPr>
          </p:nvSpPr>
          <p:spPr>
            <a:xfrm>
              <a:off x="4576734" y="3271478"/>
              <a:ext cx="1116774" cy="2097934"/>
            </a:xfrm>
            <a:prstGeom prst="rect">
              <a:avLst/>
            </a:prstGeom>
          </p:spPr>
          <p:txBody>
            <a:bodyPr wrap="square" lIns="91426" tIns="45713" rIns="91426" bIns="45713">
              <a:spAutoFit/>
            </a:bodyPr>
            <a:lstStyle/>
            <a:p>
              <a:pPr marL="342900" indent="-342900">
                <a:buFont typeface="Arial" panose="020B0604020202020204" pitchFamily="34" charset="0"/>
                <a:buChar char="•"/>
              </a:pPr>
              <a:r>
                <a:rPr lang="zh-CN" altLang="en-US" sz="2000" b="1" dirty="0">
                  <a:solidFill>
                    <a:srgbClr val="62FFFF"/>
                  </a:solidFill>
                  <a:latin typeface="思源黑体 CN Regular" panose="020B0500000000000000" pitchFamily="34" charset="-122"/>
                  <a:ea typeface="思源黑体 CN Regular" panose="020B0500000000000000" pitchFamily="34" charset="-122"/>
                </a:rPr>
                <a:t>学历背景</a:t>
              </a:r>
              <a:r>
                <a:rPr lang="zh-CN" altLang="en-US" sz="2000" b="1" dirty="0">
                  <a:solidFill>
                    <a:schemeClr val="bg1"/>
                  </a:solidFill>
                  <a:latin typeface="思源黑体 CN Regular" panose="020B0500000000000000" pitchFamily="34" charset="-122"/>
                  <a:ea typeface="思源黑体 CN Regular" panose="020B0500000000000000" pitchFamily="34" charset="-122"/>
                </a:rPr>
                <a:t>：同济大学机械能源工程学院研究生</a:t>
              </a:r>
              <a:endParaRPr lang="en-US" altLang="zh-CN" sz="2000" b="1" dirty="0">
                <a:solidFill>
                  <a:schemeClr val="bg1"/>
                </a:solidFill>
                <a:latin typeface="思源黑体 CN Regular" panose="020B0500000000000000" pitchFamily="34" charset="-122"/>
                <a:ea typeface="思源黑体 CN Regular" panose="020B0500000000000000" pitchFamily="34" charset="-122"/>
              </a:endParaRPr>
            </a:p>
            <a:p>
              <a:endParaRPr lang="en-US" altLang="zh-CN" sz="2000" b="1" dirty="0">
                <a:solidFill>
                  <a:schemeClr val="bg1"/>
                </a:solidFill>
                <a:latin typeface="思源黑体 CN Regular" panose="020B0500000000000000" pitchFamily="34" charset="-122"/>
                <a:ea typeface="思源黑体 CN Regular" panose="020B0500000000000000" pitchFamily="34" charset="-122"/>
              </a:endParaRPr>
            </a:p>
            <a:p>
              <a:pPr marL="342900" indent="-342900">
                <a:buFont typeface="Arial" panose="020B0604020202020204" pitchFamily="34" charset="0"/>
                <a:buChar char="•"/>
              </a:pPr>
              <a:r>
                <a:rPr lang="zh-CN" altLang="en-US" sz="2000" b="1" dirty="0">
                  <a:solidFill>
                    <a:srgbClr val="62FFFF"/>
                  </a:solidFill>
                  <a:latin typeface="思源黑体 CN Regular" panose="020B0500000000000000" pitchFamily="34" charset="-122"/>
                  <a:ea typeface="思源黑体 CN Regular" panose="020B0500000000000000" pitchFamily="34" charset="-122"/>
                </a:rPr>
                <a:t>能力亮点</a:t>
              </a:r>
              <a:r>
                <a:rPr lang="zh-CN" altLang="en-US" sz="2000" b="1" dirty="0">
                  <a:solidFill>
                    <a:schemeClr val="bg1"/>
                  </a:solidFill>
                  <a:latin typeface="思源黑体 CN Regular" panose="020B0500000000000000" pitchFamily="34" charset="-122"/>
                  <a:ea typeface="思源黑体 CN Regular" panose="020B0500000000000000" pitchFamily="34" charset="-122"/>
                </a:rPr>
                <a:t>：熟悉运筹统计知识、</a:t>
              </a:r>
              <a:r>
                <a:rPr lang="en-US" altLang="zh-CN" sz="2000" b="1" dirty="0">
                  <a:solidFill>
                    <a:schemeClr val="bg1"/>
                  </a:solidFill>
                  <a:latin typeface="思源黑体 CN Regular" panose="020B0500000000000000" pitchFamily="34" charset="-122"/>
                  <a:ea typeface="思源黑体 CN Regular" panose="020B0500000000000000" pitchFamily="34" charset="-122"/>
                </a:rPr>
                <a:t>Python</a:t>
              </a:r>
              <a:r>
                <a:rPr lang="zh-CN" altLang="en-US" sz="2000" b="1" dirty="0">
                  <a:solidFill>
                    <a:schemeClr val="bg1"/>
                  </a:solidFill>
                  <a:latin typeface="思源黑体 CN Regular" panose="020B0500000000000000" pitchFamily="34" charset="-122"/>
                  <a:ea typeface="思源黑体 CN Regular" panose="020B0500000000000000" pitchFamily="34" charset="-122"/>
                </a:rPr>
                <a:t>和</a:t>
              </a:r>
              <a:r>
                <a:rPr lang="en-US" altLang="zh-CN" sz="2000" b="1" dirty="0">
                  <a:solidFill>
                    <a:schemeClr val="bg1"/>
                  </a:solidFill>
                  <a:latin typeface="思源黑体 CN Regular" panose="020B0500000000000000" pitchFamily="34" charset="-122"/>
                  <a:ea typeface="思源黑体 CN Regular" panose="020B0500000000000000" pitchFamily="34" charset="-122"/>
                </a:rPr>
                <a:t>C++</a:t>
              </a:r>
              <a:r>
                <a:rPr lang="zh-CN" altLang="en-US" sz="2000" b="1" dirty="0">
                  <a:solidFill>
                    <a:schemeClr val="bg1"/>
                  </a:solidFill>
                  <a:latin typeface="思源黑体 CN Regular" panose="020B0500000000000000" pitchFamily="34" charset="-122"/>
                  <a:ea typeface="思源黑体 CN Regular" panose="020B0500000000000000" pitchFamily="34" charset="-122"/>
                </a:rPr>
                <a:t>，具有较为丰富的实习实践经历和较清晰的行业感知能力</a:t>
              </a:r>
              <a:endParaRPr lang="en-US" altLang="zh-CN" sz="2000" b="1" dirty="0">
                <a:solidFill>
                  <a:schemeClr val="bg1"/>
                </a:solidFill>
                <a:latin typeface="思源黑体 CN Regular" panose="020B0500000000000000" pitchFamily="34" charset="-122"/>
                <a:ea typeface="思源黑体 CN Regular" panose="020B0500000000000000" pitchFamily="34" charset="-122"/>
              </a:endParaRPr>
            </a:p>
          </p:txBody>
        </p:sp>
      </p:grpSp>
      <p:pic>
        <p:nvPicPr>
          <p:cNvPr id="10" name="图片 9"/>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rcRect l="16561" r="16561"/>
          <a:stretch/>
        </p:blipFill>
        <p:spPr>
          <a:xfrm>
            <a:off x="7701500" y="1372266"/>
            <a:ext cx="1409065" cy="2106930"/>
          </a:xfrm>
          <a:prstGeom prst="roundRect">
            <a:avLst/>
          </a:prstGeom>
          <a:solidFill>
            <a:srgbClr val="FFFFFF">
              <a:shade val="85000"/>
            </a:srgbClr>
          </a:solidFill>
          <a:effectLst/>
        </p:spPr>
      </p:pic>
      <p:pic>
        <p:nvPicPr>
          <p:cNvPr id="28" name="图片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78885" y="1279655"/>
            <a:ext cx="1488221" cy="2093758"/>
          </a:xfrm>
          <a:prstGeom prst="rect">
            <a:avLst/>
          </a:prstGeom>
          <a:effectLst>
            <a:outerShdw blurRad="137640" dist="50800" dir="5400000" algn="ctr" rotWithShape="0">
              <a:srgbClr val="000000">
                <a:alpha val="43137"/>
              </a:srgbClr>
            </a:outerShdw>
          </a:effectLst>
        </p:spPr>
      </p:pic>
      <p:pic>
        <p:nvPicPr>
          <p:cNvPr id="29" name="图片 28"/>
          <p:cNvPicPr>
            <a:picLocks noChangeAspect="1"/>
          </p:cNvPicPr>
          <p:nvPr/>
        </p:nvPicPr>
        <p:blipFill rotWithShape="1">
          <a:blip r:embed="rId17" cstate="print">
            <a:extLst>
              <a:ext uri="{28A0092B-C50C-407E-A947-70E740481C1C}">
                <a14:useLocalDpi xmlns:a14="http://schemas.microsoft.com/office/drawing/2010/main" val="0"/>
              </a:ext>
            </a:extLst>
          </a:blip>
          <a:srcRect l="1182" t="1130"/>
          <a:stretch>
            <a:fillRect/>
          </a:stretch>
        </p:blipFill>
        <p:spPr>
          <a:xfrm>
            <a:off x="5225195" y="2761847"/>
            <a:ext cx="1611199" cy="2183563"/>
          </a:xfrm>
          <a:prstGeom prst="rect">
            <a:avLst/>
          </a:prstGeom>
          <a:effectLst>
            <a:outerShdw blurRad="133388" dist="50800" dir="5400000" algn="ctr" rotWithShape="0">
              <a:srgbClr val="000000">
                <a:alpha val="43137"/>
              </a:srgbClr>
            </a:outerShdw>
          </a:effectLst>
        </p:spPr>
      </p:pic>
      <p:pic>
        <p:nvPicPr>
          <p:cNvPr id="30" name="图片 29"/>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5987174" y="1234129"/>
            <a:ext cx="1536022" cy="2161007"/>
          </a:xfrm>
          <a:prstGeom prst="rect">
            <a:avLst/>
          </a:prstGeom>
          <a:effectLst>
            <a:outerShdw blurRad="135615" dist="50800" dir="5400000" algn="ctr" rotWithShape="0">
              <a:srgbClr val="000000">
                <a:alpha val="43137"/>
              </a:srgbClr>
            </a:outerShdw>
          </a:effectLst>
        </p:spPr>
      </p:pic>
      <p:grpSp>
        <p:nvGrpSpPr>
          <p:cNvPr id="137" name="组合 136"/>
          <p:cNvGrpSpPr/>
          <p:nvPr/>
        </p:nvGrpSpPr>
        <p:grpSpPr>
          <a:xfrm flipH="1">
            <a:off x="6357299" y="6478373"/>
            <a:ext cx="5724001" cy="78378"/>
            <a:chOff x="6911145" y="6507480"/>
            <a:chExt cx="4984946" cy="78378"/>
          </a:xfrm>
        </p:grpSpPr>
        <p:sp>
          <p:nvSpPr>
            <p:cNvPr id="138" name="任意多边形 3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9" name="平行四边形 138"/>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0" name="平行四边形 139"/>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1" name="平行四边形 140"/>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2" name="平行四边形 141"/>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3" name="平行四边形 142"/>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 name="组合 5"/>
          <p:cNvGrpSpPr/>
          <p:nvPr/>
        </p:nvGrpSpPr>
        <p:grpSpPr>
          <a:xfrm>
            <a:off x="453543" y="394711"/>
            <a:ext cx="540044" cy="528606"/>
            <a:chOff x="520218" y="437796"/>
            <a:chExt cx="684468" cy="691752"/>
          </a:xfrm>
        </p:grpSpPr>
        <p:sp>
          <p:nvSpPr>
            <p:cNvPr id="7" name="矩形: 圆角 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1"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12" name="文本框 11"/>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指导团队</a:t>
            </a:r>
          </a:p>
        </p:txBody>
      </p:sp>
      <p:pic>
        <p:nvPicPr>
          <p:cNvPr id="32" name="图片 3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69604" y="-195067"/>
            <a:ext cx="1347007" cy="1179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7" grpId="1" animBg="1"/>
      <p:bldP spid="31" grpId="0" bldLvl="0" animBg="1"/>
      <p:bldP spid="31" grpId="1" animBg="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38398" y="0"/>
            <a:ext cx="12468795" cy="7814930"/>
          </a:xfrm>
          <a:prstGeom prst="rect">
            <a:avLst/>
          </a:prstGeom>
        </p:spPr>
      </p:pic>
      <p:grpSp>
        <p:nvGrpSpPr>
          <p:cNvPr id="218" name="组合 217"/>
          <p:cNvGrpSpPr/>
          <p:nvPr/>
        </p:nvGrpSpPr>
        <p:grpSpPr>
          <a:xfrm>
            <a:off x="148590" y="890905"/>
            <a:ext cx="12280265" cy="352425"/>
            <a:chOff x="682625" y="1903333"/>
            <a:chExt cx="10877590" cy="352425"/>
          </a:xfrm>
        </p:grpSpPr>
        <p:sp>
          <p:nvSpPr>
            <p:cNvPr id="219" name="任意多边形: 形状 218"/>
            <p:cNvSpPr/>
            <p:nvPr/>
          </p:nvSpPr>
          <p:spPr>
            <a:xfrm>
              <a:off x="4530725" y="1903333"/>
              <a:ext cx="3121025" cy="352425"/>
            </a:xfrm>
            <a:custGeom>
              <a:avLst/>
              <a:gdLst>
                <a:gd name="connsiteX0" fmla="*/ 0 w 3121025"/>
                <a:gd name="connsiteY0" fmla="*/ 0 h 352425"/>
                <a:gd name="connsiteX1" fmla="*/ 327025 w 3121025"/>
                <a:gd name="connsiteY1" fmla="*/ 352425 h 352425"/>
                <a:gd name="connsiteX2" fmla="*/ 2784475 w 3121025"/>
                <a:gd name="connsiteY2" fmla="*/ 352425 h 352425"/>
                <a:gd name="connsiteX3" fmla="*/ 3121025 w 3121025"/>
                <a:gd name="connsiteY3" fmla="*/ 22225 h 352425"/>
              </a:gdLst>
              <a:ahLst/>
              <a:cxnLst>
                <a:cxn ang="0">
                  <a:pos x="connsiteX0" y="connsiteY0"/>
                </a:cxn>
                <a:cxn ang="0">
                  <a:pos x="connsiteX1" y="connsiteY1"/>
                </a:cxn>
                <a:cxn ang="0">
                  <a:pos x="connsiteX2" y="connsiteY2"/>
                </a:cxn>
                <a:cxn ang="0">
                  <a:pos x="connsiteX3" y="connsiteY3"/>
                </a:cxn>
              </a:cxnLst>
              <a:rect l="l" t="t" r="r" b="b"/>
              <a:pathLst>
                <a:path w="3121025" h="352425">
                  <a:moveTo>
                    <a:pt x="0" y="0"/>
                  </a:moveTo>
                  <a:lnTo>
                    <a:pt x="327025" y="352425"/>
                  </a:lnTo>
                  <a:lnTo>
                    <a:pt x="2784475" y="352425"/>
                  </a:lnTo>
                  <a:lnTo>
                    <a:pt x="3121025" y="22225"/>
                  </a:lnTo>
                </a:path>
              </a:pathLst>
            </a:custGeom>
            <a:noFill/>
            <a:ln w="6350">
              <a:solidFill>
                <a:srgbClr val="086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p:cNvSpPr/>
            <p:nvPr/>
          </p:nvSpPr>
          <p:spPr>
            <a:xfrm>
              <a:off x="7216775" y="2182733"/>
              <a:ext cx="171450" cy="73025"/>
            </a:xfrm>
            <a:custGeom>
              <a:avLst/>
              <a:gdLst>
                <a:gd name="connsiteX0" fmla="*/ 0 w 171450"/>
                <a:gd name="connsiteY0" fmla="*/ 73025 h 73025"/>
                <a:gd name="connsiteX1" fmla="*/ 98425 w 171450"/>
                <a:gd name="connsiteY1" fmla="*/ 73025 h 73025"/>
                <a:gd name="connsiteX2" fmla="*/ 171450 w 171450"/>
                <a:gd name="connsiteY2" fmla="*/ 0 h 73025"/>
              </a:gdLst>
              <a:ahLst/>
              <a:cxnLst>
                <a:cxn ang="0">
                  <a:pos x="connsiteX0" y="connsiteY0"/>
                </a:cxn>
                <a:cxn ang="0">
                  <a:pos x="connsiteX1" y="connsiteY1"/>
                </a:cxn>
                <a:cxn ang="0">
                  <a:pos x="connsiteX2" y="connsiteY2"/>
                </a:cxn>
              </a:cxnLst>
              <a:rect l="l" t="t" r="r" b="b"/>
              <a:pathLst>
                <a:path w="171450" h="73025">
                  <a:moveTo>
                    <a:pt x="0" y="73025"/>
                  </a:moveTo>
                  <a:lnTo>
                    <a:pt x="98425" y="73025"/>
                  </a:lnTo>
                  <a:lnTo>
                    <a:pt x="171450" y="0"/>
                  </a:lnTo>
                </a:path>
              </a:pathLst>
            </a:custGeom>
            <a:noFill/>
            <a:ln>
              <a:solidFill>
                <a:srgbClr val="1E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p:cNvSpPr/>
            <p:nvPr/>
          </p:nvSpPr>
          <p:spPr>
            <a:xfrm flipH="1">
              <a:off x="4782816" y="2182733"/>
              <a:ext cx="171450" cy="73025"/>
            </a:xfrm>
            <a:custGeom>
              <a:avLst/>
              <a:gdLst>
                <a:gd name="connsiteX0" fmla="*/ 0 w 171450"/>
                <a:gd name="connsiteY0" fmla="*/ 73025 h 73025"/>
                <a:gd name="connsiteX1" fmla="*/ 98425 w 171450"/>
                <a:gd name="connsiteY1" fmla="*/ 73025 h 73025"/>
                <a:gd name="connsiteX2" fmla="*/ 171450 w 171450"/>
                <a:gd name="connsiteY2" fmla="*/ 0 h 73025"/>
              </a:gdLst>
              <a:ahLst/>
              <a:cxnLst>
                <a:cxn ang="0">
                  <a:pos x="connsiteX0" y="connsiteY0"/>
                </a:cxn>
                <a:cxn ang="0">
                  <a:pos x="connsiteX1" y="connsiteY1"/>
                </a:cxn>
                <a:cxn ang="0">
                  <a:pos x="connsiteX2" y="connsiteY2"/>
                </a:cxn>
              </a:cxnLst>
              <a:rect l="l" t="t" r="r" b="b"/>
              <a:pathLst>
                <a:path w="171450" h="73025">
                  <a:moveTo>
                    <a:pt x="0" y="73025"/>
                  </a:moveTo>
                  <a:lnTo>
                    <a:pt x="98425" y="73025"/>
                  </a:lnTo>
                  <a:lnTo>
                    <a:pt x="171450" y="0"/>
                  </a:lnTo>
                </a:path>
              </a:pathLst>
            </a:custGeom>
            <a:noFill/>
            <a:ln>
              <a:solidFill>
                <a:srgbClr val="1E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p:cNvSpPr/>
            <p:nvPr/>
          </p:nvSpPr>
          <p:spPr>
            <a:xfrm>
              <a:off x="4530725" y="1903333"/>
              <a:ext cx="3121025" cy="352425"/>
            </a:xfrm>
            <a:custGeom>
              <a:avLst/>
              <a:gdLst>
                <a:gd name="connsiteX0" fmla="*/ 0 w 3121025"/>
                <a:gd name="connsiteY0" fmla="*/ 0 h 352425"/>
                <a:gd name="connsiteX1" fmla="*/ 327025 w 3121025"/>
                <a:gd name="connsiteY1" fmla="*/ 352425 h 352425"/>
                <a:gd name="connsiteX2" fmla="*/ 2784475 w 3121025"/>
                <a:gd name="connsiteY2" fmla="*/ 352425 h 352425"/>
                <a:gd name="connsiteX3" fmla="*/ 3121025 w 3121025"/>
                <a:gd name="connsiteY3" fmla="*/ 22225 h 352425"/>
              </a:gdLst>
              <a:ahLst/>
              <a:cxnLst>
                <a:cxn ang="0">
                  <a:pos x="connsiteX0" y="connsiteY0"/>
                </a:cxn>
                <a:cxn ang="0">
                  <a:pos x="connsiteX1" y="connsiteY1"/>
                </a:cxn>
                <a:cxn ang="0">
                  <a:pos x="connsiteX2" y="connsiteY2"/>
                </a:cxn>
                <a:cxn ang="0">
                  <a:pos x="connsiteX3" y="connsiteY3"/>
                </a:cxn>
              </a:cxnLst>
              <a:rect l="l" t="t" r="r" b="b"/>
              <a:pathLst>
                <a:path w="3121025" h="352425">
                  <a:moveTo>
                    <a:pt x="0" y="0"/>
                  </a:moveTo>
                  <a:lnTo>
                    <a:pt x="327025" y="352425"/>
                  </a:lnTo>
                  <a:lnTo>
                    <a:pt x="2784475" y="352425"/>
                  </a:lnTo>
                  <a:lnTo>
                    <a:pt x="3121025" y="22225"/>
                  </a:lnTo>
                </a:path>
              </a:pathLst>
            </a:custGeom>
            <a:gradFill>
              <a:gsLst>
                <a:gs pos="0">
                  <a:srgbClr val="086EB4">
                    <a:alpha val="0"/>
                  </a:srgbClr>
                </a:gs>
                <a:gs pos="100000">
                  <a:srgbClr val="086EB4">
                    <a:alpha val="1900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3" name="组合 222"/>
            <p:cNvGrpSpPr/>
            <p:nvPr/>
          </p:nvGrpSpPr>
          <p:grpSpPr>
            <a:xfrm>
              <a:off x="682625" y="1971595"/>
              <a:ext cx="4000500" cy="215900"/>
              <a:chOff x="682625" y="1971595"/>
              <a:chExt cx="4000500" cy="215900"/>
            </a:xfrm>
          </p:grpSpPr>
          <p:sp>
            <p:nvSpPr>
              <p:cNvPr id="333" name="任意多边形: 形状 332"/>
              <p:cNvSpPr/>
              <p:nvPr/>
            </p:nvSpPr>
            <p:spPr>
              <a:xfrm>
                <a:off x="4324350" y="1971595"/>
                <a:ext cx="358775" cy="215900"/>
              </a:xfrm>
              <a:custGeom>
                <a:avLst/>
                <a:gdLst>
                  <a:gd name="connsiteX0" fmla="*/ 358775 w 358775"/>
                  <a:gd name="connsiteY0" fmla="*/ 215900 h 215900"/>
                  <a:gd name="connsiteX1" fmla="*/ 158750 w 358775"/>
                  <a:gd name="connsiteY1" fmla="*/ 0 h 215900"/>
                  <a:gd name="connsiteX2" fmla="*/ 0 w 358775"/>
                  <a:gd name="connsiteY2" fmla="*/ 0 h 215900"/>
                </a:gdLst>
                <a:ahLst/>
                <a:cxnLst>
                  <a:cxn ang="0">
                    <a:pos x="connsiteX0" y="connsiteY0"/>
                  </a:cxn>
                  <a:cxn ang="0">
                    <a:pos x="connsiteX1" y="connsiteY1"/>
                  </a:cxn>
                  <a:cxn ang="0">
                    <a:pos x="connsiteX2" y="connsiteY2"/>
                  </a:cxn>
                </a:cxnLst>
                <a:rect l="l" t="t" r="r" b="b"/>
                <a:pathLst>
                  <a:path w="358775" h="215900">
                    <a:moveTo>
                      <a:pt x="358775" y="215900"/>
                    </a:moveTo>
                    <a:lnTo>
                      <a:pt x="158750" y="0"/>
                    </a:lnTo>
                    <a:lnTo>
                      <a:pt x="0" y="0"/>
                    </a:lnTo>
                  </a:path>
                </a:pathLst>
              </a:custGeom>
              <a:noFill/>
              <a:ln w="9525">
                <a:solidFill>
                  <a:srgbClr val="1E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任意多边形: 形状 333"/>
              <p:cNvSpPr/>
              <p:nvPr/>
            </p:nvSpPr>
            <p:spPr>
              <a:xfrm>
                <a:off x="682625" y="1971595"/>
                <a:ext cx="3603625" cy="196850"/>
              </a:xfrm>
              <a:custGeom>
                <a:avLst/>
                <a:gdLst>
                  <a:gd name="connsiteX0" fmla="*/ 3603625 w 3603625"/>
                  <a:gd name="connsiteY0" fmla="*/ 292100 h 488950"/>
                  <a:gd name="connsiteX1" fmla="*/ 2698750 w 3603625"/>
                  <a:gd name="connsiteY1" fmla="*/ 292100 h 488950"/>
                  <a:gd name="connsiteX2" fmla="*/ 2501900 w 3603625"/>
                  <a:gd name="connsiteY2" fmla="*/ 488950 h 488950"/>
                  <a:gd name="connsiteX3" fmla="*/ 0 w 3603625"/>
                  <a:gd name="connsiteY3" fmla="*/ 488950 h 488950"/>
                  <a:gd name="connsiteX4" fmla="*/ 330200 w 3603625"/>
                  <a:gd name="connsiteY4" fmla="*/ 12700 h 488950"/>
                  <a:gd name="connsiteX5" fmla="*/ 333375 w 3603625"/>
                  <a:gd name="connsiteY5" fmla="*/ 0 h 488950"/>
                  <a:gd name="connsiteX0-1" fmla="*/ 3603625 w 3603625"/>
                  <a:gd name="connsiteY0-2" fmla="*/ 295275 h 492125"/>
                  <a:gd name="connsiteX1-3" fmla="*/ 2698750 w 3603625"/>
                  <a:gd name="connsiteY1-4" fmla="*/ 295275 h 492125"/>
                  <a:gd name="connsiteX2-5" fmla="*/ 2501900 w 3603625"/>
                  <a:gd name="connsiteY2-6" fmla="*/ 492125 h 492125"/>
                  <a:gd name="connsiteX3-7" fmla="*/ 0 w 3603625"/>
                  <a:gd name="connsiteY3-8" fmla="*/ 492125 h 492125"/>
                  <a:gd name="connsiteX4-9" fmla="*/ 330200 w 3603625"/>
                  <a:gd name="connsiteY4-10" fmla="*/ 15875 h 492125"/>
                  <a:gd name="connsiteX5-11" fmla="*/ 333375 w 3603625"/>
                  <a:gd name="connsiteY5-12" fmla="*/ 3175 h 492125"/>
                  <a:gd name="connsiteX6" fmla="*/ 330200 w 3603625"/>
                  <a:gd name="connsiteY6" fmla="*/ 0 h 492125"/>
                  <a:gd name="connsiteX0-13" fmla="*/ 3603625 w 3603625"/>
                  <a:gd name="connsiteY0-14" fmla="*/ 292100 h 488950"/>
                  <a:gd name="connsiteX1-15" fmla="*/ 2698750 w 3603625"/>
                  <a:gd name="connsiteY1-16" fmla="*/ 292100 h 488950"/>
                  <a:gd name="connsiteX2-17" fmla="*/ 2501900 w 3603625"/>
                  <a:gd name="connsiteY2-18" fmla="*/ 488950 h 488950"/>
                  <a:gd name="connsiteX3-19" fmla="*/ 0 w 3603625"/>
                  <a:gd name="connsiteY3-20" fmla="*/ 488950 h 488950"/>
                  <a:gd name="connsiteX4-21" fmla="*/ 330200 w 3603625"/>
                  <a:gd name="connsiteY4-22" fmla="*/ 12700 h 488950"/>
                  <a:gd name="connsiteX5-23" fmla="*/ 333375 w 3603625"/>
                  <a:gd name="connsiteY5-24" fmla="*/ 0 h 488950"/>
                  <a:gd name="connsiteX0-25" fmla="*/ 3603625 w 3603625"/>
                  <a:gd name="connsiteY0-26" fmla="*/ 279400 h 476250"/>
                  <a:gd name="connsiteX1-27" fmla="*/ 2698750 w 3603625"/>
                  <a:gd name="connsiteY1-28" fmla="*/ 279400 h 476250"/>
                  <a:gd name="connsiteX2-29" fmla="*/ 2501900 w 3603625"/>
                  <a:gd name="connsiteY2-30" fmla="*/ 476250 h 476250"/>
                  <a:gd name="connsiteX3-31" fmla="*/ 0 w 3603625"/>
                  <a:gd name="connsiteY3-32" fmla="*/ 476250 h 476250"/>
                  <a:gd name="connsiteX4-33" fmla="*/ 330200 w 3603625"/>
                  <a:gd name="connsiteY4-34" fmla="*/ 0 h 476250"/>
                  <a:gd name="connsiteX0-35" fmla="*/ 3603625 w 3603625"/>
                  <a:gd name="connsiteY0-36" fmla="*/ 0 h 196850"/>
                  <a:gd name="connsiteX1-37" fmla="*/ 2698750 w 3603625"/>
                  <a:gd name="connsiteY1-38" fmla="*/ 0 h 196850"/>
                  <a:gd name="connsiteX2-39" fmla="*/ 2501900 w 3603625"/>
                  <a:gd name="connsiteY2-40" fmla="*/ 196850 h 196850"/>
                  <a:gd name="connsiteX3-41" fmla="*/ 0 w 3603625"/>
                  <a:gd name="connsiteY3-42" fmla="*/ 196850 h 196850"/>
                </a:gdLst>
                <a:ahLst/>
                <a:cxnLst>
                  <a:cxn ang="0">
                    <a:pos x="connsiteX0-1" y="connsiteY0-2"/>
                  </a:cxn>
                  <a:cxn ang="0">
                    <a:pos x="connsiteX1-3" y="connsiteY1-4"/>
                  </a:cxn>
                  <a:cxn ang="0">
                    <a:pos x="connsiteX2-5" y="connsiteY2-6"/>
                  </a:cxn>
                  <a:cxn ang="0">
                    <a:pos x="connsiteX3-7" y="connsiteY3-8"/>
                  </a:cxn>
                </a:cxnLst>
                <a:rect l="l" t="t" r="r" b="b"/>
                <a:pathLst>
                  <a:path w="3603625" h="196850">
                    <a:moveTo>
                      <a:pt x="3603625" y="0"/>
                    </a:moveTo>
                    <a:lnTo>
                      <a:pt x="2698750" y="0"/>
                    </a:lnTo>
                    <a:lnTo>
                      <a:pt x="2501900" y="196850"/>
                    </a:lnTo>
                    <a:lnTo>
                      <a:pt x="0" y="196850"/>
                    </a:lnTo>
                  </a:path>
                </a:pathLst>
              </a:custGeom>
              <a:noFill/>
              <a:ln w="9525">
                <a:gradFill flip="none" rotWithShape="1">
                  <a:gsLst>
                    <a:gs pos="0">
                      <a:srgbClr val="0865A7"/>
                    </a:gs>
                    <a:gs pos="100000">
                      <a:srgbClr val="0865A7">
                        <a:alpha val="0"/>
                      </a:srgbClr>
                    </a:gs>
                    <a:gs pos="83000">
                      <a:srgbClr val="0865A7">
                        <a:alpha val="18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任意多边形: 形状 334"/>
              <p:cNvSpPr/>
              <p:nvPr/>
            </p:nvSpPr>
            <p:spPr>
              <a:xfrm>
                <a:off x="2273300" y="2168445"/>
                <a:ext cx="466725" cy="0"/>
              </a:xfrm>
              <a:custGeom>
                <a:avLst/>
                <a:gdLst>
                  <a:gd name="connsiteX0" fmla="*/ 0 w 466725"/>
                  <a:gd name="connsiteY0" fmla="*/ 0 h 0"/>
                  <a:gd name="connsiteX1" fmla="*/ 466725 w 466725"/>
                  <a:gd name="connsiteY1" fmla="*/ 0 h 0"/>
                </a:gdLst>
                <a:ahLst/>
                <a:cxnLst>
                  <a:cxn ang="0">
                    <a:pos x="connsiteX0" y="connsiteY0"/>
                  </a:cxn>
                  <a:cxn ang="0">
                    <a:pos x="connsiteX1" y="connsiteY1"/>
                  </a:cxn>
                </a:cxnLst>
                <a:rect l="l" t="t" r="r" b="b"/>
                <a:pathLst>
                  <a:path w="466725">
                    <a:moveTo>
                      <a:pt x="0" y="0"/>
                    </a:moveTo>
                    <a:lnTo>
                      <a:pt x="466725" y="0"/>
                    </a:lnTo>
                  </a:path>
                </a:pathLst>
              </a:custGeom>
              <a:noFill/>
              <a:ln w="9525">
                <a:solidFill>
                  <a:srgbClr val="17EEF3">
                    <a:alpha val="7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任意多边形: 形状 335"/>
              <p:cNvSpPr/>
              <p:nvPr/>
            </p:nvSpPr>
            <p:spPr>
              <a:xfrm>
                <a:off x="2797175" y="2168445"/>
                <a:ext cx="200025" cy="0"/>
              </a:xfrm>
              <a:custGeom>
                <a:avLst/>
                <a:gdLst>
                  <a:gd name="connsiteX0" fmla="*/ 0 w 200025"/>
                  <a:gd name="connsiteY0" fmla="*/ 0 h 0"/>
                  <a:gd name="connsiteX1" fmla="*/ 200025 w 200025"/>
                  <a:gd name="connsiteY1" fmla="*/ 0 h 0"/>
                </a:gdLst>
                <a:ahLst/>
                <a:cxnLst>
                  <a:cxn ang="0">
                    <a:pos x="connsiteX0" y="connsiteY0"/>
                  </a:cxn>
                  <a:cxn ang="0">
                    <a:pos x="connsiteX1" y="connsiteY1"/>
                  </a:cxn>
                </a:cxnLst>
                <a:rect l="l" t="t" r="r" b="b"/>
                <a:pathLst>
                  <a:path w="200025">
                    <a:moveTo>
                      <a:pt x="0" y="0"/>
                    </a:moveTo>
                    <a:lnTo>
                      <a:pt x="200025" y="0"/>
                    </a:lnTo>
                  </a:path>
                </a:pathLst>
              </a:custGeom>
              <a:noFill/>
              <a:ln w="9525">
                <a:solidFill>
                  <a:srgbClr val="17EEF3">
                    <a:alpha val="7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任意多边形: 形状 336"/>
              <p:cNvSpPr/>
              <p:nvPr/>
            </p:nvSpPr>
            <p:spPr>
              <a:xfrm>
                <a:off x="312995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任意多边形: 形状 337"/>
              <p:cNvSpPr/>
              <p:nvPr/>
            </p:nvSpPr>
            <p:spPr>
              <a:xfrm>
                <a:off x="303661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任意多边形: 形状 338"/>
              <p:cNvSpPr/>
              <p:nvPr/>
            </p:nvSpPr>
            <p:spPr>
              <a:xfrm>
                <a:off x="294326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任意多边形: 形状 339"/>
              <p:cNvSpPr/>
              <p:nvPr/>
            </p:nvSpPr>
            <p:spPr>
              <a:xfrm>
                <a:off x="284992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任意多边形: 形状 340"/>
              <p:cNvSpPr/>
              <p:nvPr/>
            </p:nvSpPr>
            <p:spPr>
              <a:xfrm>
                <a:off x="275657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任意多边形: 形状 341"/>
              <p:cNvSpPr/>
              <p:nvPr/>
            </p:nvSpPr>
            <p:spPr>
              <a:xfrm>
                <a:off x="266323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任意多边形: 形状 342"/>
              <p:cNvSpPr/>
              <p:nvPr/>
            </p:nvSpPr>
            <p:spPr>
              <a:xfrm>
                <a:off x="256988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任意多边形: 形状 343"/>
              <p:cNvSpPr/>
              <p:nvPr/>
            </p:nvSpPr>
            <p:spPr>
              <a:xfrm>
                <a:off x="247654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任意多边形: 形状 344"/>
              <p:cNvSpPr/>
              <p:nvPr/>
            </p:nvSpPr>
            <p:spPr>
              <a:xfrm>
                <a:off x="238319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任意多边形: 形状 345"/>
              <p:cNvSpPr/>
              <p:nvPr/>
            </p:nvSpPr>
            <p:spPr>
              <a:xfrm>
                <a:off x="228985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任意多边形: 形状 346"/>
              <p:cNvSpPr/>
              <p:nvPr/>
            </p:nvSpPr>
            <p:spPr>
              <a:xfrm>
                <a:off x="219650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4" name="组合 223"/>
            <p:cNvGrpSpPr/>
            <p:nvPr/>
          </p:nvGrpSpPr>
          <p:grpSpPr>
            <a:xfrm flipH="1">
              <a:off x="7559715" y="1971595"/>
              <a:ext cx="4000500" cy="215900"/>
              <a:chOff x="682625" y="1971595"/>
              <a:chExt cx="4000500" cy="215900"/>
            </a:xfrm>
          </p:grpSpPr>
          <p:sp>
            <p:nvSpPr>
              <p:cNvPr id="235" name="任意多边形: 形状 234"/>
              <p:cNvSpPr/>
              <p:nvPr/>
            </p:nvSpPr>
            <p:spPr>
              <a:xfrm>
                <a:off x="4324350" y="1971595"/>
                <a:ext cx="358775" cy="215900"/>
              </a:xfrm>
              <a:custGeom>
                <a:avLst/>
                <a:gdLst>
                  <a:gd name="connsiteX0" fmla="*/ 358775 w 358775"/>
                  <a:gd name="connsiteY0" fmla="*/ 215900 h 215900"/>
                  <a:gd name="connsiteX1" fmla="*/ 158750 w 358775"/>
                  <a:gd name="connsiteY1" fmla="*/ 0 h 215900"/>
                  <a:gd name="connsiteX2" fmla="*/ 0 w 358775"/>
                  <a:gd name="connsiteY2" fmla="*/ 0 h 215900"/>
                </a:gdLst>
                <a:ahLst/>
                <a:cxnLst>
                  <a:cxn ang="0">
                    <a:pos x="connsiteX0" y="connsiteY0"/>
                  </a:cxn>
                  <a:cxn ang="0">
                    <a:pos x="connsiteX1" y="connsiteY1"/>
                  </a:cxn>
                  <a:cxn ang="0">
                    <a:pos x="connsiteX2" y="connsiteY2"/>
                  </a:cxn>
                </a:cxnLst>
                <a:rect l="l" t="t" r="r" b="b"/>
                <a:pathLst>
                  <a:path w="358775" h="215900">
                    <a:moveTo>
                      <a:pt x="358775" y="215900"/>
                    </a:moveTo>
                    <a:lnTo>
                      <a:pt x="158750" y="0"/>
                    </a:lnTo>
                    <a:lnTo>
                      <a:pt x="0" y="0"/>
                    </a:lnTo>
                  </a:path>
                </a:pathLst>
              </a:custGeom>
              <a:noFill/>
              <a:ln w="9525">
                <a:solidFill>
                  <a:srgbClr val="1E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p:cNvSpPr/>
              <p:nvPr/>
            </p:nvSpPr>
            <p:spPr>
              <a:xfrm>
                <a:off x="682625" y="1971595"/>
                <a:ext cx="3603625" cy="196850"/>
              </a:xfrm>
              <a:custGeom>
                <a:avLst/>
                <a:gdLst>
                  <a:gd name="connsiteX0" fmla="*/ 3603625 w 3603625"/>
                  <a:gd name="connsiteY0" fmla="*/ 292100 h 488950"/>
                  <a:gd name="connsiteX1" fmla="*/ 2698750 w 3603625"/>
                  <a:gd name="connsiteY1" fmla="*/ 292100 h 488950"/>
                  <a:gd name="connsiteX2" fmla="*/ 2501900 w 3603625"/>
                  <a:gd name="connsiteY2" fmla="*/ 488950 h 488950"/>
                  <a:gd name="connsiteX3" fmla="*/ 0 w 3603625"/>
                  <a:gd name="connsiteY3" fmla="*/ 488950 h 488950"/>
                  <a:gd name="connsiteX4" fmla="*/ 330200 w 3603625"/>
                  <a:gd name="connsiteY4" fmla="*/ 12700 h 488950"/>
                  <a:gd name="connsiteX5" fmla="*/ 333375 w 3603625"/>
                  <a:gd name="connsiteY5" fmla="*/ 0 h 488950"/>
                  <a:gd name="connsiteX0-1" fmla="*/ 3603625 w 3603625"/>
                  <a:gd name="connsiteY0-2" fmla="*/ 295275 h 492125"/>
                  <a:gd name="connsiteX1-3" fmla="*/ 2698750 w 3603625"/>
                  <a:gd name="connsiteY1-4" fmla="*/ 295275 h 492125"/>
                  <a:gd name="connsiteX2-5" fmla="*/ 2501900 w 3603625"/>
                  <a:gd name="connsiteY2-6" fmla="*/ 492125 h 492125"/>
                  <a:gd name="connsiteX3-7" fmla="*/ 0 w 3603625"/>
                  <a:gd name="connsiteY3-8" fmla="*/ 492125 h 492125"/>
                  <a:gd name="connsiteX4-9" fmla="*/ 330200 w 3603625"/>
                  <a:gd name="connsiteY4-10" fmla="*/ 15875 h 492125"/>
                  <a:gd name="connsiteX5-11" fmla="*/ 333375 w 3603625"/>
                  <a:gd name="connsiteY5-12" fmla="*/ 3175 h 492125"/>
                  <a:gd name="connsiteX6" fmla="*/ 330200 w 3603625"/>
                  <a:gd name="connsiteY6" fmla="*/ 0 h 492125"/>
                  <a:gd name="connsiteX0-13" fmla="*/ 3603625 w 3603625"/>
                  <a:gd name="connsiteY0-14" fmla="*/ 292100 h 488950"/>
                  <a:gd name="connsiteX1-15" fmla="*/ 2698750 w 3603625"/>
                  <a:gd name="connsiteY1-16" fmla="*/ 292100 h 488950"/>
                  <a:gd name="connsiteX2-17" fmla="*/ 2501900 w 3603625"/>
                  <a:gd name="connsiteY2-18" fmla="*/ 488950 h 488950"/>
                  <a:gd name="connsiteX3-19" fmla="*/ 0 w 3603625"/>
                  <a:gd name="connsiteY3-20" fmla="*/ 488950 h 488950"/>
                  <a:gd name="connsiteX4-21" fmla="*/ 330200 w 3603625"/>
                  <a:gd name="connsiteY4-22" fmla="*/ 12700 h 488950"/>
                  <a:gd name="connsiteX5-23" fmla="*/ 333375 w 3603625"/>
                  <a:gd name="connsiteY5-24" fmla="*/ 0 h 488950"/>
                  <a:gd name="connsiteX0-25" fmla="*/ 3603625 w 3603625"/>
                  <a:gd name="connsiteY0-26" fmla="*/ 279400 h 476250"/>
                  <a:gd name="connsiteX1-27" fmla="*/ 2698750 w 3603625"/>
                  <a:gd name="connsiteY1-28" fmla="*/ 279400 h 476250"/>
                  <a:gd name="connsiteX2-29" fmla="*/ 2501900 w 3603625"/>
                  <a:gd name="connsiteY2-30" fmla="*/ 476250 h 476250"/>
                  <a:gd name="connsiteX3-31" fmla="*/ 0 w 3603625"/>
                  <a:gd name="connsiteY3-32" fmla="*/ 476250 h 476250"/>
                  <a:gd name="connsiteX4-33" fmla="*/ 330200 w 3603625"/>
                  <a:gd name="connsiteY4-34" fmla="*/ 0 h 476250"/>
                  <a:gd name="connsiteX0-35" fmla="*/ 3603625 w 3603625"/>
                  <a:gd name="connsiteY0-36" fmla="*/ 0 h 196850"/>
                  <a:gd name="connsiteX1-37" fmla="*/ 2698750 w 3603625"/>
                  <a:gd name="connsiteY1-38" fmla="*/ 0 h 196850"/>
                  <a:gd name="connsiteX2-39" fmla="*/ 2501900 w 3603625"/>
                  <a:gd name="connsiteY2-40" fmla="*/ 196850 h 196850"/>
                  <a:gd name="connsiteX3-41" fmla="*/ 0 w 3603625"/>
                  <a:gd name="connsiteY3-42" fmla="*/ 196850 h 196850"/>
                </a:gdLst>
                <a:ahLst/>
                <a:cxnLst>
                  <a:cxn ang="0">
                    <a:pos x="connsiteX0-1" y="connsiteY0-2"/>
                  </a:cxn>
                  <a:cxn ang="0">
                    <a:pos x="connsiteX1-3" y="connsiteY1-4"/>
                  </a:cxn>
                  <a:cxn ang="0">
                    <a:pos x="connsiteX2-5" y="connsiteY2-6"/>
                  </a:cxn>
                  <a:cxn ang="0">
                    <a:pos x="connsiteX3-7" y="connsiteY3-8"/>
                  </a:cxn>
                </a:cxnLst>
                <a:rect l="l" t="t" r="r" b="b"/>
                <a:pathLst>
                  <a:path w="3603625" h="196850">
                    <a:moveTo>
                      <a:pt x="3603625" y="0"/>
                    </a:moveTo>
                    <a:lnTo>
                      <a:pt x="2698750" y="0"/>
                    </a:lnTo>
                    <a:lnTo>
                      <a:pt x="2501900" y="196850"/>
                    </a:lnTo>
                    <a:lnTo>
                      <a:pt x="0" y="196850"/>
                    </a:lnTo>
                  </a:path>
                </a:pathLst>
              </a:custGeom>
              <a:noFill/>
              <a:ln w="9525">
                <a:gradFill flip="none" rotWithShape="1">
                  <a:gsLst>
                    <a:gs pos="0">
                      <a:srgbClr val="0865A7"/>
                    </a:gs>
                    <a:gs pos="100000">
                      <a:srgbClr val="0865A7">
                        <a:alpha val="0"/>
                      </a:srgbClr>
                    </a:gs>
                    <a:gs pos="83000">
                      <a:srgbClr val="0865A7">
                        <a:alpha val="18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p:cNvSpPr/>
              <p:nvPr/>
            </p:nvSpPr>
            <p:spPr>
              <a:xfrm>
                <a:off x="2273300" y="2168445"/>
                <a:ext cx="466725" cy="0"/>
              </a:xfrm>
              <a:custGeom>
                <a:avLst/>
                <a:gdLst>
                  <a:gd name="connsiteX0" fmla="*/ 0 w 466725"/>
                  <a:gd name="connsiteY0" fmla="*/ 0 h 0"/>
                  <a:gd name="connsiteX1" fmla="*/ 466725 w 466725"/>
                  <a:gd name="connsiteY1" fmla="*/ 0 h 0"/>
                </a:gdLst>
                <a:ahLst/>
                <a:cxnLst>
                  <a:cxn ang="0">
                    <a:pos x="connsiteX0" y="connsiteY0"/>
                  </a:cxn>
                  <a:cxn ang="0">
                    <a:pos x="connsiteX1" y="connsiteY1"/>
                  </a:cxn>
                </a:cxnLst>
                <a:rect l="l" t="t" r="r" b="b"/>
                <a:pathLst>
                  <a:path w="466725">
                    <a:moveTo>
                      <a:pt x="0" y="0"/>
                    </a:moveTo>
                    <a:lnTo>
                      <a:pt x="466725" y="0"/>
                    </a:lnTo>
                  </a:path>
                </a:pathLst>
              </a:custGeom>
              <a:noFill/>
              <a:ln w="9525">
                <a:solidFill>
                  <a:srgbClr val="17EEF3">
                    <a:alpha val="7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p:cNvSpPr/>
              <p:nvPr/>
            </p:nvSpPr>
            <p:spPr>
              <a:xfrm>
                <a:off x="2797175" y="2168445"/>
                <a:ext cx="200025" cy="0"/>
              </a:xfrm>
              <a:custGeom>
                <a:avLst/>
                <a:gdLst>
                  <a:gd name="connsiteX0" fmla="*/ 0 w 200025"/>
                  <a:gd name="connsiteY0" fmla="*/ 0 h 0"/>
                  <a:gd name="connsiteX1" fmla="*/ 200025 w 200025"/>
                  <a:gd name="connsiteY1" fmla="*/ 0 h 0"/>
                </a:gdLst>
                <a:ahLst/>
                <a:cxnLst>
                  <a:cxn ang="0">
                    <a:pos x="connsiteX0" y="connsiteY0"/>
                  </a:cxn>
                  <a:cxn ang="0">
                    <a:pos x="connsiteX1" y="connsiteY1"/>
                  </a:cxn>
                </a:cxnLst>
                <a:rect l="l" t="t" r="r" b="b"/>
                <a:pathLst>
                  <a:path w="200025">
                    <a:moveTo>
                      <a:pt x="0" y="0"/>
                    </a:moveTo>
                    <a:lnTo>
                      <a:pt x="200025" y="0"/>
                    </a:lnTo>
                  </a:path>
                </a:pathLst>
              </a:custGeom>
              <a:noFill/>
              <a:ln w="9525">
                <a:solidFill>
                  <a:srgbClr val="17EEF3">
                    <a:alpha val="7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p:cNvSpPr/>
              <p:nvPr/>
            </p:nvSpPr>
            <p:spPr>
              <a:xfrm>
                <a:off x="312995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p:cNvSpPr/>
              <p:nvPr/>
            </p:nvSpPr>
            <p:spPr>
              <a:xfrm>
                <a:off x="303661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p:cNvSpPr/>
              <p:nvPr/>
            </p:nvSpPr>
            <p:spPr>
              <a:xfrm>
                <a:off x="294326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p:cNvSpPr/>
              <p:nvPr/>
            </p:nvSpPr>
            <p:spPr>
              <a:xfrm>
                <a:off x="284992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形状 242"/>
              <p:cNvSpPr/>
              <p:nvPr/>
            </p:nvSpPr>
            <p:spPr>
              <a:xfrm>
                <a:off x="275657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任意多边形: 形状 323"/>
              <p:cNvSpPr/>
              <p:nvPr/>
            </p:nvSpPr>
            <p:spPr>
              <a:xfrm>
                <a:off x="266323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任意多边形: 形状 324"/>
              <p:cNvSpPr/>
              <p:nvPr/>
            </p:nvSpPr>
            <p:spPr>
              <a:xfrm>
                <a:off x="256988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任意多边形: 形状 325"/>
              <p:cNvSpPr/>
              <p:nvPr/>
            </p:nvSpPr>
            <p:spPr>
              <a:xfrm>
                <a:off x="247654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任意多边形: 形状 329"/>
              <p:cNvSpPr/>
              <p:nvPr/>
            </p:nvSpPr>
            <p:spPr>
              <a:xfrm>
                <a:off x="238319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任意多边形: 形状 330"/>
              <p:cNvSpPr/>
              <p:nvPr/>
            </p:nvSpPr>
            <p:spPr>
              <a:xfrm>
                <a:off x="228985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任意多边形: 形状 331"/>
              <p:cNvSpPr/>
              <p:nvPr/>
            </p:nvSpPr>
            <p:spPr>
              <a:xfrm>
                <a:off x="219650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5" name="组合 224"/>
            <p:cNvGrpSpPr/>
            <p:nvPr/>
          </p:nvGrpSpPr>
          <p:grpSpPr>
            <a:xfrm>
              <a:off x="3863752" y="1928464"/>
              <a:ext cx="191831" cy="18000"/>
              <a:chOff x="3863752" y="3284984"/>
              <a:chExt cx="191831" cy="18000"/>
            </a:xfrm>
          </p:grpSpPr>
          <p:sp>
            <p:nvSpPr>
              <p:cNvPr id="231" name="椭圆 230"/>
              <p:cNvSpPr/>
              <p:nvPr/>
            </p:nvSpPr>
            <p:spPr>
              <a:xfrm flipH="1">
                <a:off x="3863752"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392328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a:off x="398043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403758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6" name="组合 225"/>
            <p:cNvGrpSpPr/>
            <p:nvPr/>
          </p:nvGrpSpPr>
          <p:grpSpPr>
            <a:xfrm>
              <a:off x="8083327" y="1928464"/>
              <a:ext cx="191831" cy="18000"/>
              <a:chOff x="3863752" y="3284984"/>
              <a:chExt cx="191831" cy="18000"/>
            </a:xfrm>
          </p:grpSpPr>
          <p:sp>
            <p:nvSpPr>
              <p:cNvPr id="227" name="椭圆 226"/>
              <p:cNvSpPr/>
              <p:nvPr/>
            </p:nvSpPr>
            <p:spPr>
              <a:xfrm flipH="1">
                <a:off x="3863752"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a:off x="392328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a:off x="398043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403758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8" name="Picture 2" descr="西门子工业自动化产品成都工厂(一期）（二期） - -信息产业电子第十一设计研究院科技工程股份有限公司"/>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599" y="3332185"/>
            <a:ext cx="1853037" cy="1037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9" name="文本框 3"/>
          <p:cNvSpPr txBox="1"/>
          <p:nvPr/>
        </p:nvSpPr>
        <p:spPr>
          <a:xfrm>
            <a:off x="448105" y="4383430"/>
            <a:ext cx="2965701"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1"/>
                </a:solidFill>
                <a:latin typeface="微软雅黑" panose="020B0503020204020204" pitchFamily="34" charset="-122"/>
                <a:ea typeface="微软雅黑" panose="020B0503020204020204" pitchFamily="34" charset="-122"/>
              </a:rPr>
              <a:t>西门子工业软件（上海）有限公司</a:t>
            </a:r>
          </a:p>
        </p:txBody>
      </p:sp>
      <p:pic>
        <p:nvPicPr>
          <p:cNvPr id="60" name="Picture 4" descr="Siemens西门子标志矢量图 - 设计之家"/>
          <p:cNvPicPr>
            <a:picLocks noChangeArrowheads="1"/>
          </p:cNvPicPr>
          <p:nvPr/>
        </p:nvPicPr>
        <p:blipFill rotWithShape="1">
          <a:blip r:embed="rId5" cstate="print">
            <a:extLst>
              <a:ext uri="{28A0092B-C50C-407E-A947-70E740481C1C}">
                <a14:useLocalDpi xmlns:a14="http://schemas.microsoft.com/office/drawing/2010/main" val="0"/>
              </a:ext>
            </a:extLst>
          </a:blip>
          <a:srcRect l="8924" t="28072" r="9811" b="31433"/>
          <a:stretch>
            <a:fillRect/>
          </a:stretch>
        </p:blipFill>
        <p:spPr bwMode="auto">
          <a:xfrm>
            <a:off x="2189161" y="3329381"/>
            <a:ext cx="1374157" cy="434165"/>
          </a:xfrm>
          <a:prstGeom prst="roundRect">
            <a:avLst>
              <a:gd name="adj" fmla="val 8594"/>
            </a:avLst>
          </a:prstGeom>
          <a:solidFill>
            <a:srgbClr val="FFFFFF">
              <a:shade val="85000"/>
            </a:srgbClr>
          </a:solidFill>
          <a:ln>
            <a:noFill/>
          </a:ln>
          <a:effectLst/>
        </p:spPr>
      </p:pic>
      <p:pic>
        <p:nvPicPr>
          <p:cNvPr id="61" name="Picture 2"/>
          <p:cNvPicPr>
            <a:picLocks noChangeAspect="1" noChangeArrowheads="1"/>
          </p:cNvPicPr>
          <p:nvPr/>
        </p:nvPicPr>
        <p:blipFill>
          <a:blip r:embed="rId6">
            <a:extLst>
              <a:ext uri="{28A0092B-C50C-407E-A947-70E740481C1C}">
                <a14:useLocalDpi xmlns:a14="http://schemas.microsoft.com/office/drawing/2010/main" val="0"/>
              </a:ext>
            </a:extLst>
          </a:blip>
          <a:srcRect l="5355" r="5355"/>
          <a:stretch>
            <a:fillRect/>
          </a:stretch>
        </p:blipFill>
        <p:spPr bwMode="auto">
          <a:xfrm>
            <a:off x="355892" y="4757574"/>
            <a:ext cx="1806762" cy="1011734"/>
          </a:xfrm>
          <a:prstGeom prst="roundRect">
            <a:avLst>
              <a:gd name="adj" fmla="val 8594"/>
            </a:avLst>
          </a:prstGeom>
          <a:solidFill>
            <a:srgbClr val="FFFFFF">
              <a:shade val="85000"/>
            </a:srgbClr>
          </a:solidFill>
          <a:ln>
            <a:noFill/>
          </a:ln>
          <a:effectLst>
            <a:reflection blurRad="6350" stA="52000" endA="300" endPos="35000" dir="5400000" sy="-100000" algn="bl" rotWithShape="0"/>
          </a:effectLst>
        </p:spPr>
      </p:pic>
      <p:sp>
        <p:nvSpPr>
          <p:cNvPr id="62" name="文本框 10"/>
          <p:cNvSpPr txBox="1"/>
          <p:nvPr/>
        </p:nvSpPr>
        <p:spPr>
          <a:xfrm>
            <a:off x="312599" y="5800847"/>
            <a:ext cx="3090173"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1"/>
                </a:solidFill>
                <a:latin typeface="微软雅黑" panose="020B0503020204020204" pitchFamily="34" charset="-122"/>
                <a:ea typeface="微软雅黑" panose="020B0503020204020204" pitchFamily="34" charset="-122"/>
              </a:rPr>
              <a:t>南京菲尼克斯电气有限公司总部基地</a:t>
            </a:r>
          </a:p>
        </p:txBody>
      </p:sp>
      <p:pic>
        <p:nvPicPr>
          <p:cNvPr id="63" name="图片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4696" y="4777585"/>
            <a:ext cx="1356349" cy="425722"/>
          </a:xfrm>
          <a:prstGeom prst="roundRect">
            <a:avLst/>
          </a:prstGeom>
        </p:spPr>
      </p:pic>
      <p:pic>
        <p:nvPicPr>
          <p:cNvPr id="6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l="14075" r="14075"/>
          <a:stretch>
            <a:fillRect/>
          </a:stretch>
        </p:blipFill>
        <p:spPr bwMode="auto">
          <a:xfrm>
            <a:off x="3785166" y="3319045"/>
            <a:ext cx="1853037" cy="1037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5" name="文本框 17"/>
          <p:cNvSpPr txBox="1"/>
          <p:nvPr/>
        </p:nvSpPr>
        <p:spPr>
          <a:xfrm>
            <a:off x="3877251" y="4398986"/>
            <a:ext cx="2380188"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1"/>
                </a:solidFill>
                <a:latin typeface="微软雅黑" panose="020B0503020204020204" pitchFamily="34" charset="-122"/>
                <a:ea typeface="微软雅黑" panose="020B0503020204020204" pitchFamily="34" charset="-122"/>
              </a:rPr>
              <a:t>德西福格汽车配件有限公司</a:t>
            </a:r>
          </a:p>
        </p:txBody>
      </p:sp>
      <p:pic>
        <p:nvPicPr>
          <p:cNvPr id="66" name="图片 6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5619551" y="3307963"/>
            <a:ext cx="1662619" cy="552800"/>
          </a:xfrm>
          <a:prstGeom prst="roundRect">
            <a:avLst/>
          </a:prstGeom>
        </p:spPr>
      </p:pic>
      <p:sp>
        <p:nvSpPr>
          <p:cNvPr id="67" name="圆角矩形 6"/>
          <p:cNvSpPr/>
          <p:nvPr/>
        </p:nvSpPr>
        <p:spPr>
          <a:xfrm flipH="1">
            <a:off x="3800786" y="4830531"/>
            <a:ext cx="1837417" cy="943586"/>
          </a:xfrm>
          <a:prstGeom prst="roundRect">
            <a:avLst>
              <a:gd name="adj" fmla="val 8090"/>
            </a:avLst>
          </a:prstGeom>
          <a:blipFill rotWithShape="1">
            <a:blip r:embed="rId10"/>
            <a:stretch>
              <a:fillRect/>
            </a:stretch>
          </a:blipFill>
          <a:ln>
            <a:noFill/>
          </a:ln>
          <a:effectLst>
            <a:reflection blurRad="12700" stA="38000" endA="275" endPos="15000" dist="508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8" name="矩形: 圆角 67"/>
          <p:cNvSpPr/>
          <p:nvPr/>
        </p:nvSpPr>
        <p:spPr>
          <a:xfrm>
            <a:off x="5619551" y="4827830"/>
            <a:ext cx="1328188" cy="572676"/>
          </a:xfrm>
          <a:prstGeom prst="roundRect">
            <a:avLst/>
          </a:prstGeom>
          <a:blipFill rotWithShape="1">
            <a:blip r:embed="rId11"/>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p14="http://schemas.microsoft.com/office/powerpoint/2010/main">
        <mc:Choice Requires="p14">
          <p:contentPart p14:bwMode="auto" r:id="rId12">
            <p14:nvContentPartPr>
              <p14:cNvPr id="69" name="墨迹 68"/>
              <p14:cNvContentPartPr/>
              <p14:nvPr/>
            </p14:nvContentPartPr>
            <p14:xfrm>
              <a:off x="2815685" y="1355586"/>
              <a:ext cx="45719" cy="45719"/>
            </p14:xfrm>
          </p:contentPart>
        </mc:Choice>
        <mc:Fallback xmlns="">
          <p:pic>
            <p:nvPicPr>
              <p:cNvPr id="69" name="墨迹 68"/>
            </p:nvPicPr>
            <p:blipFill>
              <a:blip r:embed="rId14"/>
            </p:blipFill>
            <p:spPr>
              <a:xfrm>
                <a:off x="2815685" y="1355586"/>
                <a:ext cx="45719" cy="45719"/>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70" name="墨迹 69"/>
              <p14:cNvContentPartPr/>
              <p14:nvPr/>
            </p14:nvContentPartPr>
            <p14:xfrm>
              <a:off x="1323512" y="783816"/>
              <a:ext cx="45719" cy="45719"/>
            </p14:xfrm>
          </p:contentPart>
        </mc:Choice>
        <mc:Fallback xmlns="">
          <p:pic>
            <p:nvPicPr>
              <p:cNvPr id="70" name="墨迹 69"/>
            </p:nvPicPr>
            <p:blipFill>
              <a:blip r:embed="rId14"/>
            </p:blipFill>
            <p:spPr>
              <a:xfrm>
                <a:off x="1323512" y="783816"/>
                <a:ext cx="45719" cy="45719"/>
              </a:xfrm>
              <a:prstGeom prst="rect"/>
            </p:spPr>
          </p:pic>
        </mc:Fallback>
      </mc:AlternateContent>
      <p:sp>
        <p:nvSpPr>
          <p:cNvPr id="71" name="文本框 26"/>
          <p:cNvSpPr txBox="1"/>
          <p:nvPr/>
        </p:nvSpPr>
        <p:spPr>
          <a:xfrm>
            <a:off x="7135766" y="3326691"/>
            <a:ext cx="4801704" cy="684998"/>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b="1" kern="100" dirty="0">
                <a:solidFill>
                  <a:prstClr val="white"/>
                </a:solidFill>
                <a:latin typeface="微软雅黑" panose="020B0503020204020204" pitchFamily="34" charset="-122"/>
                <a:ea typeface="微软雅黑" panose="020B0503020204020204" pitchFamily="34" charset="-122"/>
              </a:rPr>
              <a:t>  西门子、菲尼克斯、</a:t>
            </a:r>
            <a:endParaRPr lang="en-US" altLang="zh-CN" b="1" kern="100" dirty="0">
              <a:solidFill>
                <a:prstClr val="white"/>
              </a:solidFill>
              <a:latin typeface="微软雅黑" panose="020B0503020204020204" pitchFamily="34" charset="-122"/>
              <a:ea typeface="微软雅黑" panose="020B0503020204020204" pitchFamily="34" charset="-122"/>
            </a:endParaRPr>
          </a:p>
          <a:p>
            <a:pPr lvl="0" algn="ctr">
              <a:defRPr/>
            </a:pPr>
            <a:r>
              <a:rPr lang="zh-CN" altLang="en-US" b="1" kern="100" dirty="0">
                <a:solidFill>
                  <a:prstClr val="white"/>
                </a:solidFill>
                <a:latin typeface="微软雅黑" panose="020B0503020204020204" pitchFamily="34" charset="-122"/>
                <a:ea typeface="微软雅黑" panose="020B0503020204020204" pitchFamily="34" charset="-122"/>
              </a:rPr>
              <a:t>德西福格、中国商飞等</a:t>
            </a:r>
            <a:endParaRPr lang="en-US" altLang="zh-CN" b="1" kern="100" dirty="0">
              <a:solidFill>
                <a:prstClr val="white"/>
              </a:solidFill>
              <a:latin typeface="微软雅黑" panose="020B0503020204020204" pitchFamily="34" charset="-122"/>
              <a:ea typeface="微软雅黑" panose="020B0503020204020204" pitchFamily="34" charset="-122"/>
            </a:endParaRPr>
          </a:p>
          <a:p>
            <a:pPr lvl="0" algn="ctr">
              <a:defRPr/>
            </a:pPr>
            <a:r>
              <a:rPr lang="zh-CN" altLang="en-US" b="1" kern="100" dirty="0">
                <a:solidFill>
                  <a:prstClr val="white"/>
                </a:solidFill>
                <a:latin typeface="微软雅黑" panose="020B0503020204020204" pitchFamily="34" charset="-122"/>
                <a:ea typeface="微软雅黑" panose="020B0503020204020204" pitchFamily="34" charset="-122"/>
              </a:rPr>
              <a:t>企业为项目提供</a:t>
            </a:r>
            <a:endParaRPr lang="en-US" altLang="zh-CN" b="1" kern="100" dirty="0">
              <a:solidFill>
                <a:prstClr val="white"/>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975" y="1297526"/>
            <a:ext cx="2422445" cy="1448981"/>
          </a:xfrm>
          <a:prstGeom prst="roundRect">
            <a:avLst/>
          </a:prstGeom>
          <a:effectLst>
            <a:reflection blurRad="6350" stA="52000" endA="300" endPos="35000" dir="5400000" sy="-100000" algn="bl" rotWithShape="0"/>
          </a:effectLst>
        </p:spPr>
      </p:pic>
      <p:sp>
        <p:nvSpPr>
          <p:cNvPr id="75" name="文本框 10"/>
          <p:cNvSpPr txBox="1"/>
          <p:nvPr/>
        </p:nvSpPr>
        <p:spPr>
          <a:xfrm>
            <a:off x="286834" y="2811687"/>
            <a:ext cx="2624671"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1"/>
                </a:solidFill>
                <a:latin typeface="微软雅黑" panose="020B0503020204020204" pitchFamily="34" charset="-122"/>
                <a:ea typeface="微软雅黑" panose="020B0503020204020204" pitchFamily="34" charset="-122"/>
              </a:rPr>
              <a:t>同济大学机械与能源工程学院</a:t>
            </a:r>
          </a:p>
        </p:txBody>
      </p:sp>
      <p:pic>
        <p:nvPicPr>
          <p:cNvPr id="7" name="图片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00421" y="1269671"/>
            <a:ext cx="933718" cy="933718"/>
          </a:xfrm>
          <a:prstGeom prst="roundRect">
            <a:avLst/>
          </a:prstGeom>
        </p:spPr>
      </p:pic>
      <p:sp>
        <p:nvSpPr>
          <p:cNvPr id="78" name="文本框 26"/>
          <p:cNvSpPr txBox="1"/>
          <p:nvPr/>
        </p:nvSpPr>
        <p:spPr>
          <a:xfrm>
            <a:off x="3739926" y="1522730"/>
            <a:ext cx="5205311" cy="1752008"/>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b="1" kern="100" dirty="0">
                <a:solidFill>
                  <a:prstClr val="white"/>
                </a:solidFill>
                <a:latin typeface="微软雅黑" panose="020B0503020204020204" pitchFamily="34" charset="-122"/>
                <a:ea typeface="微软雅黑" panose="020B0503020204020204" pitchFamily="34" charset="-122"/>
              </a:rPr>
              <a:t>同济大学为项目提供（</a:t>
            </a:r>
            <a:r>
              <a:rPr lang="en-US" altLang="zh-CN" b="1" kern="100" dirty="0">
                <a:solidFill>
                  <a:prstClr val="white"/>
                </a:solidFill>
                <a:latin typeface="微软雅黑" panose="020B0503020204020204" pitchFamily="34" charset="-122"/>
                <a:ea typeface="微软雅黑" panose="020B0503020204020204" pitchFamily="34" charset="-122"/>
              </a:rPr>
              <a:t>1</a:t>
            </a:r>
            <a:r>
              <a:rPr lang="zh-CN" altLang="en-US" b="1" kern="100" dirty="0">
                <a:solidFill>
                  <a:prstClr val="white"/>
                </a:solidFill>
                <a:latin typeface="微软雅黑" panose="020B0503020204020204" pitchFamily="34" charset="-122"/>
                <a:ea typeface="微软雅黑" panose="020B0503020204020204" pitchFamily="34" charset="-122"/>
              </a:rPr>
              <a:t>） 专业知识和专家支持</a:t>
            </a:r>
          </a:p>
          <a:p>
            <a:pPr lvl="0" algn="ctr">
              <a:lnSpc>
                <a:spcPct val="150000"/>
              </a:lnSpc>
              <a:defRPr/>
            </a:pPr>
            <a:r>
              <a:rPr lang="zh-CN" altLang="en-US" b="1" kern="100" dirty="0">
                <a:solidFill>
                  <a:prstClr val="white"/>
                </a:solidFill>
                <a:latin typeface="微软雅黑" panose="020B0503020204020204" pitchFamily="34" charset="-122"/>
                <a:ea typeface="微软雅黑" panose="020B0503020204020204" pitchFamily="34" charset="-122"/>
              </a:rPr>
              <a:t>                （</a:t>
            </a:r>
            <a:r>
              <a:rPr lang="en-US" altLang="zh-CN" b="1" kern="100" dirty="0">
                <a:solidFill>
                  <a:prstClr val="white"/>
                </a:solidFill>
                <a:latin typeface="微软雅黑" panose="020B0503020204020204" pitchFamily="34" charset="-122"/>
                <a:ea typeface="微软雅黑" panose="020B0503020204020204" pitchFamily="34" charset="-122"/>
              </a:rPr>
              <a:t>2</a:t>
            </a:r>
            <a:r>
              <a:rPr lang="zh-CN" altLang="en-US" b="1" kern="100" dirty="0">
                <a:solidFill>
                  <a:prstClr val="white"/>
                </a:solidFill>
                <a:latin typeface="微软雅黑" panose="020B0503020204020204" pitchFamily="34" charset="-122"/>
                <a:ea typeface="微软雅黑" panose="020B0503020204020204" pitchFamily="34" charset="-122"/>
              </a:rPr>
              <a:t>）实验室设施</a:t>
            </a:r>
          </a:p>
          <a:p>
            <a:pPr lvl="0" algn="ctr">
              <a:lnSpc>
                <a:spcPct val="150000"/>
              </a:lnSpc>
              <a:defRPr/>
            </a:pPr>
            <a:r>
              <a:rPr lang="zh-CN" altLang="en-US" b="1" kern="100" dirty="0">
                <a:solidFill>
                  <a:prstClr val="white"/>
                </a:solidFill>
                <a:latin typeface="微软雅黑" panose="020B0503020204020204" pitchFamily="34" charset="-122"/>
                <a:ea typeface="微软雅黑" panose="020B0503020204020204" pitchFamily="34" charset="-122"/>
              </a:rPr>
              <a:t>             （</a:t>
            </a:r>
            <a:r>
              <a:rPr lang="en-US" altLang="zh-CN" b="1" kern="100" dirty="0">
                <a:solidFill>
                  <a:prstClr val="white"/>
                </a:solidFill>
                <a:latin typeface="微软雅黑" panose="020B0503020204020204" pitchFamily="34" charset="-122"/>
                <a:ea typeface="微软雅黑" panose="020B0503020204020204" pitchFamily="34" charset="-122"/>
              </a:rPr>
              <a:t>3</a:t>
            </a:r>
            <a:r>
              <a:rPr lang="zh-CN" altLang="en-US" b="1" kern="100" dirty="0">
                <a:solidFill>
                  <a:prstClr val="white"/>
                </a:solidFill>
                <a:latin typeface="微软雅黑" panose="020B0503020204020204" pitchFamily="34" charset="-122"/>
                <a:ea typeface="微软雅黑" panose="020B0503020204020204" pitchFamily="34" charset="-122"/>
              </a:rPr>
              <a:t>）研究资金</a:t>
            </a:r>
            <a:endParaRPr lang="en-US" altLang="zh-CN" b="1" kern="100" dirty="0">
              <a:solidFill>
                <a:prstClr val="white"/>
              </a:solidFill>
              <a:latin typeface="微软雅黑" panose="020B0503020204020204" pitchFamily="34" charset="-122"/>
              <a:ea typeface="微软雅黑" panose="020B0503020204020204" pitchFamily="34" charset="-122"/>
            </a:endParaRPr>
          </a:p>
          <a:p>
            <a:pPr lvl="0" algn="ctr">
              <a:defRPr/>
            </a:pPr>
            <a:r>
              <a:rPr lang="zh-CN" altLang="en-US" sz="2800" b="1" kern="100" dirty="0">
                <a:solidFill>
                  <a:srgbClr val="FFC000"/>
                </a:solidFill>
                <a:latin typeface="微软雅黑" panose="020B0503020204020204" pitchFamily="34" charset="-122"/>
                <a:ea typeface="微软雅黑" panose="020B0503020204020204" pitchFamily="34" charset="-122"/>
              </a:rPr>
              <a:t>     </a:t>
            </a:r>
          </a:p>
        </p:txBody>
      </p:sp>
      <p:cxnSp>
        <p:nvCxnSpPr>
          <p:cNvPr id="80" name="Straight Connector 49"/>
          <p:cNvCxnSpPr/>
          <p:nvPr/>
        </p:nvCxnSpPr>
        <p:spPr>
          <a:xfrm flipH="1">
            <a:off x="750203" y="3180680"/>
            <a:ext cx="11014472" cy="0"/>
          </a:xfrm>
          <a:prstGeom prst="line">
            <a:avLst/>
          </a:prstGeom>
          <a:ln>
            <a:headEnd type="none"/>
            <a:tailEnd type="oval" w="med" len="med"/>
          </a:ln>
        </p:spPr>
        <p:style>
          <a:lnRef idx="1">
            <a:schemeClr val="accent5"/>
          </a:lnRef>
          <a:fillRef idx="0">
            <a:schemeClr val="accent5"/>
          </a:fillRef>
          <a:effectRef idx="0">
            <a:schemeClr val="accent5"/>
          </a:effectRef>
          <a:fontRef idx="minor">
            <a:schemeClr val="tx1"/>
          </a:fontRef>
        </p:style>
      </p:cxnSp>
      <p:sp>
        <p:nvSpPr>
          <p:cNvPr id="76" name="文本框 31"/>
          <p:cNvSpPr txBox="1"/>
          <p:nvPr/>
        </p:nvSpPr>
        <p:spPr>
          <a:xfrm>
            <a:off x="1369231" y="6231056"/>
            <a:ext cx="9595715" cy="52322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2800" b="1" dirty="0">
                <a:gradFill>
                  <a:gsLst>
                    <a:gs pos="48687">
                      <a:srgbClr val="7AD9FB"/>
                    </a:gs>
                    <a:gs pos="3000">
                      <a:srgbClr val="2C84BC"/>
                    </a:gs>
                    <a:gs pos="100000">
                      <a:srgbClr val="FCFEFF"/>
                    </a:gs>
                  </a:gsLst>
                  <a:lin ang="18900000" scaled="1"/>
                </a:gradFill>
                <a:latin typeface="微软雅黑" panose="020B0503020204020204" pitchFamily="34" charset="-122"/>
                <a:ea typeface="微软雅黑" panose="020B0503020204020204" pitchFamily="34" charset="-122"/>
                <a:cs typeface="思源黑体 Heavy" panose="020B0A00000000000000" charset="-122"/>
                <a:sym typeface="汉仪颜楷简" panose="00020600040101010101" charset="-122"/>
              </a:rPr>
              <a:t>下游资源：校企合作企业为项目产品后续提供销售渠道</a:t>
            </a:r>
          </a:p>
        </p:txBody>
      </p:sp>
      <p:grpSp>
        <p:nvGrpSpPr>
          <p:cNvPr id="81" name="组合 80"/>
          <p:cNvGrpSpPr/>
          <p:nvPr/>
        </p:nvGrpSpPr>
        <p:grpSpPr>
          <a:xfrm>
            <a:off x="1149171" y="6292164"/>
            <a:ext cx="746023" cy="401003"/>
            <a:chOff x="-29932" y="520698"/>
            <a:chExt cx="577569" cy="258806"/>
          </a:xfrm>
          <a:solidFill>
            <a:srgbClr val="1482AB"/>
          </a:solidFill>
          <a:effectLst/>
        </p:grpSpPr>
        <p:sp>
          <p:nvSpPr>
            <p:cNvPr id="86" name="箭头: V 形 85"/>
            <p:cNvSpPr/>
            <p:nvPr/>
          </p:nvSpPr>
          <p:spPr>
            <a:xfrm>
              <a:off x="-29932" y="520698"/>
              <a:ext cx="186431" cy="258804"/>
            </a:xfrm>
            <a:prstGeom prst="chevron">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solidFill>
              </a:endParaRPr>
            </a:p>
          </p:txBody>
        </p:sp>
        <p:sp>
          <p:nvSpPr>
            <p:cNvPr id="87" name="箭头: V 形 86"/>
            <p:cNvSpPr/>
            <p:nvPr/>
          </p:nvSpPr>
          <p:spPr>
            <a:xfrm>
              <a:off x="165637" y="520699"/>
              <a:ext cx="186431" cy="258804"/>
            </a:xfrm>
            <a:prstGeom prst="chevron">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solidFill>
              </a:endParaRPr>
            </a:p>
          </p:txBody>
        </p:sp>
        <p:sp>
          <p:nvSpPr>
            <p:cNvPr id="88" name="箭头: V 形 87"/>
            <p:cNvSpPr/>
            <p:nvPr/>
          </p:nvSpPr>
          <p:spPr>
            <a:xfrm>
              <a:off x="361206" y="520700"/>
              <a:ext cx="186431" cy="258804"/>
            </a:xfrm>
            <a:prstGeom prst="chevron">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solidFill>
              </a:endParaRPr>
            </a:p>
          </p:txBody>
        </p:sp>
      </p:grpSp>
      <p:grpSp>
        <p:nvGrpSpPr>
          <p:cNvPr id="98" name="组合 97"/>
          <p:cNvGrpSpPr/>
          <p:nvPr/>
        </p:nvGrpSpPr>
        <p:grpSpPr>
          <a:xfrm rot="10800000">
            <a:off x="10482488" y="6286813"/>
            <a:ext cx="746023" cy="401003"/>
            <a:chOff x="-29932" y="520698"/>
            <a:chExt cx="577569" cy="258806"/>
          </a:xfrm>
          <a:solidFill>
            <a:srgbClr val="1482AB"/>
          </a:solidFill>
          <a:effectLst/>
        </p:grpSpPr>
        <p:sp>
          <p:nvSpPr>
            <p:cNvPr id="99" name="箭头: V 形 98"/>
            <p:cNvSpPr/>
            <p:nvPr/>
          </p:nvSpPr>
          <p:spPr>
            <a:xfrm>
              <a:off x="-29932" y="520698"/>
              <a:ext cx="186431" cy="258804"/>
            </a:xfrm>
            <a:prstGeom prst="chevron">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solidFill>
              </a:endParaRPr>
            </a:p>
          </p:txBody>
        </p:sp>
        <p:sp>
          <p:nvSpPr>
            <p:cNvPr id="100" name="箭头: V 形 99"/>
            <p:cNvSpPr/>
            <p:nvPr/>
          </p:nvSpPr>
          <p:spPr>
            <a:xfrm>
              <a:off x="165637" y="520699"/>
              <a:ext cx="186431" cy="258804"/>
            </a:xfrm>
            <a:prstGeom prst="chevron">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solidFill>
              </a:endParaRPr>
            </a:p>
          </p:txBody>
        </p:sp>
        <p:sp>
          <p:nvSpPr>
            <p:cNvPr id="101" name="箭头: V 形 100"/>
            <p:cNvSpPr/>
            <p:nvPr/>
          </p:nvSpPr>
          <p:spPr>
            <a:xfrm>
              <a:off x="361206" y="520700"/>
              <a:ext cx="186431" cy="258804"/>
            </a:xfrm>
            <a:prstGeom prst="chevron">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solidFill>
              </a:endParaRPr>
            </a:p>
          </p:txBody>
        </p:sp>
      </p:grpSp>
      <p:grpSp>
        <p:nvGrpSpPr>
          <p:cNvPr id="3" name="组合 2"/>
          <p:cNvGrpSpPr/>
          <p:nvPr/>
        </p:nvGrpSpPr>
        <p:grpSpPr>
          <a:xfrm>
            <a:off x="453543" y="394711"/>
            <a:ext cx="540044" cy="528606"/>
            <a:chOff x="520218" y="437796"/>
            <a:chExt cx="684468" cy="691752"/>
          </a:xfrm>
        </p:grpSpPr>
        <p:sp>
          <p:nvSpPr>
            <p:cNvPr id="5" name="矩形: 圆角 4"/>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9" name="文本框 8"/>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项目资源</a:t>
            </a:r>
          </a:p>
        </p:txBody>
      </p:sp>
      <p:pic>
        <p:nvPicPr>
          <p:cNvPr id="84" name="图片 8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09198" y="-98989"/>
            <a:ext cx="1347007" cy="1179555"/>
          </a:xfrm>
          <a:prstGeom prst="rect">
            <a:avLst/>
          </a:prstGeom>
        </p:spPr>
      </p:pic>
      <p:sp>
        <p:nvSpPr>
          <p:cNvPr id="85" name="文本框 84"/>
          <p:cNvSpPr txBox="1"/>
          <p:nvPr/>
        </p:nvSpPr>
        <p:spPr>
          <a:xfrm>
            <a:off x="8570827" y="4177420"/>
            <a:ext cx="2861223" cy="1200329"/>
          </a:xfrm>
          <a:prstGeom prst="rect">
            <a:avLst/>
          </a:prstGeom>
          <a:noFill/>
        </p:spPr>
        <p:txBody>
          <a:bodyPr wrap="square">
            <a:spAutoFit/>
          </a:bodyPr>
          <a:lstStyle/>
          <a:p>
            <a:pPr lvl="0">
              <a:defRPr/>
            </a:pPr>
            <a:r>
              <a:rPr lang="zh-CN" altLang="en-US" b="1" kern="100" dirty="0">
                <a:solidFill>
                  <a:prstClr val="white"/>
                </a:solidFill>
                <a:latin typeface="微软雅黑" panose="020B0503020204020204" pitchFamily="34" charset="-122"/>
                <a:ea typeface="微软雅黑" panose="020B0503020204020204" pitchFamily="34" charset="-122"/>
              </a:rPr>
              <a:t>①技术支持和咨询</a:t>
            </a:r>
            <a:endParaRPr lang="en-US" altLang="zh-CN" b="1" kern="100" dirty="0">
              <a:solidFill>
                <a:prstClr val="white"/>
              </a:solidFill>
              <a:latin typeface="微软雅黑" panose="020B0503020204020204" pitchFamily="34" charset="-122"/>
              <a:ea typeface="微软雅黑" panose="020B0503020204020204" pitchFamily="34" charset="-122"/>
            </a:endParaRPr>
          </a:p>
          <a:p>
            <a:pPr lvl="0">
              <a:defRPr/>
            </a:pPr>
            <a:r>
              <a:rPr lang="zh-CN" altLang="en-US" b="1" kern="100" dirty="0">
                <a:solidFill>
                  <a:prstClr val="white"/>
                </a:solidFill>
                <a:latin typeface="微软雅黑" panose="020B0503020204020204" pitchFamily="34" charset="-122"/>
                <a:ea typeface="微软雅黑" panose="020B0503020204020204" pitchFamily="34" charset="-122"/>
              </a:rPr>
              <a:t>②软件解决方案</a:t>
            </a:r>
            <a:endParaRPr lang="en-US" altLang="zh-CN" b="1" kern="100" dirty="0">
              <a:solidFill>
                <a:prstClr val="white"/>
              </a:solidFill>
              <a:latin typeface="微软雅黑" panose="020B0503020204020204" pitchFamily="34" charset="-122"/>
              <a:ea typeface="微软雅黑" panose="020B0503020204020204" pitchFamily="34" charset="-122"/>
            </a:endParaRPr>
          </a:p>
          <a:p>
            <a:pPr lvl="0">
              <a:defRPr/>
            </a:pPr>
            <a:r>
              <a:rPr lang="zh-CN" altLang="en-US" b="1" kern="100" dirty="0">
                <a:solidFill>
                  <a:prstClr val="white"/>
                </a:solidFill>
                <a:latin typeface="微软雅黑" panose="020B0503020204020204" pitchFamily="34" charset="-122"/>
                <a:ea typeface="微软雅黑" panose="020B0503020204020204" pitchFamily="34" charset="-122"/>
              </a:rPr>
              <a:t>③培训和教育</a:t>
            </a:r>
            <a:endParaRPr lang="en-US" altLang="zh-CN" b="1" kern="100" dirty="0">
              <a:solidFill>
                <a:prstClr val="white"/>
              </a:solidFill>
              <a:latin typeface="微软雅黑" panose="020B0503020204020204" pitchFamily="34" charset="-122"/>
              <a:ea typeface="微软雅黑" panose="020B0503020204020204" pitchFamily="34" charset="-122"/>
            </a:endParaRPr>
          </a:p>
          <a:p>
            <a:pPr lvl="0">
              <a:defRPr/>
            </a:pPr>
            <a:r>
              <a:rPr lang="zh-CN" altLang="en-US" b="1" kern="100" dirty="0">
                <a:solidFill>
                  <a:prstClr val="white"/>
                </a:solidFill>
                <a:latin typeface="微软雅黑" panose="020B0503020204020204" pitchFamily="34" charset="-122"/>
                <a:ea typeface="微软雅黑" panose="020B0503020204020204" pitchFamily="34" charset="-122"/>
              </a:rPr>
              <a:t>④实验室设施和测试环境</a:t>
            </a:r>
            <a:endParaRPr lang="en-US" altLang="zh-CN" b="1" kern="100" dirty="0">
              <a:solidFill>
                <a:prstClr val="white"/>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6257580" y="5315295"/>
            <a:ext cx="696487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rPr>
              <a:t>相关数据与实验资源</a:t>
            </a:r>
          </a:p>
        </p:txBody>
      </p:sp>
      <p:sp>
        <p:nvSpPr>
          <p:cNvPr id="97" name="文本框 96">
            <a:extLst>
              <a:ext uri="{FF2B5EF4-FFF2-40B4-BE49-F238E27FC236}">
                <a16:creationId xmlns:a16="http://schemas.microsoft.com/office/drawing/2014/main" id="{CD75E101-FD5C-4AFE-8704-3F2A0A7D8ED1}"/>
              </a:ext>
            </a:extLst>
          </p:cNvPr>
          <p:cNvSpPr txBox="1"/>
          <p:nvPr/>
        </p:nvSpPr>
        <p:spPr>
          <a:xfrm>
            <a:off x="8204417" y="2155862"/>
            <a:ext cx="3976863" cy="523220"/>
          </a:xfrm>
          <a:prstGeom prst="rect">
            <a:avLst/>
          </a:prstGeom>
          <a:noFill/>
        </p:spPr>
        <p:txBody>
          <a:bodyPr wrap="square">
            <a:spAutoFit/>
          </a:bodyPr>
          <a:lstStyle/>
          <a:p>
            <a:r>
              <a:rPr lang="zh-CN" altLang="en-US" sz="2800" b="1" kern="100" dirty="0">
                <a:solidFill>
                  <a:srgbClr val="FFC000"/>
                </a:solidFill>
                <a:latin typeface="微软雅黑" panose="020B0503020204020204" pitchFamily="34" charset="-122"/>
                <a:ea typeface="微软雅黑" panose="020B0503020204020204" pitchFamily="34" charset="-122"/>
              </a:rPr>
              <a:t>实验资源与项目支持</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2"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par>
                                <p:cTn id="41" presetID="10"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500"/>
                                        <p:tgtEl>
                                          <p:spTgt spid="75"/>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fade">
                                      <p:cBhvr>
                                        <p:cTn id="70" dur="500"/>
                                        <p:tgtEl>
                                          <p:spTgt spid="7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par>
                                <p:cTn id="74" presetID="10" presetClass="entr" presetSubtype="0"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fade">
                                      <p:cBhvr>
                                        <p:cTn id="76" dur="500"/>
                                        <p:tgtEl>
                                          <p:spTgt spid="81"/>
                                        </p:tgtEl>
                                      </p:cBhvr>
                                    </p:animEffect>
                                  </p:childTnLst>
                                </p:cTn>
                              </p:par>
                              <p:par>
                                <p:cTn id="77" presetID="10" presetClass="entr" presetSubtype="0" fill="hold" nodeType="with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fade">
                                      <p:cBhvr>
                                        <p:cTn id="79" dur="500"/>
                                        <p:tgtEl>
                                          <p:spTgt spid="9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fade">
                                      <p:cBhvr>
                                        <p:cTn id="8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p:bldP spid="65" grpId="0"/>
      <p:bldP spid="67" grpId="0" animBg="1"/>
      <p:bldP spid="68" grpId="0" animBg="1"/>
      <p:bldP spid="71" grpId="0"/>
      <p:bldP spid="75" grpId="0"/>
      <p:bldP spid="78" grpId="0"/>
      <p:bldP spid="76" grpId="0"/>
      <p:bldP spid="9" grpId="1"/>
      <p:bldP spid="9" grpId="2"/>
      <p:bldP spid="85" grpId="0"/>
      <p:bldP spid="90" grpId="0"/>
      <p:bldP spid="9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alphaModFix amt="10000"/>
          </a:blip>
          <a:stretch>
            <a:fillRect/>
          </a:stretch>
        </p:blipFill>
        <p:spPr>
          <a:xfrm>
            <a:off x="-230589" y="-1735202"/>
            <a:ext cx="12352864" cy="10220136"/>
          </a:xfrm>
          <a:prstGeom prst="rect">
            <a:avLst/>
          </a:prstGeom>
        </p:spPr>
      </p:pic>
      <p:sp>
        <p:nvSpPr>
          <p:cNvPr id="7" name="圆角矩形 6"/>
          <p:cNvSpPr/>
          <p:nvPr/>
        </p:nvSpPr>
        <p:spPr>
          <a:xfrm>
            <a:off x="593246" y="4746779"/>
            <a:ext cx="2593776" cy="1516218"/>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1400" dirty="0">
                <a:solidFill>
                  <a:prstClr val="white"/>
                </a:solidFill>
                <a:latin typeface="等线" panose="02010600030101010101" charset="-122"/>
                <a:ea typeface="等线" panose="02010600030101010101" charset="-122"/>
              </a:rPr>
              <a:t>选择了如图所示的</a:t>
            </a:r>
            <a:r>
              <a:rPr lang="en-US" altLang="zh-CN" sz="1400" dirty="0">
                <a:solidFill>
                  <a:prstClr val="white"/>
                </a:solidFill>
                <a:latin typeface="等线" panose="02010600030101010101" charset="-122"/>
                <a:ea typeface="等线" panose="02010600030101010101" charset="-122"/>
              </a:rPr>
              <a:t>MV-HS900GM/C2</a:t>
            </a:r>
            <a:r>
              <a:rPr lang="zh-CN" altLang="en-US" sz="1400" dirty="0">
                <a:solidFill>
                  <a:prstClr val="white"/>
                </a:solidFill>
                <a:latin typeface="等线" panose="02010600030101010101" charset="-122"/>
                <a:ea typeface="等线" panose="02010600030101010101" charset="-122"/>
              </a:rPr>
              <a:t>工业相机</a:t>
            </a:r>
            <a:r>
              <a:rPr lang="en-US" altLang="zh-CN" sz="1400" dirty="0">
                <a:solidFill>
                  <a:prstClr val="white"/>
                </a:solidFill>
                <a:latin typeface="等线" panose="02010600030101010101" charset="-122"/>
                <a:ea typeface="等线" panose="02010600030101010101" charset="-122"/>
              </a:rPr>
              <a:t>,</a:t>
            </a:r>
            <a:r>
              <a:rPr lang="zh-CN" altLang="en-US" sz="1400" dirty="0">
                <a:solidFill>
                  <a:prstClr val="white"/>
                </a:solidFill>
                <a:latin typeface="等线" panose="02010600030101010101" charset="-122"/>
                <a:ea typeface="等线" panose="02010600030101010101" charset="-122"/>
              </a:rPr>
              <a:t>相机的像素精度为</a:t>
            </a:r>
            <a:r>
              <a:rPr lang="en-US" altLang="zh-CN" sz="1400" dirty="0">
                <a:solidFill>
                  <a:prstClr val="white"/>
                </a:solidFill>
                <a:latin typeface="等线" panose="02010600030101010101" charset="-122"/>
                <a:ea typeface="等线" panose="02010600030101010101" charset="-122"/>
              </a:rPr>
              <a:t>0.01mm</a:t>
            </a:r>
            <a:r>
              <a:rPr lang="zh-CN" altLang="en-US" sz="1400" dirty="0">
                <a:solidFill>
                  <a:prstClr val="white"/>
                </a:solidFill>
                <a:latin typeface="等线" panose="02010600030101010101" charset="-122"/>
                <a:ea typeface="等线" panose="02010600030101010101" charset="-122"/>
              </a:rPr>
              <a:t>，相机的分辨率大于</a:t>
            </a:r>
            <a:r>
              <a:rPr lang="en-US" altLang="zh-CN" sz="1400" dirty="0">
                <a:solidFill>
                  <a:prstClr val="white"/>
                </a:solidFill>
                <a:latin typeface="等线" panose="02010600030101010101" charset="-122"/>
                <a:ea typeface="等线" panose="02010600030101010101" charset="-122"/>
              </a:rPr>
              <a:t>2800×2100,</a:t>
            </a:r>
            <a:r>
              <a:rPr lang="zh-CN" altLang="en-US" sz="1400" dirty="0">
                <a:solidFill>
                  <a:prstClr val="white"/>
                </a:solidFill>
                <a:latin typeface="等线" panose="02010600030101010101" charset="-122"/>
                <a:ea typeface="等线" panose="02010600030101010101" charset="-122"/>
              </a:rPr>
              <a:t>满足图像采集精度要求</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endParaRPr>
          </a:p>
        </p:txBody>
      </p:sp>
      <p:sp>
        <p:nvSpPr>
          <p:cNvPr id="5" name="文本框 4"/>
          <p:cNvSpPr txBox="1"/>
          <p:nvPr/>
        </p:nvSpPr>
        <p:spPr>
          <a:xfrm>
            <a:off x="773848" y="923317"/>
            <a:ext cx="7541669" cy="783869"/>
          </a:xfrm>
          <a:prstGeom prst="rect">
            <a:avLst/>
          </a:prstGeom>
          <a:noFill/>
          <a:ln w="9525">
            <a:noFill/>
          </a:ln>
        </p:spPr>
        <p:txBody>
          <a:bodyPr wrap="square">
            <a:spAutoFit/>
          </a:bodyPr>
          <a:lstStyle/>
          <a:p>
            <a:pPr algn="ctr">
              <a:lnSpc>
                <a:spcPct val="140000"/>
              </a:lnSpc>
              <a:spcBef>
                <a:spcPts val="0"/>
              </a:spcBef>
              <a:spcAft>
                <a:spcPts val="0"/>
              </a:spcAft>
              <a:buClrTx/>
              <a:buSzTx/>
              <a:buFontTx/>
              <a:defRPr/>
            </a:pPr>
            <a:r>
              <a:rPr lang="zh-CN" altLang="en-US" sz="36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如何高质量采集叶片</a:t>
            </a:r>
            <a:r>
              <a:rPr lang="zh-CN" altLang="en-US" sz="3600" b="1">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表面二维图像</a:t>
            </a:r>
            <a:endParaRPr lang="en-US" altLang="zh-CN" sz="36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endParaRPr>
          </a:p>
        </p:txBody>
      </p:sp>
      <p:grpSp>
        <p:nvGrpSpPr>
          <p:cNvPr id="23" name="组合 22"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938260" y="1681861"/>
            <a:ext cx="2149925" cy="1908534"/>
            <a:chOff x="1052038" y="2205441"/>
            <a:chExt cx="5050588" cy="3940703"/>
          </a:xfrm>
        </p:grpSpPr>
        <p:sp>
          <p:nvSpPr>
            <p:cNvPr id="24" name="矩形 23"/>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5" name="任意多边形 37"/>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6" name="任意多边形 38"/>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27" name="组合 26"/>
            <p:cNvGrpSpPr/>
            <p:nvPr/>
          </p:nvGrpSpPr>
          <p:grpSpPr>
            <a:xfrm flipV="1">
              <a:off x="1059678" y="5867848"/>
              <a:ext cx="5042948" cy="278296"/>
              <a:chOff x="1212078" y="2358887"/>
              <a:chExt cx="5042948" cy="278296"/>
            </a:xfrm>
          </p:grpSpPr>
          <p:sp>
            <p:nvSpPr>
              <p:cNvPr id="28" name="任意多边形 40"/>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9" name="任意多边形 41"/>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grpSp>
        <p:nvGrpSpPr>
          <p:cNvPr id="6" name="组合 5"/>
          <p:cNvGrpSpPr/>
          <p:nvPr/>
        </p:nvGrpSpPr>
        <p:grpSpPr>
          <a:xfrm>
            <a:off x="453543" y="394711"/>
            <a:ext cx="540044" cy="528606"/>
            <a:chOff x="520218" y="437796"/>
            <a:chExt cx="684468" cy="691752"/>
          </a:xfrm>
        </p:grpSpPr>
        <p:sp>
          <p:nvSpPr>
            <p:cNvPr id="21" name="矩形: 圆角 2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22"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30" name="文本框 29"/>
          <p:cNvSpPr txBox="1"/>
          <p:nvPr/>
        </p:nvSpPr>
        <p:spPr>
          <a:xfrm>
            <a:off x="1082248" y="339415"/>
            <a:ext cx="5892709" cy="58477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关键技术一：异常检测</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sp>
        <p:nvSpPr>
          <p:cNvPr id="14" name="箭头: 右 13">
            <a:extLst>
              <a:ext uri="{FF2B5EF4-FFF2-40B4-BE49-F238E27FC236}">
                <a16:creationId xmlns:a16="http://schemas.microsoft.com/office/drawing/2014/main" id="{89A53D41-9BE1-4784-A2A9-B1826AB64236}"/>
              </a:ext>
            </a:extLst>
          </p:cNvPr>
          <p:cNvSpPr/>
          <p:nvPr/>
        </p:nvSpPr>
        <p:spPr>
          <a:xfrm>
            <a:off x="386316" y="4394791"/>
            <a:ext cx="11419367" cy="94826"/>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E091EC56-43DD-42E8-9921-E3D0E70228C7}"/>
              </a:ext>
            </a:extLst>
          </p:cNvPr>
          <p:cNvSpPr/>
          <p:nvPr/>
        </p:nvSpPr>
        <p:spPr>
          <a:xfrm rot="5400000">
            <a:off x="11730979" y="4318737"/>
            <a:ext cx="149408" cy="24693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4D8E4B61-6903-43FB-8FEC-B5E68008AFE1}"/>
              </a:ext>
            </a:extLst>
          </p:cNvPr>
          <p:cNvGrpSpPr/>
          <p:nvPr/>
        </p:nvGrpSpPr>
        <p:grpSpPr>
          <a:xfrm>
            <a:off x="1729735" y="4280685"/>
            <a:ext cx="320799" cy="323038"/>
            <a:chOff x="1695403" y="3682778"/>
            <a:chExt cx="403592" cy="403592"/>
          </a:xfrm>
        </p:grpSpPr>
        <p:sp>
          <p:nvSpPr>
            <p:cNvPr id="35" name="椭圆 34"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AB3B741C-C77F-4F42-A25D-E089EF6E6701}"/>
                </a:ext>
              </a:extLst>
            </p:cNvPr>
            <p:cNvSpPr/>
            <p:nvPr/>
          </p:nvSpPr>
          <p:spPr>
            <a:xfrm>
              <a:off x="1695403" y="3682778"/>
              <a:ext cx="403592" cy="403592"/>
            </a:xfrm>
            <a:prstGeom prst="ellipse">
              <a:avLst/>
            </a:prstGeom>
            <a:noFill/>
            <a:ln w="9525" cap="flat" cmpd="sng" algn="ctr">
              <a:solidFill>
                <a:sysClr val="window" lastClr="FFFFFF">
                  <a:alpha val="20000"/>
                </a:sysClr>
              </a:solidFill>
              <a:prstDash val="lgDash"/>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36" name="椭圆 35"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7F24EED7-D9A0-47D9-AF9F-85E957662040}"/>
                </a:ext>
              </a:extLst>
            </p:cNvPr>
            <p:cNvSpPr/>
            <p:nvPr/>
          </p:nvSpPr>
          <p:spPr>
            <a:xfrm>
              <a:off x="1781748" y="3767359"/>
              <a:ext cx="234431" cy="234431"/>
            </a:xfrm>
            <a:prstGeom prst="ellipse">
              <a:avLst/>
            </a:prstGeom>
            <a:solidFill>
              <a:sysClr val="window" lastClr="FFFFFF">
                <a:alpha val="61000"/>
              </a:sysClr>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37" name="椭圆 36"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20F1EDDD-563F-49C9-8CA1-3EB16DC8A8FA}"/>
                </a:ext>
              </a:extLst>
            </p:cNvPr>
            <p:cNvSpPr/>
            <p:nvPr/>
          </p:nvSpPr>
          <p:spPr>
            <a:xfrm>
              <a:off x="1849822" y="3835433"/>
              <a:ext cx="98283" cy="98283"/>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grpSp>
      <p:grpSp>
        <p:nvGrpSpPr>
          <p:cNvPr id="38" name="组合 37">
            <a:extLst>
              <a:ext uri="{FF2B5EF4-FFF2-40B4-BE49-F238E27FC236}">
                <a16:creationId xmlns:a16="http://schemas.microsoft.com/office/drawing/2014/main" id="{398FDA32-BC51-45BC-8937-B44A27BA2865}"/>
              </a:ext>
            </a:extLst>
          </p:cNvPr>
          <p:cNvGrpSpPr/>
          <p:nvPr/>
        </p:nvGrpSpPr>
        <p:grpSpPr>
          <a:xfrm>
            <a:off x="4715456" y="4336396"/>
            <a:ext cx="320799" cy="323038"/>
            <a:chOff x="1695403" y="3682778"/>
            <a:chExt cx="403592" cy="403592"/>
          </a:xfrm>
        </p:grpSpPr>
        <p:sp>
          <p:nvSpPr>
            <p:cNvPr id="39" name="椭圆 38"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75D0DEF3-F121-495C-A434-AA7687C54AD2}"/>
                </a:ext>
              </a:extLst>
            </p:cNvPr>
            <p:cNvSpPr/>
            <p:nvPr/>
          </p:nvSpPr>
          <p:spPr>
            <a:xfrm>
              <a:off x="1695403" y="3682778"/>
              <a:ext cx="403592" cy="403592"/>
            </a:xfrm>
            <a:prstGeom prst="ellipse">
              <a:avLst/>
            </a:prstGeom>
            <a:noFill/>
            <a:ln w="9525" cap="flat" cmpd="sng" algn="ctr">
              <a:solidFill>
                <a:sysClr val="window" lastClr="FFFFFF">
                  <a:alpha val="20000"/>
                </a:sysClr>
              </a:solidFill>
              <a:prstDash val="lgDash"/>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40" name="椭圆 39"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AAB85652-1433-48DF-9BF5-F5474EE435DE}"/>
                </a:ext>
              </a:extLst>
            </p:cNvPr>
            <p:cNvSpPr/>
            <p:nvPr/>
          </p:nvSpPr>
          <p:spPr>
            <a:xfrm>
              <a:off x="1781748" y="3767359"/>
              <a:ext cx="234431" cy="234431"/>
            </a:xfrm>
            <a:prstGeom prst="ellipse">
              <a:avLst/>
            </a:prstGeom>
            <a:solidFill>
              <a:sysClr val="window" lastClr="FFFFFF">
                <a:alpha val="61000"/>
              </a:sysClr>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41" name="椭圆 40"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ED39BECD-8455-4BDD-AEE1-1551231395C7}"/>
                </a:ext>
              </a:extLst>
            </p:cNvPr>
            <p:cNvSpPr/>
            <p:nvPr/>
          </p:nvSpPr>
          <p:spPr>
            <a:xfrm>
              <a:off x="1849822" y="3835433"/>
              <a:ext cx="98283" cy="98283"/>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grpSp>
      <p:grpSp>
        <p:nvGrpSpPr>
          <p:cNvPr id="42" name="组合 41">
            <a:extLst>
              <a:ext uri="{FF2B5EF4-FFF2-40B4-BE49-F238E27FC236}">
                <a16:creationId xmlns:a16="http://schemas.microsoft.com/office/drawing/2014/main" id="{2D1B00F7-F067-481D-9CC6-7E520A26B581}"/>
              </a:ext>
            </a:extLst>
          </p:cNvPr>
          <p:cNvGrpSpPr/>
          <p:nvPr/>
        </p:nvGrpSpPr>
        <p:grpSpPr>
          <a:xfrm>
            <a:off x="7654351" y="4328098"/>
            <a:ext cx="320799" cy="323038"/>
            <a:chOff x="1695403" y="3682778"/>
            <a:chExt cx="403592" cy="403592"/>
          </a:xfrm>
        </p:grpSpPr>
        <p:sp>
          <p:nvSpPr>
            <p:cNvPr id="43" name="椭圆 42"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34DDB88E-2640-4963-9D8C-4B44290D27B6}"/>
                </a:ext>
              </a:extLst>
            </p:cNvPr>
            <p:cNvSpPr/>
            <p:nvPr/>
          </p:nvSpPr>
          <p:spPr>
            <a:xfrm>
              <a:off x="1695403" y="3682778"/>
              <a:ext cx="403592" cy="403592"/>
            </a:xfrm>
            <a:prstGeom prst="ellipse">
              <a:avLst/>
            </a:prstGeom>
            <a:noFill/>
            <a:ln w="9525" cap="flat" cmpd="sng" algn="ctr">
              <a:solidFill>
                <a:sysClr val="window" lastClr="FFFFFF">
                  <a:alpha val="20000"/>
                </a:sysClr>
              </a:solidFill>
              <a:prstDash val="lgDash"/>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44" name="椭圆 43"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CCC124CA-D49A-4799-97AF-AFA54766ED18}"/>
                </a:ext>
              </a:extLst>
            </p:cNvPr>
            <p:cNvSpPr/>
            <p:nvPr/>
          </p:nvSpPr>
          <p:spPr>
            <a:xfrm>
              <a:off x="1781748" y="3767359"/>
              <a:ext cx="234431" cy="234431"/>
            </a:xfrm>
            <a:prstGeom prst="ellipse">
              <a:avLst/>
            </a:prstGeom>
            <a:solidFill>
              <a:sysClr val="window" lastClr="FFFFFF">
                <a:alpha val="61000"/>
              </a:sysClr>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46" name="椭圆 45"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CDCBD03D-4890-42BE-8F46-3D4318F45276}"/>
                </a:ext>
              </a:extLst>
            </p:cNvPr>
            <p:cNvSpPr/>
            <p:nvPr/>
          </p:nvSpPr>
          <p:spPr>
            <a:xfrm>
              <a:off x="1849822" y="3835433"/>
              <a:ext cx="98283" cy="98283"/>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grpSp>
      <p:sp>
        <p:nvSpPr>
          <p:cNvPr id="48" name="矩形: 圆角 47">
            <a:extLst>
              <a:ext uri="{FF2B5EF4-FFF2-40B4-BE49-F238E27FC236}">
                <a16:creationId xmlns:a16="http://schemas.microsoft.com/office/drawing/2014/main" id="{9828DD91-3A13-42A4-8719-861A2B1CEEDA}"/>
              </a:ext>
            </a:extLst>
          </p:cNvPr>
          <p:cNvSpPr/>
          <p:nvPr/>
        </p:nvSpPr>
        <p:spPr>
          <a:xfrm>
            <a:off x="7009036" y="3713467"/>
            <a:ext cx="1683266" cy="540000"/>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kumimoji="0" lang="en-US" altLang="zh-CN" sz="32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algn="ctr" defTabSz="914400"/>
            <a:r>
              <a:rPr lang="zh-CN" altLang="en-US" sz="2000" b="1" noProof="0"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光源补光</a:t>
            </a:r>
            <a:endParaRPr kumimoji="0" lang="zh-CN" altLang="en-US"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a:p>
            <a:pPr algn="ctr" defTabSz="914400"/>
            <a:endParaRPr lang="zh-CN" altLang="en-US" sz="3200" b="1" kern="0" dirty="0">
              <a:solidFill>
                <a:srgbClr val="62FFFF"/>
              </a:solidFill>
              <a:latin typeface="微软雅黑" panose="020B0503020204020204" pitchFamily="34" charset="-122"/>
              <a:ea typeface="微软雅黑" panose="020B0503020204020204" pitchFamily="34" charset="-122"/>
              <a:cs typeface="+mn-ea"/>
            </a:endParaRPr>
          </a:p>
        </p:txBody>
      </p:sp>
      <p:sp>
        <p:nvSpPr>
          <p:cNvPr id="52" name="矩形: 圆角 51">
            <a:extLst>
              <a:ext uri="{FF2B5EF4-FFF2-40B4-BE49-F238E27FC236}">
                <a16:creationId xmlns:a16="http://schemas.microsoft.com/office/drawing/2014/main" id="{1CFC3E67-C15B-4B5E-B927-DB2110E7466E}"/>
              </a:ext>
            </a:extLst>
          </p:cNvPr>
          <p:cNvSpPr/>
          <p:nvPr/>
        </p:nvSpPr>
        <p:spPr>
          <a:xfrm>
            <a:off x="4081343" y="3739363"/>
            <a:ext cx="1683266" cy="540000"/>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kumimoji="0" lang="en-US" altLang="zh-CN" sz="32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algn="ctr" defTabSz="914400"/>
            <a:r>
              <a:rPr lang="zh-CN" altLang="en-US" sz="2000" b="1" noProof="0"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光学镜头</a:t>
            </a:r>
            <a:endParaRPr kumimoji="0" lang="zh-CN" altLang="en-US"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a:p>
            <a:pPr algn="ctr" defTabSz="914400"/>
            <a:endParaRPr lang="zh-CN" altLang="en-US" sz="3200" b="1" kern="0" dirty="0">
              <a:solidFill>
                <a:srgbClr val="62FFFF"/>
              </a:solidFill>
              <a:latin typeface="微软雅黑" panose="020B0503020204020204" pitchFamily="34" charset="-122"/>
              <a:ea typeface="微软雅黑" panose="020B0503020204020204" pitchFamily="34" charset="-122"/>
              <a:cs typeface="+mn-ea"/>
            </a:endParaRPr>
          </a:p>
        </p:txBody>
      </p:sp>
      <p:sp>
        <p:nvSpPr>
          <p:cNvPr id="53" name="矩形: 圆角 52">
            <a:extLst>
              <a:ext uri="{FF2B5EF4-FFF2-40B4-BE49-F238E27FC236}">
                <a16:creationId xmlns:a16="http://schemas.microsoft.com/office/drawing/2014/main" id="{F0626B3B-A5DE-42DF-8F88-95A57FA64A7B}"/>
              </a:ext>
            </a:extLst>
          </p:cNvPr>
          <p:cNvSpPr/>
          <p:nvPr/>
        </p:nvSpPr>
        <p:spPr>
          <a:xfrm>
            <a:off x="1051091" y="3737425"/>
            <a:ext cx="1683266" cy="540000"/>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kumimoji="0" lang="en-US" altLang="zh-CN" sz="32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algn="ctr" defTabSz="914400"/>
            <a:r>
              <a:rPr lang="zh-CN" altLang="en-US" sz="20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工业相机</a:t>
            </a:r>
            <a:endParaRPr kumimoji="0" lang="zh-CN" altLang="en-US"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a:p>
            <a:pPr algn="ctr" defTabSz="914400"/>
            <a:endParaRPr lang="zh-CN" altLang="en-US" sz="3200" b="1" kern="0" dirty="0">
              <a:solidFill>
                <a:srgbClr val="62FFFF"/>
              </a:solidFill>
              <a:latin typeface="微软雅黑" panose="020B0503020204020204" pitchFamily="34" charset="-122"/>
              <a:ea typeface="微软雅黑" panose="020B0503020204020204" pitchFamily="34" charset="-122"/>
              <a:cs typeface="+mn-ea"/>
            </a:endParaRPr>
          </a:p>
        </p:txBody>
      </p:sp>
      <p:pic>
        <p:nvPicPr>
          <p:cNvPr id="17" name="图片 16">
            <a:extLst>
              <a:ext uri="{FF2B5EF4-FFF2-40B4-BE49-F238E27FC236}">
                <a16:creationId xmlns:a16="http://schemas.microsoft.com/office/drawing/2014/main" id="{CE5D64D7-D01C-4484-AD59-35BAA2E7A33F}"/>
              </a:ext>
            </a:extLst>
          </p:cNvPr>
          <p:cNvPicPr>
            <a:picLocks noChangeAspect="1"/>
          </p:cNvPicPr>
          <p:nvPr/>
        </p:nvPicPr>
        <p:blipFill>
          <a:blip r:embed="rId4"/>
          <a:stretch>
            <a:fillRect/>
          </a:stretch>
        </p:blipFill>
        <p:spPr>
          <a:xfrm>
            <a:off x="993587" y="1834586"/>
            <a:ext cx="2039272" cy="1682399"/>
          </a:xfrm>
          <a:prstGeom prst="rect">
            <a:avLst/>
          </a:prstGeom>
        </p:spPr>
      </p:pic>
      <p:pic>
        <p:nvPicPr>
          <p:cNvPr id="19" name="图片 18">
            <a:extLst>
              <a:ext uri="{FF2B5EF4-FFF2-40B4-BE49-F238E27FC236}">
                <a16:creationId xmlns:a16="http://schemas.microsoft.com/office/drawing/2014/main" id="{4F6722A1-281C-4C7C-BE8F-D10C0EE4BFB6}"/>
              </a:ext>
            </a:extLst>
          </p:cNvPr>
          <p:cNvPicPr>
            <a:picLocks noChangeAspect="1"/>
          </p:cNvPicPr>
          <p:nvPr/>
        </p:nvPicPr>
        <p:blipFill>
          <a:blip r:embed="rId5"/>
          <a:stretch>
            <a:fillRect/>
          </a:stretch>
        </p:blipFill>
        <p:spPr>
          <a:xfrm>
            <a:off x="3952109" y="1762063"/>
            <a:ext cx="1936765" cy="1761868"/>
          </a:xfrm>
          <a:prstGeom prst="rect">
            <a:avLst/>
          </a:prstGeom>
        </p:spPr>
      </p:pic>
      <p:grpSp>
        <p:nvGrpSpPr>
          <p:cNvPr id="57" name="组合 56" descr="e7d195523061f1c0205959036996ad55c215b892a7aac5c0B9ADEF7896FB48F2EF97163A2DE1401E1875DEDC438B7864AD24CA23553DBBBD975DAF4CAD4A2592689FFB6CEE59FFA55B2702D0E5EE29CD908F8B157BF8F8399D08F01223CB0B1EBC5650C3AFE340F4E4722CA93B5E940EF49FBB9E99B7DC58FDDEFD6852FB47095B54E1558E4D4F7E">
            <a:extLst>
              <a:ext uri="{FF2B5EF4-FFF2-40B4-BE49-F238E27FC236}">
                <a16:creationId xmlns:a16="http://schemas.microsoft.com/office/drawing/2014/main" id="{B22BC6D3-29A0-4D76-AA22-19512D9D9515}"/>
              </a:ext>
            </a:extLst>
          </p:cNvPr>
          <p:cNvGrpSpPr/>
          <p:nvPr/>
        </p:nvGrpSpPr>
        <p:grpSpPr>
          <a:xfrm>
            <a:off x="3800149" y="1694754"/>
            <a:ext cx="2149925" cy="1908534"/>
            <a:chOff x="1052038" y="2205441"/>
            <a:chExt cx="5050588" cy="3940703"/>
          </a:xfrm>
        </p:grpSpPr>
        <p:sp>
          <p:nvSpPr>
            <p:cNvPr id="58" name="矩形 57">
              <a:extLst>
                <a:ext uri="{FF2B5EF4-FFF2-40B4-BE49-F238E27FC236}">
                  <a16:creationId xmlns:a16="http://schemas.microsoft.com/office/drawing/2014/main" id="{7EAFFF1A-D77E-4AEA-AEC3-A27C2BE952A0}"/>
                </a:ext>
              </a:extLst>
            </p:cNvPr>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59" name="任意多边形 37">
              <a:extLst>
                <a:ext uri="{FF2B5EF4-FFF2-40B4-BE49-F238E27FC236}">
                  <a16:creationId xmlns:a16="http://schemas.microsoft.com/office/drawing/2014/main" id="{8BBFB284-1A02-4CB3-A0F1-8D260A2692C7}"/>
                </a:ext>
              </a:extLst>
            </p:cNvPr>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60" name="任意多边形 38">
              <a:extLst>
                <a:ext uri="{FF2B5EF4-FFF2-40B4-BE49-F238E27FC236}">
                  <a16:creationId xmlns:a16="http://schemas.microsoft.com/office/drawing/2014/main" id="{47E36B98-464A-4323-9D97-1A42F1FF87E4}"/>
                </a:ext>
              </a:extLst>
            </p:cNvPr>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61" name="组合 60">
              <a:extLst>
                <a:ext uri="{FF2B5EF4-FFF2-40B4-BE49-F238E27FC236}">
                  <a16:creationId xmlns:a16="http://schemas.microsoft.com/office/drawing/2014/main" id="{D75D2201-8FAA-44D9-B589-53817B00B03E}"/>
                </a:ext>
              </a:extLst>
            </p:cNvPr>
            <p:cNvGrpSpPr/>
            <p:nvPr/>
          </p:nvGrpSpPr>
          <p:grpSpPr>
            <a:xfrm flipV="1">
              <a:off x="1059678" y="5867848"/>
              <a:ext cx="5042948" cy="278296"/>
              <a:chOff x="1212078" y="2358887"/>
              <a:chExt cx="5042948" cy="278296"/>
            </a:xfrm>
          </p:grpSpPr>
          <p:sp>
            <p:nvSpPr>
              <p:cNvPr id="62" name="任意多边形 40">
                <a:extLst>
                  <a:ext uri="{FF2B5EF4-FFF2-40B4-BE49-F238E27FC236}">
                    <a16:creationId xmlns:a16="http://schemas.microsoft.com/office/drawing/2014/main" id="{B2B2B638-6F1D-48EC-B17D-C9285AD4819E}"/>
                  </a:ext>
                </a:extLst>
              </p:cNvPr>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63" name="任意多边形 41">
                <a:extLst>
                  <a:ext uri="{FF2B5EF4-FFF2-40B4-BE49-F238E27FC236}">
                    <a16:creationId xmlns:a16="http://schemas.microsoft.com/office/drawing/2014/main" id="{BD9DBA32-1DBF-4F15-9407-D777A2E5AF35}"/>
                  </a:ext>
                </a:extLst>
              </p:cNvPr>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grpSp>
        <p:nvGrpSpPr>
          <p:cNvPr id="64" name="组合 63">
            <a:extLst>
              <a:ext uri="{FF2B5EF4-FFF2-40B4-BE49-F238E27FC236}">
                <a16:creationId xmlns:a16="http://schemas.microsoft.com/office/drawing/2014/main" id="{0DEE5D6B-7974-44DD-ADD0-730F3ECDF46F}"/>
              </a:ext>
            </a:extLst>
          </p:cNvPr>
          <p:cNvGrpSpPr/>
          <p:nvPr/>
        </p:nvGrpSpPr>
        <p:grpSpPr>
          <a:xfrm>
            <a:off x="10554633" y="4288765"/>
            <a:ext cx="320799" cy="323038"/>
            <a:chOff x="1695403" y="3682778"/>
            <a:chExt cx="403592" cy="403592"/>
          </a:xfrm>
        </p:grpSpPr>
        <p:sp>
          <p:nvSpPr>
            <p:cNvPr id="65" name="椭圆 64"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D6FC8BEE-4261-4D3F-B4C3-7963C3B03181}"/>
                </a:ext>
              </a:extLst>
            </p:cNvPr>
            <p:cNvSpPr/>
            <p:nvPr/>
          </p:nvSpPr>
          <p:spPr>
            <a:xfrm>
              <a:off x="1695403" y="3682778"/>
              <a:ext cx="403592" cy="403592"/>
            </a:xfrm>
            <a:prstGeom prst="ellipse">
              <a:avLst/>
            </a:prstGeom>
            <a:noFill/>
            <a:ln w="9525" cap="flat" cmpd="sng" algn="ctr">
              <a:solidFill>
                <a:sysClr val="window" lastClr="FFFFFF">
                  <a:alpha val="20000"/>
                </a:sysClr>
              </a:solidFill>
              <a:prstDash val="lgDash"/>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66" name="椭圆 65"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73FD6404-504E-4766-B9D2-71D015CD1D9D}"/>
                </a:ext>
              </a:extLst>
            </p:cNvPr>
            <p:cNvSpPr/>
            <p:nvPr/>
          </p:nvSpPr>
          <p:spPr>
            <a:xfrm>
              <a:off x="1781748" y="3767359"/>
              <a:ext cx="234431" cy="234431"/>
            </a:xfrm>
            <a:prstGeom prst="ellipse">
              <a:avLst/>
            </a:prstGeom>
            <a:solidFill>
              <a:sysClr val="window" lastClr="FFFFFF">
                <a:alpha val="61000"/>
              </a:sysClr>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68" name="椭圆 67"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5DAF786D-5955-49DA-8A95-E1FACDD63418}"/>
                </a:ext>
              </a:extLst>
            </p:cNvPr>
            <p:cNvSpPr/>
            <p:nvPr/>
          </p:nvSpPr>
          <p:spPr>
            <a:xfrm>
              <a:off x="1849822" y="3835433"/>
              <a:ext cx="98283" cy="98283"/>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grpSp>
      <p:sp>
        <p:nvSpPr>
          <p:cNvPr id="69" name="矩形: 圆角 68">
            <a:extLst>
              <a:ext uri="{FF2B5EF4-FFF2-40B4-BE49-F238E27FC236}">
                <a16:creationId xmlns:a16="http://schemas.microsoft.com/office/drawing/2014/main" id="{045BE1ED-60B3-416C-B47F-E0DD414DA403}"/>
              </a:ext>
            </a:extLst>
          </p:cNvPr>
          <p:cNvSpPr/>
          <p:nvPr/>
        </p:nvSpPr>
        <p:spPr>
          <a:xfrm>
            <a:off x="9787088" y="3690082"/>
            <a:ext cx="1683266" cy="540000"/>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kumimoji="0" lang="en-US" altLang="zh-CN" sz="32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algn="ctr" defTabSz="914400"/>
            <a:r>
              <a:rPr lang="zh-CN" altLang="en-US" sz="20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夹持</a:t>
            </a:r>
            <a:r>
              <a:rPr lang="zh-CN" altLang="en-US" sz="2000" b="1" noProof="0"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方式</a:t>
            </a:r>
            <a:endParaRPr kumimoji="0" lang="zh-CN" altLang="en-US"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a:p>
            <a:pPr algn="ctr" defTabSz="914400"/>
            <a:endParaRPr lang="zh-CN" altLang="en-US" sz="3200" b="1" kern="0" dirty="0">
              <a:solidFill>
                <a:srgbClr val="62FFFF"/>
              </a:solidFill>
              <a:latin typeface="微软雅黑" panose="020B0503020204020204" pitchFamily="34" charset="-122"/>
              <a:ea typeface="微软雅黑" panose="020B0503020204020204" pitchFamily="34" charset="-122"/>
              <a:cs typeface="+mn-ea"/>
            </a:endParaRPr>
          </a:p>
        </p:txBody>
      </p:sp>
      <p:grpSp>
        <p:nvGrpSpPr>
          <p:cNvPr id="70" name="组合 6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a:extLst>
              <a:ext uri="{FF2B5EF4-FFF2-40B4-BE49-F238E27FC236}">
                <a16:creationId xmlns:a16="http://schemas.microsoft.com/office/drawing/2014/main" id="{4336780E-E286-4B80-AF9A-E259A25C8562}"/>
              </a:ext>
            </a:extLst>
          </p:cNvPr>
          <p:cNvGrpSpPr/>
          <p:nvPr/>
        </p:nvGrpSpPr>
        <p:grpSpPr>
          <a:xfrm>
            <a:off x="6739787" y="1695188"/>
            <a:ext cx="2149925" cy="1908534"/>
            <a:chOff x="1052038" y="2205441"/>
            <a:chExt cx="5050588" cy="3940703"/>
          </a:xfrm>
        </p:grpSpPr>
        <p:sp>
          <p:nvSpPr>
            <p:cNvPr id="73" name="矩形 72">
              <a:extLst>
                <a:ext uri="{FF2B5EF4-FFF2-40B4-BE49-F238E27FC236}">
                  <a16:creationId xmlns:a16="http://schemas.microsoft.com/office/drawing/2014/main" id="{DF6DE8CC-5FBE-4677-93B6-F7B111E604BD}"/>
                </a:ext>
              </a:extLst>
            </p:cNvPr>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75" name="任意多边形 37">
              <a:extLst>
                <a:ext uri="{FF2B5EF4-FFF2-40B4-BE49-F238E27FC236}">
                  <a16:creationId xmlns:a16="http://schemas.microsoft.com/office/drawing/2014/main" id="{EB57FBDE-A308-4A31-AB13-E7F2C2BC68BC}"/>
                </a:ext>
              </a:extLst>
            </p:cNvPr>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76" name="任意多边形 38">
              <a:extLst>
                <a:ext uri="{FF2B5EF4-FFF2-40B4-BE49-F238E27FC236}">
                  <a16:creationId xmlns:a16="http://schemas.microsoft.com/office/drawing/2014/main" id="{4AFAA529-4E6B-44A5-A16A-4B1C01C05D93}"/>
                </a:ext>
              </a:extLst>
            </p:cNvPr>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77" name="组合 76">
              <a:extLst>
                <a:ext uri="{FF2B5EF4-FFF2-40B4-BE49-F238E27FC236}">
                  <a16:creationId xmlns:a16="http://schemas.microsoft.com/office/drawing/2014/main" id="{E68A180C-0D25-4BFB-9BFA-AAC85C05891D}"/>
                </a:ext>
              </a:extLst>
            </p:cNvPr>
            <p:cNvGrpSpPr/>
            <p:nvPr/>
          </p:nvGrpSpPr>
          <p:grpSpPr>
            <a:xfrm flipV="1">
              <a:off x="1059678" y="5867848"/>
              <a:ext cx="5042948" cy="278296"/>
              <a:chOff x="1212078" y="2358887"/>
              <a:chExt cx="5042948" cy="278296"/>
            </a:xfrm>
          </p:grpSpPr>
          <p:sp>
            <p:nvSpPr>
              <p:cNvPr id="78" name="任意多边形 40">
                <a:extLst>
                  <a:ext uri="{FF2B5EF4-FFF2-40B4-BE49-F238E27FC236}">
                    <a16:creationId xmlns:a16="http://schemas.microsoft.com/office/drawing/2014/main" id="{49DC4CED-4E30-4393-8EA2-720F2A7F86CC}"/>
                  </a:ext>
                </a:extLst>
              </p:cNvPr>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79" name="任意多边形 41">
                <a:extLst>
                  <a:ext uri="{FF2B5EF4-FFF2-40B4-BE49-F238E27FC236}">
                    <a16:creationId xmlns:a16="http://schemas.microsoft.com/office/drawing/2014/main" id="{16263552-213D-4FF1-ACAD-FBEB15A8ABB8}"/>
                  </a:ext>
                </a:extLst>
              </p:cNvPr>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grpSp>
        <p:nvGrpSpPr>
          <p:cNvPr id="80" name="组合 7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a:extLst>
              <a:ext uri="{FF2B5EF4-FFF2-40B4-BE49-F238E27FC236}">
                <a16:creationId xmlns:a16="http://schemas.microsoft.com/office/drawing/2014/main" id="{1E0A03E0-A617-44BD-A6DC-701460D56BBF}"/>
              </a:ext>
            </a:extLst>
          </p:cNvPr>
          <p:cNvGrpSpPr/>
          <p:nvPr/>
        </p:nvGrpSpPr>
        <p:grpSpPr>
          <a:xfrm>
            <a:off x="9642186" y="1673663"/>
            <a:ext cx="2149925" cy="1908534"/>
            <a:chOff x="1052038" y="2205441"/>
            <a:chExt cx="5050588" cy="3940703"/>
          </a:xfrm>
        </p:grpSpPr>
        <p:sp>
          <p:nvSpPr>
            <p:cNvPr id="81" name="矩形 80">
              <a:extLst>
                <a:ext uri="{FF2B5EF4-FFF2-40B4-BE49-F238E27FC236}">
                  <a16:creationId xmlns:a16="http://schemas.microsoft.com/office/drawing/2014/main" id="{D8D7CD82-CD7F-4AE4-AD7F-AF91790ED3F7}"/>
                </a:ext>
              </a:extLst>
            </p:cNvPr>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82" name="任意多边形 37">
              <a:extLst>
                <a:ext uri="{FF2B5EF4-FFF2-40B4-BE49-F238E27FC236}">
                  <a16:creationId xmlns:a16="http://schemas.microsoft.com/office/drawing/2014/main" id="{71E63FBD-5C75-4F76-A06A-547A84B71A24}"/>
                </a:ext>
              </a:extLst>
            </p:cNvPr>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83" name="任意多边形 38">
              <a:extLst>
                <a:ext uri="{FF2B5EF4-FFF2-40B4-BE49-F238E27FC236}">
                  <a16:creationId xmlns:a16="http://schemas.microsoft.com/office/drawing/2014/main" id="{FFE06706-FC09-4649-9972-52424649E105}"/>
                </a:ext>
              </a:extLst>
            </p:cNvPr>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84" name="组合 83">
              <a:extLst>
                <a:ext uri="{FF2B5EF4-FFF2-40B4-BE49-F238E27FC236}">
                  <a16:creationId xmlns:a16="http://schemas.microsoft.com/office/drawing/2014/main" id="{B64D0AFA-5CAC-4CCF-B5C4-A9C0D4EEEB61}"/>
                </a:ext>
              </a:extLst>
            </p:cNvPr>
            <p:cNvGrpSpPr/>
            <p:nvPr/>
          </p:nvGrpSpPr>
          <p:grpSpPr>
            <a:xfrm flipV="1">
              <a:off x="1059678" y="5867848"/>
              <a:ext cx="5042948" cy="278296"/>
              <a:chOff x="1212078" y="2358887"/>
              <a:chExt cx="5042948" cy="278296"/>
            </a:xfrm>
          </p:grpSpPr>
          <p:sp>
            <p:nvSpPr>
              <p:cNvPr id="85" name="任意多边形 40">
                <a:extLst>
                  <a:ext uri="{FF2B5EF4-FFF2-40B4-BE49-F238E27FC236}">
                    <a16:creationId xmlns:a16="http://schemas.microsoft.com/office/drawing/2014/main" id="{AFFC951F-A30D-4E60-B318-05397DF69E1C}"/>
                  </a:ext>
                </a:extLst>
              </p:cNvPr>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86" name="任意多边形 41">
                <a:extLst>
                  <a:ext uri="{FF2B5EF4-FFF2-40B4-BE49-F238E27FC236}">
                    <a16:creationId xmlns:a16="http://schemas.microsoft.com/office/drawing/2014/main" id="{60CA2466-AF4C-4D09-AE5B-FAB625CB3D4F}"/>
                  </a:ext>
                </a:extLst>
              </p:cNvPr>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pic>
        <p:nvPicPr>
          <p:cNvPr id="31" name="图片 30">
            <a:extLst>
              <a:ext uri="{FF2B5EF4-FFF2-40B4-BE49-F238E27FC236}">
                <a16:creationId xmlns:a16="http://schemas.microsoft.com/office/drawing/2014/main" id="{6E56EBD3-8B55-4960-820A-A08CAE967FF1}"/>
              </a:ext>
            </a:extLst>
          </p:cNvPr>
          <p:cNvPicPr>
            <a:picLocks noChangeAspect="1"/>
          </p:cNvPicPr>
          <p:nvPr/>
        </p:nvPicPr>
        <p:blipFill>
          <a:blip r:embed="rId6"/>
          <a:stretch>
            <a:fillRect/>
          </a:stretch>
        </p:blipFill>
        <p:spPr>
          <a:xfrm>
            <a:off x="6853041" y="1773601"/>
            <a:ext cx="1962695" cy="1791360"/>
          </a:xfrm>
          <a:prstGeom prst="rect">
            <a:avLst/>
          </a:prstGeom>
        </p:spPr>
      </p:pic>
      <p:sp>
        <p:nvSpPr>
          <p:cNvPr id="124" name="圆角矩形 6">
            <a:extLst>
              <a:ext uri="{FF2B5EF4-FFF2-40B4-BE49-F238E27FC236}">
                <a16:creationId xmlns:a16="http://schemas.microsoft.com/office/drawing/2014/main" id="{C0DE2FF5-E38B-44B5-9D4E-08C54492F61A}"/>
              </a:ext>
            </a:extLst>
          </p:cNvPr>
          <p:cNvSpPr/>
          <p:nvPr/>
        </p:nvSpPr>
        <p:spPr>
          <a:xfrm>
            <a:off x="3541309" y="4746779"/>
            <a:ext cx="2593776" cy="1516218"/>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1400" dirty="0">
                <a:solidFill>
                  <a:prstClr val="white"/>
                </a:solidFill>
                <a:latin typeface="等线" panose="02010600030101010101" charset="-122"/>
                <a:ea typeface="等线" panose="02010600030101010101" charset="-122"/>
              </a:rPr>
              <a:t>根据相机和检测系统的需求选用如图所示的</a:t>
            </a:r>
            <a:r>
              <a:rPr lang="en-US" altLang="zh-CN" sz="1400" dirty="0">
                <a:solidFill>
                  <a:prstClr val="white"/>
                </a:solidFill>
                <a:latin typeface="等线" panose="02010600030101010101" charset="-122"/>
                <a:ea typeface="等线" panose="02010600030101010101" charset="-122"/>
              </a:rPr>
              <a:t>BT-11C2528MP20 </a:t>
            </a:r>
            <a:r>
              <a:rPr lang="zh-CN" altLang="en-US" sz="1400" dirty="0">
                <a:solidFill>
                  <a:prstClr val="white"/>
                </a:solidFill>
                <a:latin typeface="等线" panose="02010600030101010101" charset="-122"/>
                <a:ea typeface="等线" panose="02010600030101010101" charset="-122"/>
              </a:rPr>
              <a:t>工业镜头，它具有高分辨率、高均匀性、低畸变、宽光谱的特点</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endParaRPr>
          </a:p>
        </p:txBody>
      </p:sp>
      <p:sp>
        <p:nvSpPr>
          <p:cNvPr id="125" name="圆角矩形 6">
            <a:extLst>
              <a:ext uri="{FF2B5EF4-FFF2-40B4-BE49-F238E27FC236}">
                <a16:creationId xmlns:a16="http://schemas.microsoft.com/office/drawing/2014/main" id="{D78E38D7-BDD2-46DF-A145-25564FD34CE7}"/>
              </a:ext>
            </a:extLst>
          </p:cNvPr>
          <p:cNvSpPr/>
          <p:nvPr/>
        </p:nvSpPr>
        <p:spPr>
          <a:xfrm>
            <a:off x="6509452" y="4775109"/>
            <a:ext cx="2593776" cy="1516218"/>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1400" dirty="0">
                <a:solidFill>
                  <a:prstClr val="white"/>
                </a:solidFill>
                <a:latin typeface="等线" panose="02010600030101010101" charset="-122"/>
                <a:ea typeface="等线" panose="02010600030101010101" charset="-122"/>
              </a:rPr>
              <a:t>采用</a:t>
            </a:r>
            <a:r>
              <a:rPr lang="en-US" altLang="zh-CN" sz="1400" dirty="0">
                <a:solidFill>
                  <a:prstClr val="white"/>
                </a:solidFill>
                <a:latin typeface="等线" panose="02010600030101010101" charset="-122"/>
                <a:ea typeface="等线" panose="02010600030101010101" charset="-122"/>
              </a:rPr>
              <a:t>90°</a:t>
            </a:r>
            <a:r>
              <a:rPr lang="zh-CN" altLang="en-US" sz="1400" dirty="0">
                <a:solidFill>
                  <a:prstClr val="white"/>
                </a:solidFill>
                <a:latin typeface="等线" panose="02010600030101010101" charset="-122"/>
                <a:ea typeface="等线" panose="02010600030101010101" charset="-122"/>
              </a:rPr>
              <a:t>环型光源正面照射的打光方式。该照明方式可以提高图像质量，减少噪声和阴影，并增强图像中目标的特征，从而更好地支持后续的图像处理和分析。</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endParaRPr>
          </a:p>
        </p:txBody>
      </p:sp>
      <p:sp>
        <p:nvSpPr>
          <p:cNvPr id="126" name="圆角矩形 6">
            <a:extLst>
              <a:ext uri="{FF2B5EF4-FFF2-40B4-BE49-F238E27FC236}">
                <a16:creationId xmlns:a16="http://schemas.microsoft.com/office/drawing/2014/main" id="{48302770-CEE2-4D4A-A240-706517808B3D}"/>
              </a:ext>
            </a:extLst>
          </p:cNvPr>
          <p:cNvSpPr/>
          <p:nvPr/>
        </p:nvSpPr>
        <p:spPr>
          <a:xfrm>
            <a:off x="9335374" y="4765242"/>
            <a:ext cx="2593776" cy="1516218"/>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1400" dirty="0">
                <a:solidFill>
                  <a:prstClr val="white"/>
                </a:solidFill>
                <a:latin typeface="等线" panose="02010600030101010101" charset="-122"/>
                <a:ea typeface="等线" panose="02010600030101010101" charset="-122"/>
              </a:rPr>
              <a:t>采用双爪卡盘进行定位，通过夹紧涡轮叶片燕尾榫部分，保证不会对涡轮叶片表面造成损伤，同时不影响采集的结果。</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endParaRPr>
          </a:p>
        </p:txBody>
      </p:sp>
      <p:pic>
        <p:nvPicPr>
          <p:cNvPr id="33" name="图片 32">
            <a:extLst>
              <a:ext uri="{FF2B5EF4-FFF2-40B4-BE49-F238E27FC236}">
                <a16:creationId xmlns:a16="http://schemas.microsoft.com/office/drawing/2014/main" id="{25D1EA36-025F-4FDB-BB80-6EF7F60D9F5B}"/>
              </a:ext>
            </a:extLst>
          </p:cNvPr>
          <p:cNvPicPr>
            <a:picLocks noChangeAspect="1"/>
          </p:cNvPicPr>
          <p:nvPr/>
        </p:nvPicPr>
        <p:blipFill>
          <a:blip r:embed="rId7"/>
          <a:stretch>
            <a:fillRect/>
          </a:stretch>
        </p:blipFill>
        <p:spPr>
          <a:xfrm>
            <a:off x="9755440" y="1808953"/>
            <a:ext cx="1946599" cy="1708032"/>
          </a:xfrm>
          <a:prstGeom prst="rect">
            <a:avLst/>
          </a:prstGeom>
        </p:spPr>
      </p:pic>
    </p:spTree>
    <p:extLst>
      <p:ext uri="{BB962C8B-B14F-4D97-AF65-F5344CB8AC3E}">
        <p14:creationId xmlns:p14="http://schemas.microsoft.com/office/powerpoint/2010/main" val="420302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par>
                                <p:cTn id="47" presetID="10"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nodeType="with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p:bldP spid="5" grpId="1"/>
      <p:bldP spid="30" grpId="0"/>
      <p:bldP spid="30" grpId="1"/>
      <p:bldP spid="48" grpId="0" animBg="1"/>
      <p:bldP spid="52" grpId="0" animBg="1"/>
      <p:bldP spid="53" grpId="0" animBg="1"/>
      <p:bldP spid="69" grpId="0" animBg="1"/>
      <p:bldP spid="124" grpId="0" animBg="1"/>
      <p:bldP spid="124" grpId="1" animBg="1"/>
      <p:bldP spid="125" grpId="0" animBg="1"/>
      <p:bldP spid="125" grpId="1" animBg="1"/>
      <p:bldP spid="126" grpId="0" animBg="1"/>
      <p:bldP spid="12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alphaModFix amt="10000"/>
          </a:blip>
          <a:stretch>
            <a:fillRect/>
          </a:stretch>
        </p:blipFill>
        <p:spPr>
          <a:xfrm>
            <a:off x="-440830" y="-1985650"/>
            <a:ext cx="12352864" cy="10220136"/>
          </a:xfrm>
          <a:prstGeom prst="rect">
            <a:avLst/>
          </a:prstGeom>
        </p:spPr>
      </p:pic>
      <p:grpSp>
        <p:nvGrpSpPr>
          <p:cNvPr id="4" name="组合 3"/>
          <p:cNvGrpSpPr/>
          <p:nvPr/>
        </p:nvGrpSpPr>
        <p:grpSpPr>
          <a:xfrm>
            <a:off x="7061321" y="2130233"/>
            <a:ext cx="4585970" cy="874395"/>
            <a:chOff x="79" y="1600"/>
            <a:chExt cx="7222" cy="1377"/>
          </a:xfrm>
        </p:grpSpPr>
        <p:grpSp>
          <p:nvGrpSpPr>
            <p:cNvPr id="67" name="组合 66"/>
            <p:cNvGrpSpPr/>
            <p:nvPr/>
          </p:nvGrpSpPr>
          <p:grpSpPr>
            <a:xfrm>
              <a:off x="79" y="1600"/>
              <a:ext cx="7222" cy="1377"/>
              <a:chOff x="5663952" y="840284"/>
              <a:chExt cx="4585544" cy="874810"/>
            </a:xfrm>
          </p:grpSpPr>
          <p:sp>
            <p:nvSpPr>
              <p:cNvPr id="71" name="平行四边形 70"/>
              <p:cNvSpPr/>
              <p:nvPr/>
            </p:nvSpPr>
            <p:spPr>
              <a:xfrm>
                <a:off x="6145041" y="840284"/>
                <a:ext cx="4104455" cy="792087"/>
              </a:xfrm>
              <a:prstGeom prst="parallelogram">
                <a:avLst>
                  <a:gd name="adj" fmla="val 35325"/>
                </a:avLst>
              </a:prstGeom>
              <a:gradFill>
                <a:gsLst>
                  <a:gs pos="24000">
                    <a:srgbClr val="2684F2">
                      <a:alpha val="0"/>
                    </a:srgbClr>
                  </a:gs>
                  <a:gs pos="100000">
                    <a:srgbClr val="2684F2">
                      <a:alpha val="39000"/>
                    </a:srgbClr>
                  </a:gs>
                </a:gsLst>
                <a:lin ang="0" scaled="1"/>
              </a:gradFill>
              <a:ln>
                <a:gradFill flip="none" rotWithShape="1">
                  <a:gsLst>
                    <a:gs pos="0">
                      <a:srgbClr val="2684F2"/>
                    </a:gs>
                    <a:gs pos="82000">
                      <a:srgbClr val="2684F2">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72" name="任意多边形: 形状 71"/>
              <p:cNvSpPr/>
              <p:nvPr/>
            </p:nvSpPr>
            <p:spPr>
              <a:xfrm>
                <a:off x="5663952" y="923007"/>
                <a:ext cx="4104455" cy="792087"/>
              </a:xfrm>
              <a:custGeom>
                <a:avLst/>
                <a:gdLst>
                  <a:gd name="connsiteX0" fmla="*/ 4001963 w 4104455"/>
                  <a:gd name="connsiteY0" fmla="*/ 0 h 792087"/>
                  <a:gd name="connsiteX1" fmla="*/ 4104455 w 4104455"/>
                  <a:gd name="connsiteY1" fmla="*/ 0 h 792087"/>
                  <a:gd name="connsiteX2" fmla="*/ 3824650 w 4104455"/>
                  <a:gd name="connsiteY2" fmla="*/ 792087 h 792087"/>
                  <a:gd name="connsiteX3" fmla="*/ 0 w 4104455"/>
                  <a:gd name="connsiteY3" fmla="*/ 792087 h 792087"/>
                  <a:gd name="connsiteX4" fmla="*/ 30484 w 4104455"/>
                  <a:gd name="connsiteY4" fmla="*/ 705792 h 792087"/>
                  <a:gd name="connsiteX5" fmla="*/ 3752642 w 4104455"/>
                  <a:gd name="connsiteY5" fmla="*/ 705792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5" h="792087">
                    <a:moveTo>
                      <a:pt x="4001963" y="0"/>
                    </a:moveTo>
                    <a:lnTo>
                      <a:pt x="4104455" y="0"/>
                    </a:lnTo>
                    <a:lnTo>
                      <a:pt x="3824650" y="792087"/>
                    </a:lnTo>
                    <a:lnTo>
                      <a:pt x="0" y="792087"/>
                    </a:lnTo>
                    <a:lnTo>
                      <a:pt x="30484" y="705792"/>
                    </a:lnTo>
                    <a:lnTo>
                      <a:pt x="3752642" y="705792"/>
                    </a:lnTo>
                    <a:close/>
                  </a:path>
                </a:pathLst>
              </a:custGeom>
              <a:noFill/>
              <a:ln>
                <a:gradFill flip="none" rotWithShape="1">
                  <a:gsLst>
                    <a:gs pos="0">
                      <a:srgbClr val="2684F2">
                        <a:alpha val="42000"/>
                      </a:srgbClr>
                    </a:gs>
                    <a:gs pos="82000">
                      <a:srgbClr val="2684F2">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74" name="文本框 73"/>
            <p:cNvSpPr txBox="1"/>
            <p:nvPr/>
          </p:nvSpPr>
          <p:spPr>
            <a:xfrm>
              <a:off x="993" y="1819"/>
              <a:ext cx="5983" cy="824"/>
            </a:xfrm>
            <a:prstGeom prst="rect">
              <a:avLst/>
            </a:prstGeom>
            <a:noFill/>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Skip-</a:t>
              </a:r>
              <a:r>
                <a:rPr lang="en-US" altLang="zh-CN" sz="28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GANomaly</a:t>
              </a:r>
              <a:endPar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7" name="圆角矩形 6"/>
          <p:cNvSpPr/>
          <p:nvPr/>
        </p:nvSpPr>
        <p:spPr>
          <a:xfrm>
            <a:off x="450971" y="1938096"/>
            <a:ext cx="6485328" cy="4421164"/>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24911" y="1045008"/>
            <a:ext cx="6836410" cy="783869"/>
          </a:xfrm>
          <a:prstGeom prst="rect">
            <a:avLst/>
          </a:prstGeom>
          <a:noFill/>
          <a:ln w="9525">
            <a:noFill/>
          </a:ln>
        </p:spPr>
        <p:txBody>
          <a:bodyPr wrap="square">
            <a:spAutoFit/>
          </a:bodyPr>
          <a:lstStyle/>
          <a:p>
            <a:pPr algn="ctr">
              <a:lnSpc>
                <a:spcPct val="140000"/>
              </a:lnSpc>
              <a:spcBef>
                <a:spcPts val="0"/>
              </a:spcBef>
              <a:spcAft>
                <a:spcPts val="0"/>
              </a:spcAft>
              <a:buClrTx/>
              <a:buSzTx/>
              <a:buFontTx/>
              <a:defRPr/>
            </a:pPr>
            <a:r>
              <a:rPr lang="zh-CN" altLang="en-US" sz="36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如何准确实现叶片表面缺陷检测</a:t>
            </a:r>
            <a:endParaRPr lang="en-US" altLang="zh-CN" sz="36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endParaRPr>
          </a:p>
        </p:txBody>
      </p:sp>
      <p:sp>
        <p:nvSpPr>
          <p:cNvPr id="146" name="矩形 145"/>
          <p:cNvSpPr/>
          <p:nvPr/>
        </p:nvSpPr>
        <p:spPr>
          <a:xfrm>
            <a:off x="7327506" y="2942776"/>
            <a:ext cx="4340923" cy="3139321"/>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sym typeface="+mn-ea"/>
              </a:rPr>
              <a:t>Skip-</a:t>
            </a:r>
            <a:r>
              <a:rPr lang="en-US" altLang="zh-CN" dirty="0" err="1">
                <a:solidFill>
                  <a:schemeClr val="bg1"/>
                </a:solidFill>
                <a:latin typeface="微软雅黑" panose="020B0503020204020204" pitchFamily="34" charset="-122"/>
                <a:ea typeface="微软雅黑" panose="020B0503020204020204" pitchFamily="34" charset="-122"/>
                <a:cs typeface="华文中宋" panose="02010600040101010101" pitchFamily="2" charset="-122"/>
                <a:sym typeface="+mn-ea"/>
              </a:rPr>
              <a:t>GANomaly</a:t>
            </a:r>
            <a:r>
              <a:rPr lang="zh-CN" altLang="en-US"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sym typeface="+mn-ea"/>
              </a:rPr>
              <a:t>利用对抗性训练方案，可在高维图像空间和低维潜在向量空间编码中提供卓越的重建。训练过程中，模型通过最小化图像和隐藏向量空间内的重建误差度量，学习正态分布特征。模型还</a:t>
            </a:r>
            <a:r>
              <a:rPr lang="zh-CN" altLang="en-US" dirty="0">
                <a:solidFill>
                  <a:srgbClr val="00B0F0"/>
                </a:solidFill>
                <a:latin typeface="微软雅黑" panose="020B0503020204020204" pitchFamily="34" charset="-122"/>
                <a:ea typeface="微软雅黑" panose="020B0503020204020204" pitchFamily="34" charset="-122"/>
                <a:cs typeface="华文中宋" panose="02010600040101010101" pitchFamily="2" charset="-122"/>
                <a:sym typeface="+mn-ea"/>
              </a:rPr>
              <a:t>创新引入了跳跃连接和注意力机制</a:t>
            </a:r>
            <a:r>
              <a:rPr lang="zh-CN" altLang="en-US"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sym typeface="+mn-ea"/>
              </a:rPr>
              <a:t>，将编码器的中间层特征直接映射到解码器的对应层。这种连接方式能够</a:t>
            </a:r>
            <a:r>
              <a:rPr lang="zh-CN" altLang="en-US" dirty="0">
                <a:solidFill>
                  <a:srgbClr val="00B0F0"/>
                </a:solidFill>
                <a:latin typeface="微软雅黑" panose="020B0503020204020204" pitchFamily="34" charset="-122"/>
                <a:ea typeface="微软雅黑" panose="020B0503020204020204" pitchFamily="34" charset="-122"/>
                <a:cs typeface="华文中宋" panose="02010600040101010101" pitchFamily="2" charset="-122"/>
                <a:sym typeface="+mn-ea"/>
              </a:rPr>
              <a:t>更好地保留图像的多尺度信息</a:t>
            </a:r>
            <a:r>
              <a:rPr lang="zh-CN" altLang="en-US"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sym typeface="+mn-ea"/>
              </a:rPr>
              <a:t>，实现多尺度特征融合，从而提升重构质量，</a:t>
            </a:r>
            <a:r>
              <a:rPr lang="zh-CN" altLang="en-US" dirty="0">
                <a:solidFill>
                  <a:srgbClr val="00B0F0"/>
                </a:solidFill>
                <a:latin typeface="微软雅黑" panose="020B0503020204020204" pitchFamily="34" charset="-122"/>
                <a:ea typeface="微软雅黑" panose="020B0503020204020204" pitchFamily="34" charset="-122"/>
                <a:cs typeface="华文中宋" panose="02010600040101010101" pitchFamily="2" charset="-122"/>
                <a:sym typeface="+mn-ea"/>
              </a:rPr>
              <a:t>增强了图像数据处理的效果</a:t>
            </a:r>
            <a:r>
              <a:rPr lang="zh-CN" altLang="en-US"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sym typeface="+mn-ea"/>
              </a:rPr>
              <a:t>，对预测模型的建立提供了有力支持。</a:t>
            </a:r>
            <a:endParaRPr lang="en-US" altLang="zh-CN"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sym typeface="+mn-ea"/>
            </a:endParaRPr>
          </a:p>
        </p:txBody>
      </p:sp>
      <p:grpSp>
        <p:nvGrpSpPr>
          <p:cNvPr id="23" name="组合 22"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7204589" y="1994480"/>
            <a:ext cx="4536440" cy="4108450"/>
            <a:chOff x="1052038" y="2205441"/>
            <a:chExt cx="5050588" cy="3940703"/>
          </a:xfrm>
        </p:grpSpPr>
        <p:sp>
          <p:nvSpPr>
            <p:cNvPr id="24" name="矩形 23"/>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5" name="任意多边形 37"/>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6" name="任意多边形 38"/>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27" name="组合 26"/>
            <p:cNvGrpSpPr/>
            <p:nvPr/>
          </p:nvGrpSpPr>
          <p:grpSpPr>
            <a:xfrm flipV="1">
              <a:off x="1059678" y="5867848"/>
              <a:ext cx="5042948" cy="278296"/>
              <a:chOff x="1212078" y="2358887"/>
              <a:chExt cx="5042948" cy="278296"/>
            </a:xfrm>
          </p:grpSpPr>
          <p:sp>
            <p:nvSpPr>
              <p:cNvPr id="28" name="任意多边形 40"/>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9" name="任意多边形 41"/>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grpSp>
        <p:nvGrpSpPr>
          <p:cNvPr id="6" name="组合 5"/>
          <p:cNvGrpSpPr/>
          <p:nvPr/>
        </p:nvGrpSpPr>
        <p:grpSpPr>
          <a:xfrm>
            <a:off x="453543" y="394711"/>
            <a:ext cx="540044" cy="528606"/>
            <a:chOff x="520218" y="437796"/>
            <a:chExt cx="684468" cy="691752"/>
          </a:xfrm>
        </p:grpSpPr>
        <p:sp>
          <p:nvSpPr>
            <p:cNvPr id="21" name="矩形: 圆角 2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22"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30" name="文本框 29"/>
          <p:cNvSpPr txBox="1"/>
          <p:nvPr/>
        </p:nvSpPr>
        <p:spPr>
          <a:xfrm>
            <a:off x="1222219" y="366626"/>
            <a:ext cx="4426097" cy="58477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关键技术一：异常检测</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pic>
        <p:nvPicPr>
          <p:cNvPr id="2" name="图片 1">
            <a:extLst>
              <a:ext uri="{FF2B5EF4-FFF2-40B4-BE49-F238E27FC236}">
                <a16:creationId xmlns:a16="http://schemas.microsoft.com/office/drawing/2014/main" id="{08137F5C-56CD-4BF3-9D3D-1306D7B46160}"/>
              </a:ext>
            </a:extLst>
          </p:cNvPr>
          <p:cNvPicPr>
            <a:picLocks noChangeAspect="1"/>
          </p:cNvPicPr>
          <p:nvPr/>
        </p:nvPicPr>
        <p:blipFill>
          <a:blip r:embed="rId4"/>
          <a:stretch>
            <a:fillRect/>
          </a:stretch>
        </p:blipFill>
        <p:spPr>
          <a:xfrm>
            <a:off x="573888" y="2496041"/>
            <a:ext cx="6212674" cy="29980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p:bldP spid="5" grpId="1"/>
      <p:bldP spid="146" grpId="0"/>
      <p:bldP spid="146" grpId="1"/>
      <p:bldP spid="30" grpId="0"/>
      <p:bldP spid="3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18AB6-8F82-08A8-7786-35A0066B77F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85B95BF1-C194-62B2-5D92-42AB975FE2FD}"/>
              </a:ext>
            </a:extLst>
          </p:cNvPr>
          <p:cNvPicPr>
            <a:picLocks noChangeAspect="1"/>
          </p:cNvPicPr>
          <p:nvPr/>
        </p:nvPicPr>
        <p:blipFill>
          <a:blip r:embed="rId2">
            <a:alphaModFix amt="10000"/>
          </a:blip>
          <a:stretch>
            <a:fillRect/>
          </a:stretch>
        </p:blipFill>
        <p:spPr>
          <a:xfrm>
            <a:off x="0" y="-1725265"/>
            <a:ext cx="12352864" cy="10220136"/>
          </a:xfrm>
          <a:prstGeom prst="rect">
            <a:avLst/>
          </a:prstGeom>
        </p:spPr>
      </p:pic>
      <p:grpSp>
        <p:nvGrpSpPr>
          <p:cNvPr id="7" name="组合 6">
            <a:extLst>
              <a:ext uri="{FF2B5EF4-FFF2-40B4-BE49-F238E27FC236}">
                <a16:creationId xmlns:a16="http://schemas.microsoft.com/office/drawing/2014/main" id="{4352D0ED-4216-3D99-EF8F-E9CFF4EE2560}"/>
              </a:ext>
            </a:extLst>
          </p:cNvPr>
          <p:cNvGrpSpPr/>
          <p:nvPr/>
        </p:nvGrpSpPr>
        <p:grpSpPr>
          <a:xfrm>
            <a:off x="271780" y="1369254"/>
            <a:ext cx="5750559" cy="798195"/>
            <a:chOff x="4794" y="-1042"/>
            <a:chExt cx="9056" cy="1257"/>
          </a:xfrm>
        </p:grpSpPr>
        <p:grpSp>
          <p:nvGrpSpPr>
            <p:cNvPr id="77" name="组合 76">
              <a:extLst>
                <a:ext uri="{FF2B5EF4-FFF2-40B4-BE49-F238E27FC236}">
                  <a16:creationId xmlns:a16="http://schemas.microsoft.com/office/drawing/2014/main" id="{5CC33551-E22E-8C21-D9EE-3F199AA43FE7}"/>
                </a:ext>
              </a:extLst>
            </p:cNvPr>
            <p:cNvGrpSpPr/>
            <p:nvPr/>
          </p:nvGrpSpPr>
          <p:grpSpPr>
            <a:xfrm>
              <a:off x="4794" y="-1042"/>
              <a:ext cx="6578" cy="1257"/>
              <a:chOff x="5591944" y="-1414817"/>
              <a:chExt cx="4177097" cy="798356"/>
            </a:xfrm>
          </p:grpSpPr>
          <p:sp>
            <p:nvSpPr>
              <p:cNvPr id="78" name="平行四边形 77">
                <a:extLst>
                  <a:ext uri="{FF2B5EF4-FFF2-40B4-BE49-F238E27FC236}">
                    <a16:creationId xmlns:a16="http://schemas.microsoft.com/office/drawing/2014/main" id="{EA0FEFBD-B8AD-142B-7727-824ECA191710}"/>
                  </a:ext>
                </a:extLst>
              </p:cNvPr>
              <p:cNvSpPr/>
              <p:nvPr/>
            </p:nvSpPr>
            <p:spPr>
              <a:xfrm>
                <a:off x="5591944" y="-1414817"/>
                <a:ext cx="4104455" cy="792087"/>
              </a:xfrm>
              <a:prstGeom prst="parallelogram">
                <a:avLst>
                  <a:gd name="adj" fmla="val 35325"/>
                </a:avLst>
              </a:prstGeom>
              <a:gradFill>
                <a:gsLst>
                  <a:gs pos="24000">
                    <a:srgbClr val="2684F2">
                      <a:alpha val="0"/>
                    </a:srgbClr>
                  </a:gs>
                  <a:gs pos="100000">
                    <a:srgbClr val="2684F2">
                      <a:alpha val="39000"/>
                    </a:srgbClr>
                  </a:gs>
                </a:gsLst>
                <a:lin ang="0" scaled="1"/>
              </a:gradFill>
              <a:ln>
                <a:gradFill flip="none" rotWithShape="1">
                  <a:gsLst>
                    <a:gs pos="0">
                      <a:srgbClr val="2684F2"/>
                    </a:gs>
                    <a:gs pos="82000">
                      <a:srgbClr val="2684F2">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79" name="任意多边形: 形状 78">
                <a:extLst>
                  <a:ext uri="{FF2B5EF4-FFF2-40B4-BE49-F238E27FC236}">
                    <a16:creationId xmlns:a16="http://schemas.microsoft.com/office/drawing/2014/main" id="{3319B65F-2B21-5A4D-85CD-8A64D5B76725}"/>
                  </a:ext>
                </a:extLst>
              </p:cNvPr>
              <p:cNvSpPr/>
              <p:nvPr/>
            </p:nvSpPr>
            <p:spPr>
              <a:xfrm>
                <a:off x="5664586" y="-1408548"/>
                <a:ext cx="4104455" cy="792087"/>
              </a:xfrm>
              <a:custGeom>
                <a:avLst/>
                <a:gdLst>
                  <a:gd name="connsiteX0" fmla="*/ 4001963 w 4104455"/>
                  <a:gd name="connsiteY0" fmla="*/ 0 h 792087"/>
                  <a:gd name="connsiteX1" fmla="*/ 4104455 w 4104455"/>
                  <a:gd name="connsiteY1" fmla="*/ 0 h 792087"/>
                  <a:gd name="connsiteX2" fmla="*/ 3824650 w 4104455"/>
                  <a:gd name="connsiteY2" fmla="*/ 792087 h 792087"/>
                  <a:gd name="connsiteX3" fmla="*/ 0 w 4104455"/>
                  <a:gd name="connsiteY3" fmla="*/ 792087 h 792087"/>
                  <a:gd name="connsiteX4" fmla="*/ 30484 w 4104455"/>
                  <a:gd name="connsiteY4" fmla="*/ 705792 h 792087"/>
                  <a:gd name="connsiteX5" fmla="*/ 3752642 w 4104455"/>
                  <a:gd name="connsiteY5" fmla="*/ 705792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5" h="792087">
                    <a:moveTo>
                      <a:pt x="4001963" y="0"/>
                    </a:moveTo>
                    <a:lnTo>
                      <a:pt x="4104455" y="0"/>
                    </a:lnTo>
                    <a:lnTo>
                      <a:pt x="3824650" y="792087"/>
                    </a:lnTo>
                    <a:lnTo>
                      <a:pt x="0" y="792087"/>
                    </a:lnTo>
                    <a:lnTo>
                      <a:pt x="30484" y="705792"/>
                    </a:lnTo>
                    <a:lnTo>
                      <a:pt x="3752642" y="705792"/>
                    </a:lnTo>
                    <a:close/>
                  </a:path>
                </a:pathLst>
              </a:custGeom>
              <a:noFill/>
              <a:ln>
                <a:gradFill flip="none" rotWithShape="1">
                  <a:gsLst>
                    <a:gs pos="0">
                      <a:srgbClr val="2684F2">
                        <a:alpha val="42000"/>
                      </a:srgbClr>
                    </a:gs>
                    <a:gs pos="82000">
                      <a:srgbClr val="2684F2">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80" name="文本框 79">
              <a:extLst>
                <a:ext uri="{FF2B5EF4-FFF2-40B4-BE49-F238E27FC236}">
                  <a16:creationId xmlns:a16="http://schemas.microsoft.com/office/drawing/2014/main" id="{C827A44B-3552-F21F-5F55-70E0783C160E}"/>
                </a:ext>
              </a:extLst>
            </p:cNvPr>
            <p:cNvSpPr txBox="1"/>
            <p:nvPr/>
          </p:nvSpPr>
          <p:spPr>
            <a:xfrm>
              <a:off x="7558" y="-798"/>
              <a:ext cx="6292" cy="824"/>
            </a:xfrm>
            <a:prstGeom prst="rect">
              <a:avLst/>
            </a:prstGeom>
            <a:noFill/>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数据预处理</a:t>
              </a:r>
            </a:p>
          </p:txBody>
        </p:sp>
      </p:grpSp>
      <p:sp>
        <p:nvSpPr>
          <p:cNvPr id="4" name="圆角矩形 3">
            <a:extLst>
              <a:ext uri="{FF2B5EF4-FFF2-40B4-BE49-F238E27FC236}">
                <a16:creationId xmlns:a16="http://schemas.microsoft.com/office/drawing/2014/main" id="{558FA937-83FD-DEAF-4248-3FBFF855B3EB}"/>
              </a:ext>
            </a:extLst>
          </p:cNvPr>
          <p:cNvSpPr/>
          <p:nvPr/>
        </p:nvSpPr>
        <p:spPr>
          <a:xfrm>
            <a:off x="172085" y="1317625"/>
            <a:ext cx="5850254" cy="3475753"/>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a:extLst>
              <a:ext uri="{FF2B5EF4-FFF2-40B4-BE49-F238E27FC236}">
                <a16:creationId xmlns:a16="http://schemas.microsoft.com/office/drawing/2014/main" id="{AED3FA83-90E8-F9EE-BDC6-025CB95F9057}"/>
              </a:ext>
            </a:extLst>
          </p:cNvPr>
          <p:cNvSpPr txBox="1"/>
          <p:nvPr/>
        </p:nvSpPr>
        <p:spPr>
          <a:xfrm>
            <a:off x="3571874" y="322139"/>
            <a:ext cx="5596255" cy="860748"/>
          </a:xfrm>
          <a:prstGeom prst="rect">
            <a:avLst/>
          </a:prstGeom>
          <a:noFill/>
          <a:ln w="9525">
            <a:noFill/>
          </a:ln>
        </p:spPr>
        <p:txBody>
          <a:bodyPr wrap="square">
            <a:spAutoFit/>
          </a:bodyPr>
          <a:lstStyle/>
          <a:p>
            <a:pPr algn="ctr">
              <a:lnSpc>
                <a:spcPct val="140000"/>
              </a:lnSpc>
              <a:spcBef>
                <a:spcPts val="0"/>
              </a:spcBef>
              <a:spcAft>
                <a:spcPts val="0"/>
              </a:spcAft>
              <a:buClrTx/>
              <a:buSzTx/>
              <a:buFontTx/>
              <a:defRPr/>
            </a:pPr>
            <a:r>
              <a:rPr lang="zh-CN" altLang="en-US" sz="40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剩余寿命预测</a:t>
            </a:r>
          </a:p>
        </p:txBody>
      </p:sp>
      <p:sp>
        <p:nvSpPr>
          <p:cNvPr id="11" name="矩形 10">
            <a:extLst>
              <a:ext uri="{FF2B5EF4-FFF2-40B4-BE49-F238E27FC236}">
                <a16:creationId xmlns:a16="http://schemas.microsoft.com/office/drawing/2014/main" id="{8F76D099-72D7-C8A3-47E8-64A38667F82F}"/>
              </a:ext>
            </a:extLst>
          </p:cNvPr>
          <p:cNvSpPr/>
          <p:nvPr/>
        </p:nvSpPr>
        <p:spPr>
          <a:xfrm>
            <a:off x="581783" y="2295920"/>
            <a:ext cx="1210588" cy="591957"/>
          </a:xfrm>
          <a:prstGeom prst="rect">
            <a:avLst/>
          </a:prstGeom>
        </p:spPr>
        <p:txBody>
          <a:bodyPr wrap="none">
            <a:spAutoFit/>
          </a:bodyPr>
          <a:lstStyle/>
          <a:p>
            <a:pPr algn="ctr">
              <a:lnSpc>
                <a:spcPct val="190000"/>
              </a:lnSpc>
            </a:pPr>
            <a:r>
              <a:rPr lang="zh-CN" altLang="en-US" sz="2000" b="1" dirty="0">
                <a:solidFill>
                  <a:srgbClr val="FFFF00"/>
                </a:solidFill>
                <a:latin typeface="微软雅黑" panose="020B0503020204020204" pitchFamily="34" charset="-122"/>
                <a:ea typeface="微软雅黑" panose="020B0503020204020204" pitchFamily="34" charset="-122"/>
              </a:rPr>
              <a:t>特征选择</a:t>
            </a:r>
            <a:endParaRPr lang="en-US" altLang="zh-CN" sz="1000" b="1" dirty="0">
              <a:solidFill>
                <a:srgbClr val="FFFF00"/>
              </a:solidFill>
              <a:latin typeface="微软雅黑" panose="020B0503020204020204" pitchFamily="34" charset="-122"/>
              <a:ea typeface="微软雅黑" panose="020B0503020204020204" pitchFamily="34" charset="-122"/>
            </a:endParaRPr>
          </a:p>
        </p:txBody>
      </p:sp>
      <p:sp>
        <p:nvSpPr>
          <p:cNvPr id="100" name="文本框 99">
            <a:extLst>
              <a:ext uri="{FF2B5EF4-FFF2-40B4-BE49-F238E27FC236}">
                <a16:creationId xmlns:a16="http://schemas.microsoft.com/office/drawing/2014/main" id="{5544C408-D53A-1EDF-E820-E633ABC66AC4}"/>
              </a:ext>
            </a:extLst>
          </p:cNvPr>
          <p:cNvSpPr txBox="1"/>
          <p:nvPr/>
        </p:nvSpPr>
        <p:spPr>
          <a:xfrm>
            <a:off x="1908380" y="2266091"/>
            <a:ext cx="3842880" cy="787523"/>
          </a:xfrm>
          <a:prstGeom prst="rect">
            <a:avLst/>
          </a:prstGeom>
          <a:noFill/>
          <a:ln w="9525">
            <a:noFill/>
          </a:ln>
        </p:spPr>
        <p:txBody>
          <a:bodyPr wrap="square">
            <a:spAutoFit/>
          </a:bodyPr>
          <a:lstStyle/>
          <a:p>
            <a:pPr indent="0" algn="ctr">
              <a:lnSpc>
                <a:spcPct val="150000"/>
              </a:lnSpc>
            </a:pPr>
            <a:r>
              <a:rPr lang="zh-CN" altLang="en-US" sz="1600" b="1" dirty="0">
                <a:solidFill>
                  <a:srgbClr val="07FDFC"/>
                </a:solidFill>
                <a:latin typeface="微软雅黑" panose="020B0503020204020204" pitchFamily="34" charset="-122"/>
                <a:ea typeface="微软雅黑" panose="020B0503020204020204" pitchFamily="34" charset="-122"/>
              </a:rPr>
              <a:t>基于专家建议和相关文献，选取对剩余寿命预测有价值的特征提取</a:t>
            </a:r>
            <a:endParaRPr lang="zh-CN" sz="1600" b="1" dirty="0">
              <a:solidFill>
                <a:srgbClr val="07FDFC"/>
              </a:solidFill>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C404BCBC-ECBB-B5C7-564F-64CA823A4620}"/>
              </a:ext>
            </a:extLst>
          </p:cNvPr>
          <p:cNvGrpSpPr/>
          <p:nvPr/>
        </p:nvGrpSpPr>
        <p:grpSpPr>
          <a:xfrm>
            <a:off x="453543" y="394711"/>
            <a:ext cx="540044" cy="528606"/>
            <a:chOff x="520218" y="437796"/>
            <a:chExt cx="684468" cy="691752"/>
          </a:xfrm>
        </p:grpSpPr>
        <p:sp>
          <p:nvSpPr>
            <p:cNvPr id="21" name="矩形: 圆角 20">
              <a:extLst>
                <a:ext uri="{FF2B5EF4-FFF2-40B4-BE49-F238E27FC236}">
                  <a16:creationId xmlns:a16="http://schemas.microsoft.com/office/drawing/2014/main" id="{B8EEA817-3A87-EF67-D43D-0DA2D74BC391}"/>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22" name="椭圆 106">
              <a:extLst>
                <a:ext uri="{FF2B5EF4-FFF2-40B4-BE49-F238E27FC236}">
                  <a16:creationId xmlns:a16="http://schemas.microsoft.com/office/drawing/2014/main" id="{E2E4DEFD-201A-5516-792E-98D4AB91555F}"/>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30" name="文本框 29">
            <a:extLst>
              <a:ext uri="{FF2B5EF4-FFF2-40B4-BE49-F238E27FC236}">
                <a16:creationId xmlns:a16="http://schemas.microsoft.com/office/drawing/2014/main" id="{4CC9A657-62A9-C89E-D1A3-056328C56D94}"/>
              </a:ext>
            </a:extLst>
          </p:cNvPr>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关键技术二</a:t>
            </a:r>
          </a:p>
        </p:txBody>
      </p:sp>
      <p:pic>
        <p:nvPicPr>
          <p:cNvPr id="20" name="图片 19">
            <a:extLst>
              <a:ext uri="{FF2B5EF4-FFF2-40B4-BE49-F238E27FC236}">
                <a16:creationId xmlns:a16="http://schemas.microsoft.com/office/drawing/2014/main" id="{7E36DDD0-3C51-3036-09CE-3501D1D54300}"/>
              </a:ext>
            </a:extLst>
          </p:cNvPr>
          <p:cNvPicPr>
            <a:picLocks noChangeAspect="1"/>
          </p:cNvPicPr>
          <p:nvPr/>
        </p:nvPicPr>
        <p:blipFill>
          <a:blip r:embed="rId3"/>
          <a:stretch>
            <a:fillRect/>
          </a:stretch>
        </p:blipFill>
        <p:spPr>
          <a:xfrm>
            <a:off x="271780" y="5050200"/>
            <a:ext cx="2979420" cy="1593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矩形 30">
            <a:extLst>
              <a:ext uri="{FF2B5EF4-FFF2-40B4-BE49-F238E27FC236}">
                <a16:creationId xmlns:a16="http://schemas.microsoft.com/office/drawing/2014/main" id="{E642CA01-9D25-FB29-AFDA-2D24D794BC33}"/>
              </a:ext>
            </a:extLst>
          </p:cNvPr>
          <p:cNvSpPr/>
          <p:nvPr/>
        </p:nvSpPr>
        <p:spPr>
          <a:xfrm>
            <a:off x="581783" y="3027172"/>
            <a:ext cx="1210588" cy="591957"/>
          </a:xfrm>
          <a:prstGeom prst="rect">
            <a:avLst/>
          </a:prstGeom>
        </p:spPr>
        <p:txBody>
          <a:bodyPr wrap="none">
            <a:spAutoFit/>
          </a:bodyPr>
          <a:lstStyle/>
          <a:p>
            <a:pPr algn="ctr">
              <a:lnSpc>
                <a:spcPct val="190000"/>
              </a:lnSpc>
            </a:pPr>
            <a:r>
              <a:rPr lang="zh-CN" altLang="en-US" sz="2000" b="1" dirty="0">
                <a:solidFill>
                  <a:srgbClr val="FFFF00"/>
                </a:solidFill>
                <a:latin typeface="微软雅黑" panose="020B0503020204020204" pitchFamily="34" charset="-122"/>
                <a:ea typeface="微软雅黑" panose="020B0503020204020204" pitchFamily="34" charset="-122"/>
              </a:rPr>
              <a:t>数据切片</a:t>
            </a:r>
            <a:endParaRPr lang="en-US" altLang="zh-CN" sz="1000" b="1" dirty="0">
              <a:solidFill>
                <a:srgbClr val="FFFF00"/>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A5BC63EE-DB86-0660-0865-ABB244725C1A}"/>
              </a:ext>
            </a:extLst>
          </p:cNvPr>
          <p:cNvSpPr txBox="1"/>
          <p:nvPr/>
        </p:nvSpPr>
        <p:spPr>
          <a:xfrm>
            <a:off x="1705459" y="3239806"/>
            <a:ext cx="4248722" cy="338554"/>
          </a:xfrm>
          <a:prstGeom prst="rect">
            <a:avLst/>
          </a:prstGeom>
          <a:noFill/>
        </p:spPr>
        <p:txBody>
          <a:bodyPr wrap="square">
            <a:spAutoFit/>
          </a:bodyPr>
          <a:lstStyle/>
          <a:p>
            <a:r>
              <a:rPr lang="zh-CN" altLang="zh-CN" sz="1600" b="1" dirty="0">
                <a:solidFill>
                  <a:srgbClr val="07FDFC"/>
                </a:solidFill>
                <a:latin typeface="微软雅黑" panose="020B0503020204020204" pitchFamily="34" charset="-122"/>
                <a:ea typeface="微软雅黑" panose="020B0503020204020204" pitchFamily="34" charset="-122"/>
              </a:rPr>
              <a:t>通过滑动窗口对所选特征数据集进行切片处理</a:t>
            </a:r>
            <a:endParaRPr lang="zh-CN" altLang="en-US" sz="1600" b="1" dirty="0">
              <a:solidFill>
                <a:srgbClr val="07FDFC"/>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F60691A-E332-8E0D-10A2-12FA6FA496FB}"/>
              </a:ext>
            </a:extLst>
          </p:cNvPr>
          <p:cNvSpPr/>
          <p:nvPr/>
        </p:nvSpPr>
        <p:spPr>
          <a:xfrm>
            <a:off x="453543" y="3758424"/>
            <a:ext cx="1467068" cy="591957"/>
          </a:xfrm>
          <a:prstGeom prst="rect">
            <a:avLst/>
          </a:prstGeom>
        </p:spPr>
        <p:txBody>
          <a:bodyPr wrap="none">
            <a:spAutoFit/>
          </a:bodyPr>
          <a:lstStyle/>
          <a:p>
            <a:pPr algn="ctr">
              <a:lnSpc>
                <a:spcPct val="190000"/>
              </a:lnSpc>
            </a:pPr>
            <a:r>
              <a:rPr lang="zh-CN" altLang="en-US" sz="2000" b="1" dirty="0">
                <a:solidFill>
                  <a:srgbClr val="FFFF00"/>
                </a:solidFill>
                <a:latin typeface="微软雅黑" panose="020B0503020204020204" pitchFamily="34" charset="-122"/>
                <a:ea typeface="微软雅黑" panose="020B0503020204020204" pitchFamily="34" charset="-122"/>
              </a:rPr>
              <a:t>数据归一化</a:t>
            </a:r>
            <a:endParaRPr lang="en-US" altLang="zh-CN" sz="1000" b="1" dirty="0">
              <a:solidFill>
                <a:srgbClr val="FFFF00"/>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A81BAFB-E1FF-5526-40AA-E1F6AF16C939}"/>
              </a:ext>
            </a:extLst>
          </p:cNvPr>
          <p:cNvSpPr txBox="1"/>
          <p:nvPr/>
        </p:nvSpPr>
        <p:spPr>
          <a:xfrm>
            <a:off x="1705459" y="3985918"/>
            <a:ext cx="4248722" cy="338554"/>
          </a:xfrm>
          <a:prstGeom prst="rect">
            <a:avLst/>
          </a:prstGeom>
          <a:noFill/>
        </p:spPr>
        <p:txBody>
          <a:bodyPr wrap="square">
            <a:spAutoFit/>
          </a:bodyPr>
          <a:lstStyle/>
          <a:p>
            <a:pPr algn="ctr"/>
            <a:r>
              <a:rPr lang="zh-CN" altLang="en-US" sz="1600" b="1" dirty="0">
                <a:solidFill>
                  <a:srgbClr val="07FDFC"/>
                </a:solidFill>
                <a:latin typeface="微软雅黑" panose="020B0503020204020204" pitchFamily="34" charset="-122"/>
                <a:ea typeface="微软雅黑" panose="020B0503020204020204" pitchFamily="34" charset="-122"/>
              </a:rPr>
              <a:t>使用标准分数归一化</a:t>
            </a:r>
          </a:p>
        </p:txBody>
      </p:sp>
      <p:sp>
        <p:nvSpPr>
          <p:cNvPr id="48" name="圆角矩形 3">
            <a:extLst>
              <a:ext uri="{FF2B5EF4-FFF2-40B4-BE49-F238E27FC236}">
                <a16:creationId xmlns:a16="http://schemas.microsoft.com/office/drawing/2014/main" id="{573EEADC-AB54-1F20-12D0-7BD63A5BDD80}"/>
              </a:ext>
            </a:extLst>
          </p:cNvPr>
          <p:cNvSpPr/>
          <p:nvPr/>
        </p:nvSpPr>
        <p:spPr>
          <a:xfrm>
            <a:off x="6309413" y="4975088"/>
            <a:ext cx="5610807" cy="1806712"/>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0" name="图片 49">
            <a:extLst>
              <a:ext uri="{FF2B5EF4-FFF2-40B4-BE49-F238E27FC236}">
                <a16:creationId xmlns:a16="http://schemas.microsoft.com/office/drawing/2014/main" id="{5456D515-8931-F922-9455-D9174AE72F07}"/>
              </a:ext>
            </a:extLst>
          </p:cNvPr>
          <p:cNvPicPr>
            <a:picLocks noChangeAspect="1"/>
          </p:cNvPicPr>
          <p:nvPr/>
        </p:nvPicPr>
        <p:blipFill>
          <a:blip r:embed="rId4"/>
          <a:stretch>
            <a:fillRect/>
          </a:stretch>
        </p:blipFill>
        <p:spPr>
          <a:xfrm>
            <a:off x="3581519" y="5029942"/>
            <a:ext cx="2066087" cy="1634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6" name="圆角矩形 3">
            <a:extLst>
              <a:ext uri="{FF2B5EF4-FFF2-40B4-BE49-F238E27FC236}">
                <a16:creationId xmlns:a16="http://schemas.microsoft.com/office/drawing/2014/main" id="{16A36240-A9F0-AAF0-E7CD-6D486E7890EF}"/>
              </a:ext>
            </a:extLst>
          </p:cNvPr>
          <p:cNvSpPr/>
          <p:nvPr/>
        </p:nvSpPr>
        <p:spPr>
          <a:xfrm>
            <a:off x="6218491" y="1285037"/>
            <a:ext cx="5801424" cy="3537153"/>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72" name="组合 71">
            <a:extLst>
              <a:ext uri="{FF2B5EF4-FFF2-40B4-BE49-F238E27FC236}">
                <a16:creationId xmlns:a16="http://schemas.microsoft.com/office/drawing/2014/main" id="{E08DAF3D-2255-B06A-2A67-DB363D16F2DA}"/>
              </a:ext>
            </a:extLst>
          </p:cNvPr>
          <p:cNvGrpSpPr/>
          <p:nvPr/>
        </p:nvGrpSpPr>
        <p:grpSpPr>
          <a:xfrm>
            <a:off x="6832342" y="2266091"/>
            <a:ext cx="4671573" cy="2482407"/>
            <a:chOff x="6387765" y="1431196"/>
            <a:chExt cx="5496781" cy="3289558"/>
          </a:xfrm>
        </p:grpSpPr>
        <p:grpSp>
          <p:nvGrpSpPr>
            <p:cNvPr id="58" name="组合 57">
              <a:extLst>
                <a:ext uri="{FF2B5EF4-FFF2-40B4-BE49-F238E27FC236}">
                  <a16:creationId xmlns:a16="http://schemas.microsoft.com/office/drawing/2014/main" id="{66015616-D5C7-9A6A-9916-5E25181916F3}"/>
                </a:ext>
              </a:extLst>
            </p:cNvPr>
            <p:cNvGrpSpPr/>
            <p:nvPr/>
          </p:nvGrpSpPr>
          <p:grpSpPr>
            <a:xfrm>
              <a:off x="6404747" y="1431196"/>
              <a:ext cx="5479799" cy="3289558"/>
              <a:chOff x="544060" y="1753109"/>
              <a:chExt cx="5059713" cy="3583208"/>
            </a:xfrm>
          </p:grpSpPr>
          <p:sp>
            <p:nvSpPr>
              <p:cNvPr id="62" name="矩形 61">
                <a:extLst>
                  <a:ext uri="{FF2B5EF4-FFF2-40B4-BE49-F238E27FC236}">
                    <a16:creationId xmlns:a16="http://schemas.microsoft.com/office/drawing/2014/main" id="{E9CB2BA2-91B0-2515-5AC2-CDDCA8379D6D}"/>
                  </a:ext>
                </a:extLst>
              </p:cNvPr>
              <p:cNvSpPr/>
              <p:nvPr/>
            </p:nvSpPr>
            <p:spPr>
              <a:xfrm>
                <a:off x="544060" y="1753109"/>
                <a:ext cx="5040000" cy="35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descr="图形用户界面, 图示&#10;&#10;AI 生成的内容可能不正确。">
                <a:extLst>
                  <a:ext uri="{FF2B5EF4-FFF2-40B4-BE49-F238E27FC236}">
                    <a16:creationId xmlns:a16="http://schemas.microsoft.com/office/drawing/2014/main" id="{9CB72D97-F79C-E445-99BA-26219551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26" y="1808473"/>
                <a:ext cx="5040747" cy="3527844"/>
              </a:xfrm>
              <a:prstGeom prst="rect">
                <a:avLst/>
              </a:prstGeom>
            </p:spPr>
          </p:pic>
        </p:grpSp>
        <p:pic>
          <p:nvPicPr>
            <p:cNvPr id="59" name="图片 58">
              <a:extLst>
                <a:ext uri="{FF2B5EF4-FFF2-40B4-BE49-F238E27FC236}">
                  <a16:creationId xmlns:a16="http://schemas.microsoft.com/office/drawing/2014/main" id="{3EC407F9-1A95-8DFD-13ED-4AFB7742FFE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765" y="3133085"/>
              <a:ext cx="2201761" cy="1282734"/>
            </a:xfrm>
            <a:prstGeom prst="rect">
              <a:avLst/>
            </a:prstGeom>
            <a:noFill/>
            <a:ln>
              <a:noFill/>
            </a:ln>
          </p:spPr>
        </p:pic>
        <p:sp>
          <p:nvSpPr>
            <p:cNvPr id="60" name="矩形 59">
              <a:extLst>
                <a:ext uri="{FF2B5EF4-FFF2-40B4-BE49-F238E27FC236}">
                  <a16:creationId xmlns:a16="http://schemas.microsoft.com/office/drawing/2014/main" id="{F402A579-7882-D2AA-BB87-9615379274EC}"/>
                </a:ext>
              </a:extLst>
            </p:cNvPr>
            <p:cNvSpPr/>
            <p:nvPr/>
          </p:nvSpPr>
          <p:spPr>
            <a:xfrm>
              <a:off x="9822645" y="3022643"/>
              <a:ext cx="1174757" cy="150348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连接符: 肘形 60">
              <a:extLst>
                <a:ext uri="{FF2B5EF4-FFF2-40B4-BE49-F238E27FC236}">
                  <a16:creationId xmlns:a16="http://schemas.microsoft.com/office/drawing/2014/main" id="{6B115E03-6643-F979-DD90-362A7EB144ED}"/>
                </a:ext>
              </a:extLst>
            </p:cNvPr>
            <p:cNvCxnSpPr>
              <a:cxnSpLocks/>
              <a:endCxn id="59" idx="2"/>
            </p:cNvCxnSpPr>
            <p:nvPr/>
          </p:nvCxnSpPr>
          <p:spPr>
            <a:xfrm rot="10800000">
              <a:off x="7488646" y="4415820"/>
              <a:ext cx="2290193" cy="110309"/>
            </a:xfrm>
            <a:prstGeom prst="bentConnector2">
              <a:avLst/>
            </a:prstGeom>
            <a:noFill/>
            <a:ln w="19050">
              <a:solidFill>
                <a:schemeClr val="tx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65" name="矩形 64">
            <a:extLst>
              <a:ext uri="{FF2B5EF4-FFF2-40B4-BE49-F238E27FC236}">
                <a16:creationId xmlns:a16="http://schemas.microsoft.com/office/drawing/2014/main" id="{3D2F72CF-F3B9-7E33-C92F-E48D8091E8B1}"/>
              </a:ext>
            </a:extLst>
          </p:cNvPr>
          <p:cNvSpPr/>
          <p:nvPr/>
        </p:nvSpPr>
        <p:spPr>
          <a:xfrm>
            <a:off x="6579875" y="5083362"/>
            <a:ext cx="904415" cy="1527598"/>
          </a:xfrm>
          <a:prstGeom prst="rect">
            <a:avLst/>
          </a:prstGeom>
        </p:spPr>
        <p:txBody>
          <a:bodyPr wrap="none">
            <a:spAutoFit/>
          </a:bodyPr>
          <a:lstStyle/>
          <a:p>
            <a:pPr algn="ctr">
              <a:lnSpc>
                <a:spcPct val="190000"/>
              </a:lnSpc>
            </a:pPr>
            <a:r>
              <a:rPr lang="en-US" altLang="zh-CN" sz="2000" b="1" dirty="0">
                <a:solidFill>
                  <a:srgbClr val="FFFF00"/>
                </a:solidFill>
                <a:latin typeface="微软雅黑" panose="020B0503020204020204" pitchFamily="34" charset="-122"/>
                <a:ea typeface="微软雅黑" panose="020B0503020204020204" pitchFamily="34" charset="-122"/>
              </a:rPr>
              <a:t>CNN</a:t>
            </a:r>
          </a:p>
          <a:p>
            <a:pPr algn="ctr">
              <a:lnSpc>
                <a:spcPct val="190000"/>
              </a:lnSpc>
            </a:pPr>
            <a:endParaRPr lang="en-US" altLang="zh-CN" sz="1000" b="1" dirty="0">
              <a:solidFill>
                <a:srgbClr val="FFFF00"/>
              </a:solidFill>
              <a:latin typeface="微软雅黑" panose="020B0503020204020204" pitchFamily="34" charset="-122"/>
              <a:ea typeface="微软雅黑" panose="020B0503020204020204" pitchFamily="34" charset="-122"/>
            </a:endParaRPr>
          </a:p>
          <a:p>
            <a:pPr algn="ctr">
              <a:lnSpc>
                <a:spcPct val="190000"/>
              </a:lnSpc>
            </a:pPr>
            <a:r>
              <a:rPr lang="en-US" altLang="zh-CN" sz="2000" b="1" dirty="0">
                <a:solidFill>
                  <a:srgbClr val="FFFF00"/>
                </a:solidFill>
                <a:latin typeface="微软雅黑" panose="020B0503020204020204" pitchFamily="34" charset="-122"/>
                <a:ea typeface="微软雅黑" panose="020B0503020204020204" pitchFamily="34" charset="-122"/>
              </a:rPr>
              <a:t>LSTM</a:t>
            </a:r>
          </a:p>
        </p:txBody>
      </p:sp>
      <p:sp>
        <p:nvSpPr>
          <p:cNvPr id="66" name="文本框 65">
            <a:extLst>
              <a:ext uri="{FF2B5EF4-FFF2-40B4-BE49-F238E27FC236}">
                <a16:creationId xmlns:a16="http://schemas.microsoft.com/office/drawing/2014/main" id="{32BA5DC9-D7DA-12D8-1DB2-8465DA43E6C7}"/>
              </a:ext>
            </a:extLst>
          </p:cNvPr>
          <p:cNvSpPr txBox="1"/>
          <p:nvPr/>
        </p:nvSpPr>
        <p:spPr>
          <a:xfrm>
            <a:off x="8768532" y="5053835"/>
            <a:ext cx="2499661" cy="1156855"/>
          </a:xfrm>
          <a:prstGeom prst="rect">
            <a:avLst/>
          </a:prstGeom>
          <a:noFill/>
          <a:ln w="9525">
            <a:noFill/>
          </a:ln>
        </p:spPr>
        <p:txBody>
          <a:bodyPr wrap="square">
            <a:spAutoFit/>
          </a:bodyPr>
          <a:lstStyle/>
          <a:p>
            <a:pPr indent="0" algn="ctr">
              <a:lnSpc>
                <a:spcPct val="150000"/>
              </a:lnSpc>
            </a:pPr>
            <a:r>
              <a:rPr lang="zh-CN" altLang="en-US" sz="1600" b="1" dirty="0">
                <a:solidFill>
                  <a:srgbClr val="07FDFC"/>
                </a:solidFill>
                <a:latin typeface="微软雅黑" panose="020B0503020204020204" pitchFamily="34" charset="-122"/>
                <a:ea typeface="微软雅黑" panose="020B0503020204020204" pitchFamily="34" charset="-122"/>
              </a:rPr>
              <a:t>卷积神经网络</a:t>
            </a:r>
            <a:endParaRPr lang="en-US" altLang="zh-CN" sz="1600" b="1" dirty="0">
              <a:solidFill>
                <a:srgbClr val="07FDFC"/>
              </a:solidFill>
              <a:latin typeface="微软雅黑" panose="020B0503020204020204" pitchFamily="34" charset="-122"/>
              <a:ea typeface="微软雅黑" panose="020B0503020204020204" pitchFamily="34" charset="-122"/>
            </a:endParaRPr>
          </a:p>
          <a:p>
            <a:pPr indent="0" algn="ctr">
              <a:lnSpc>
                <a:spcPct val="150000"/>
              </a:lnSpc>
            </a:pPr>
            <a:r>
              <a:rPr lang="zh-CN" altLang="en-US" sz="1600" b="1" dirty="0">
                <a:solidFill>
                  <a:srgbClr val="07FDFC"/>
                </a:solidFill>
                <a:latin typeface="微软雅黑" panose="020B0503020204020204" pitchFamily="34" charset="-122"/>
                <a:ea typeface="微软雅黑" panose="020B0503020204020204" pitchFamily="34" charset="-122"/>
              </a:rPr>
              <a:t>提取数据中的关键特征</a:t>
            </a:r>
            <a:endParaRPr lang="en-US" altLang="zh-CN" sz="1600" b="1" dirty="0">
              <a:solidFill>
                <a:srgbClr val="07FDFC"/>
              </a:solidFill>
              <a:latin typeface="微软雅黑" panose="020B0503020204020204" pitchFamily="34" charset="-122"/>
              <a:ea typeface="微软雅黑" panose="020B0503020204020204" pitchFamily="34" charset="-122"/>
            </a:endParaRPr>
          </a:p>
          <a:p>
            <a:pPr indent="0" algn="ctr">
              <a:lnSpc>
                <a:spcPct val="150000"/>
              </a:lnSpc>
            </a:pPr>
            <a:endParaRPr lang="zh-CN" sz="1600" b="1" dirty="0">
              <a:solidFill>
                <a:srgbClr val="07FDFC"/>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9E926824-46F7-36AE-B546-44BDE4AB6861}"/>
              </a:ext>
            </a:extLst>
          </p:cNvPr>
          <p:cNvSpPr txBox="1"/>
          <p:nvPr/>
        </p:nvSpPr>
        <p:spPr>
          <a:xfrm>
            <a:off x="6832719" y="5950274"/>
            <a:ext cx="6248400" cy="787523"/>
          </a:xfrm>
          <a:prstGeom prst="rect">
            <a:avLst/>
          </a:prstGeom>
          <a:noFill/>
        </p:spPr>
        <p:txBody>
          <a:bodyPr wrap="square">
            <a:spAutoFit/>
          </a:bodyPr>
          <a:lstStyle/>
          <a:p>
            <a:pPr indent="0" algn="ctr">
              <a:lnSpc>
                <a:spcPct val="150000"/>
              </a:lnSpc>
            </a:pPr>
            <a:r>
              <a:rPr lang="zh-CN" altLang="en-US" sz="1600" b="1" dirty="0">
                <a:solidFill>
                  <a:srgbClr val="07FDFC"/>
                </a:solidFill>
                <a:latin typeface="微软雅黑" panose="020B0503020204020204" pitchFamily="34" charset="-122"/>
                <a:ea typeface="微软雅黑" panose="020B0503020204020204" pitchFamily="34" charset="-122"/>
              </a:rPr>
              <a:t>长短时记忆网络</a:t>
            </a:r>
            <a:endParaRPr lang="zh-CN" altLang="zh-CN" sz="1600" b="1" dirty="0">
              <a:solidFill>
                <a:srgbClr val="07FDFC"/>
              </a:solidFill>
              <a:latin typeface="微软雅黑" panose="020B0503020204020204" pitchFamily="34" charset="-122"/>
              <a:ea typeface="微软雅黑" panose="020B0503020204020204" pitchFamily="34" charset="-122"/>
            </a:endParaRPr>
          </a:p>
          <a:p>
            <a:pPr indent="0" algn="ctr">
              <a:lnSpc>
                <a:spcPct val="150000"/>
              </a:lnSpc>
            </a:pPr>
            <a:r>
              <a:rPr lang="zh-CN" altLang="zh-CN" sz="1600" b="1" dirty="0">
                <a:solidFill>
                  <a:srgbClr val="07FDFC"/>
                </a:solidFill>
                <a:latin typeface="微软雅黑" panose="020B0503020204020204" pitchFamily="34" charset="-122"/>
                <a:ea typeface="微软雅黑" panose="020B0503020204020204" pitchFamily="34" charset="-122"/>
              </a:rPr>
              <a:t>捕捉</a:t>
            </a:r>
            <a:r>
              <a:rPr lang="zh-CN" altLang="en-US" sz="1600" b="1" dirty="0">
                <a:solidFill>
                  <a:srgbClr val="07FDFC"/>
                </a:solidFill>
                <a:latin typeface="微软雅黑" panose="020B0503020204020204" pitchFamily="34" charset="-122"/>
                <a:ea typeface="微软雅黑" panose="020B0503020204020204" pitchFamily="34" charset="-122"/>
              </a:rPr>
              <a:t>时序</a:t>
            </a:r>
            <a:r>
              <a:rPr lang="zh-CN" altLang="zh-CN" sz="1600" b="1" dirty="0">
                <a:solidFill>
                  <a:srgbClr val="07FDFC"/>
                </a:solidFill>
                <a:latin typeface="微软雅黑" panose="020B0503020204020204" pitchFamily="34" charset="-122"/>
                <a:ea typeface="微软雅黑" panose="020B0503020204020204" pitchFamily="34" charset="-122"/>
              </a:rPr>
              <a:t>关系</a:t>
            </a:r>
          </a:p>
        </p:txBody>
      </p:sp>
      <p:cxnSp>
        <p:nvCxnSpPr>
          <p:cNvPr id="69" name="Straight Connector 2">
            <a:extLst>
              <a:ext uri="{FF2B5EF4-FFF2-40B4-BE49-F238E27FC236}">
                <a16:creationId xmlns:a16="http://schemas.microsoft.com/office/drawing/2014/main" id="{8DEC3FAA-A741-92E0-61C4-E17184D25754}"/>
              </a:ext>
            </a:extLst>
          </p:cNvPr>
          <p:cNvCxnSpPr>
            <a:cxnSpLocks/>
          </p:cNvCxnSpPr>
          <p:nvPr/>
        </p:nvCxnSpPr>
        <p:spPr>
          <a:xfrm>
            <a:off x="7831797" y="5431898"/>
            <a:ext cx="1007337" cy="0"/>
          </a:xfrm>
          <a:prstGeom prst="line">
            <a:avLst/>
          </a:prstGeom>
          <a:ln w="15875" cap="rnd">
            <a:solidFill>
              <a:srgbClr val="01E2BC"/>
            </a:solidFill>
            <a:prstDash val="dash"/>
            <a:round/>
            <a:headEnd type="diamond" w="lg" len="lg"/>
          </a:ln>
        </p:spPr>
        <p:style>
          <a:lnRef idx="1">
            <a:schemeClr val="accent1"/>
          </a:lnRef>
          <a:fillRef idx="0">
            <a:schemeClr val="accent1"/>
          </a:fillRef>
          <a:effectRef idx="0">
            <a:schemeClr val="accent1"/>
          </a:effectRef>
          <a:fontRef idx="minor">
            <a:schemeClr val="tx1"/>
          </a:fontRef>
        </p:style>
      </p:cxnSp>
      <p:cxnSp>
        <p:nvCxnSpPr>
          <p:cNvPr id="70" name="Straight Connector 2">
            <a:extLst>
              <a:ext uri="{FF2B5EF4-FFF2-40B4-BE49-F238E27FC236}">
                <a16:creationId xmlns:a16="http://schemas.microsoft.com/office/drawing/2014/main" id="{0D0573A3-B437-5A5D-E836-016E13E30E3F}"/>
              </a:ext>
            </a:extLst>
          </p:cNvPr>
          <p:cNvCxnSpPr>
            <a:cxnSpLocks/>
          </p:cNvCxnSpPr>
          <p:nvPr/>
        </p:nvCxnSpPr>
        <p:spPr>
          <a:xfrm>
            <a:off x="7831797" y="6349945"/>
            <a:ext cx="1007337" cy="0"/>
          </a:xfrm>
          <a:prstGeom prst="line">
            <a:avLst/>
          </a:prstGeom>
          <a:ln w="15875" cap="rnd">
            <a:solidFill>
              <a:srgbClr val="01E2BC"/>
            </a:solidFill>
            <a:prstDash val="dash"/>
            <a:round/>
            <a:headEnd type="diamond" w="lg" len="lg"/>
          </a:ln>
        </p:spPr>
        <p:style>
          <a:lnRef idx="1">
            <a:schemeClr val="accent1"/>
          </a:lnRef>
          <a:fillRef idx="0">
            <a:schemeClr val="accent1"/>
          </a:fillRef>
          <a:effectRef idx="0">
            <a:schemeClr val="accent1"/>
          </a:effectRef>
          <a:fontRef idx="minor">
            <a:schemeClr val="tx1"/>
          </a:fontRef>
        </p:style>
      </p:cxnSp>
      <p:sp>
        <p:nvSpPr>
          <p:cNvPr id="71" name="十字形 70">
            <a:extLst>
              <a:ext uri="{FF2B5EF4-FFF2-40B4-BE49-F238E27FC236}">
                <a16:creationId xmlns:a16="http://schemas.microsoft.com/office/drawing/2014/main" id="{AA919CD4-E64C-0214-C76A-A3B9386EBAC4}"/>
              </a:ext>
            </a:extLst>
          </p:cNvPr>
          <p:cNvSpPr/>
          <p:nvPr/>
        </p:nvSpPr>
        <p:spPr>
          <a:xfrm>
            <a:off x="6852082" y="5744627"/>
            <a:ext cx="360000" cy="360000"/>
          </a:xfrm>
          <a:prstGeom prst="plus">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C4C6793E-7F55-5A53-8AD2-FE86712B8C0F}"/>
              </a:ext>
            </a:extLst>
          </p:cNvPr>
          <p:cNvSpPr/>
          <p:nvPr/>
        </p:nvSpPr>
        <p:spPr>
          <a:xfrm>
            <a:off x="7470775" y="1432560"/>
            <a:ext cx="4104639" cy="791845"/>
          </a:xfrm>
          <a:custGeom>
            <a:avLst/>
            <a:gdLst>
              <a:gd name="connsiteX0" fmla="*/ 4001963 w 4104455"/>
              <a:gd name="connsiteY0" fmla="*/ 0 h 792087"/>
              <a:gd name="connsiteX1" fmla="*/ 4104455 w 4104455"/>
              <a:gd name="connsiteY1" fmla="*/ 0 h 792087"/>
              <a:gd name="connsiteX2" fmla="*/ 3824650 w 4104455"/>
              <a:gd name="connsiteY2" fmla="*/ 792087 h 792087"/>
              <a:gd name="connsiteX3" fmla="*/ 0 w 4104455"/>
              <a:gd name="connsiteY3" fmla="*/ 792087 h 792087"/>
              <a:gd name="connsiteX4" fmla="*/ 30484 w 4104455"/>
              <a:gd name="connsiteY4" fmla="*/ 705792 h 792087"/>
              <a:gd name="connsiteX5" fmla="*/ 3752642 w 4104455"/>
              <a:gd name="connsiteY5" fmla="*/ 705792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5" h="792087">
                <a:moveTo>
                  <a:pt x="4001963" y="0"/>
                </a:moveTo>
                <a:lnTo>
                  <a:pt x="4104455" y="0"/>
                </a:lnTo>
                <a:lnTo>
                  <a:pt x="3824650" y="792087"/>
                </a:lnTo>
                <a:lnTo>
                  <a:pt x="0" y="792087"/>
                </a:lnTo>
                <a:lnTo>
                  <a:pt x="30484" y="705792"/>
                </a:lnTo>
                <a:lnTo>
                  <a:pt x="3752642" y="705792"/>
                </a:lnTo>
                <a:close/>
              </a:path>
            </a:pathLst>
          </a:custGeom>
          <a:noFill/>
          <a:ln>
            <a:gradFill flip="none" rotWithShape="1">
              <a:gsLst>
                <a:gs pos="0">
                  <a:srgbClr val="2684F2">
                    <a:alpha val="42000"/>
                  </a:srgbClr>
                </a:gs>
                <a:gs pos="82000">
                  <a:srgbClr val="2684F2">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84" name="组合 83">
            <a:extLst>
              <a:ext uri="{FF2B5EF4-FFF2-40B4-BE49-F238E27FC236}">
                <a16:creationId xmlns:a16="http://schemas.microsoft.com/office/drawing/2014/main" id="{50A8E6DE-F2B2-54B3-0EEE-252250954A50}"/>
              </a:ext>
            </a:extLst>
          </p:cNvPr>
          <p:cNvGrpSpPr/>
          <p:nvPr/>
        </p:nvGrpSpPr>
        <p:grpSpPr>
          <a:xfrm>
            <a:off x="7212082" y="1372387"/>
            <a:ext cx="4177029" cy="798195"/>
            <a:chOff x="4794" y="-1042"/>
            <a:chExt cx="6578" cy="1257"/>
          </a:xfrm>
        </p:grpSpPr>
        <p:grpSp>
          <p:nvGrpSpPr>
            <p:cNvPr id="85" name="组合 84">
              <a:extLst>
                <a:ext uri="{FF2B5EF4-FFF2-40B4-BE49-F238E27FC236}">
                  <a16:creationId xmlns:a16="http://schemas.microsoft.com/office/drawing/2014/main" id="{276B82BA-9932-8BBD-B40A-38FDCBED5418}"/>
                </a:ext>
              </a:extLst>
            </p:cNvPr>
            <p:cNvGrpSpPr/>
            <p:nvPr/>
          </p:nvGrpSpPr>
          <p:grpSpPr>
            <a:xfrm>
              <a:off x="4794" y="-1042"/>
              <a:ext cx="6578" cy="1257"/>
              <a:chOff x="5591944" y="-1414817"/>
              <a:chExt cx="4177097" cy="798356"/>
            </a:xfrm>
          </p:grpSpPr>
          <p:sp>
            <p:nvSpPr>
              <p:cNvPr id="87" name="平行四边形 86">
                <a:extLst>
                  <a:ext uri="{FF2B5EF4-FFF2-40B4-BE49-F238E27FC236}">
                    <a16:creationId xmlns:a16="http://schemas.microsoft.com/office/drawing/2014/main" id="{7ABE39F7-32E7-29FD-4339-84984FF5484F}"/>
                  </a:ext>
                </a:extLst>
              </p:cNvPr>
              <p:cNvSpPr/>
              <p:nvPr/>
            </p:nvSpPr>
            <p:spPr>
              <a:xfrm>
                <a:off x="5591944" y="-1414817"/>
                <a:ext cx="4104455" cy="792087"/>
              </a:xfrm>
              <a:prstGeom prst="parallelogram">
                <a:avLst>
                  <a:gd name="adj" fmla="val 35325"/>
                </a:avLst>
              </a:prstGeom>
              <a:gradFill>
                <a:gsLst>
                  <a:gs pos="24000">
                    <a:srgbClr val="2684F2">
                      <a:alpha val="0"/>
                    </a:srgbClr>
                  </a:gs>
                  <a:gs pos="100000">
                    <a:srgbClr val="2684F2">
                      <a:alpha val="39000"/>
                    </a:srgbClr>
                  </a:gs>
                </a:gsLst>
                <a:lin ang="0" scaled="1"/>
              </a:gradFill>
              <a:ln>
                <a:gradFill flip="none" rotWithShape="1">
                  <a:gsLst>
                    <a:gs pos="0">
                      <a:srgbClr val="2684F2"/>
                    </a:gs>
                    <a:gs pos="82000">
                      <a:srgbClr val="2684F2">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88" name="任意多边形: 形状 87">
                <a:extLst>
                  <a:ext uri="{FF2B5EF4-FFF2-40B4-BE49-F238E27FC236}">
                    <a16:creationId xmlns:a16="http://schemas.microsoft.com/office/drawing/2014/main" id="{F052B220-02B6-21DD-D148-86AB6A11C56C}"/>
                  </a:ext>
                </a:extLst>
              </p:cNvPr>
              <p:cNvSpPr/>
              <p:nvPr/>
            </p:nvSpPr>
            <p:spPr>
              <a:xfrm>
                <a:off x="5664586" y="-1408548"/>
                <a:ext cx="4104455" cy="792087"/>
              </a:xfrm>
              <a:custGeom>
                <a:avLst/>
                <a:gdLst>
                  <a:gd name="connsiteX0" fmla="*/ 4001963 w 4104455"/>
                  <a:gd name="connsiteY0" fmla="*/ 0 h 792087"/>
                  <a:gd name="connsiteX1" fmla="*/ 4104455 w 4104455"/>
                  <a:gd name="connsiteY1" fmla="*/ 0 h 792087"/>
                  <a:gd name="connsiteX2" fmla="*/ 3824650 w 4104455"/>
                  <a:gd name="connsiteY2" fmla="*/ 792087 h 792087"/>
                  <a:gd name="connsiteX3" fmla="*/ 0 w 4104455"/>
                  <a:gd name="connsiteY3" fmla="*/ 792087 h 792087"/>
                  <a:gd name="connsiteX4" fmla="*/ 30484 w 4104455"/>
                  <a:gd name="connsiteY4" fmla="*/ 705792 h 792087"/>
                  <a:gd name="connsiteX5" fmla="*/ 3752642 w 4104455"/>
                  <a:gd name="connsiteY5" fmla="*/ 705792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5" h="792087">
                    <a:moveTo>
                      <a:pt x="4001963" y="0"/>
                    </a:moveTo>
                    <a:lnTo>
                      <a:pt x="4104455" y="0"/>
                    </a:lnTo>
                    <a:lnTo>
                      <a:pt x="3824650" y="792087"/>
                    </a:lnTo>
                    <a:lnTo>
                      <a:pt x="0" y="792087"/>
                    </a:lnTo>
                    <a:lnTo>
                      <a:pt x="30484" y="705792"/>
                    </a:lnTo>
                    <a:lnTo>
                      <a:pt x="3752642" y="705792"/>
                    </a:lnTo>
                    <a:close/>
                  </a:path>
                </a:pathLst>
              </a:custGeom>
              <a:noFill/>
              <a:ln>
                <a:gradFill flip="none" rotWithShape="1">
                  <a:gsLst>
                    <a:gs pos="0">
                      <a:srgbClr val="2684F2">
                        <a:alpha val="42000"/>
                      </a:srgbClr>
                    </a:gs>
                    <a:gs pos="82000">
                      <a:srgbClr val="2684F2">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86" name="文本框 85">
              <a:extLst>
                <a:ext uri="{FF2B5EF4-FFF2-40B4-BE49-F238E27FC236}">
                  <a16:creationId xmlns:a16="http://schemas.microsoft.com/office/drawing/2014/main" id="{AE04C642-39D2-2FD8-8505-DC140271E564}"/>
                </a:ext>
              </a:extLst>
            </p:cNvPr>
            <p:cNvSpPr txBox="1"/>
            <p:nvPr/>
          </p:nvSpPr>
          <p:spPr>
            <a:xfrm>
              <a:off x="5080" y="-830"/>
              <a:ext cx="6292" cy="824"/>
            </a:xfrm>
            <a:prstGeom prst="rect">
              <a:avLst/>
            </a:prstGeom>
            <a:noFill/>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CNN-LSTM</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的模型</a:t>
              </a:r>
              <a:endPar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extLst>
      <p:ext uri="{BB962C8B-B14F-4D97-AF65-F5344CB8AC3E}">
        <p14:creationId xmlns:p14="http://schemas.microsoft.com/office/powerpoint/2010/main" val="180786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0"/>
      <p:bldP spid="5" grpId="1"/>
      <p:bldP spid="11" grpId="0"/>
      <p:bldP spid="11" grpId="1"/>
      <p:bldP spid="100" grpId="0"/>
      <p:bldP spid="100" grpId="1"/>
      <p:bldP spid="30" grpId="0"/>
      <p:bldP spid="30" grpId="1"/>
      <p:bldP spid="31" grpId="0"/>
      <p:bldP spid="31" grpId="1"/>
      <p:bldP spid="32" grpId="0"/>
      <p:bldP spid="48" grpId="0" bldLvl="0" animBg="1"/>
      <p:bldP spid="48" grpId="1" animBg="1"/>
      <p:bldP spid="56" grpId="0" animBg="1"/>
      <p:bldP spid="65" grpId="0"/>
      <p:bldP spid="65" grpId="1"/>
      <p:bldP spid="66" grpId="0"/>
      <p:bldP spid="6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52426" y="1299827"/>
            <a:ext cx="6830901" cy="4224038"/>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7341808" y="1327087"/>
            <a:ext cx="5266689" cy="798195"/>
            <a:chOff x="4794" y="-1042"/>
            <a:chExt cx="8294" cy="1257"/>
          </a:xfrm>
        </p:grpSpPr>
        <p:grpSp>
          <p:nvGrpSpPr>
            <p:cNvPr id="77" name="组合 76"/>
            <p:cNvGrpSpPr/>
            <p:nvPr/>
          </p:nvGrpSpPr>
          <p:grpSpPr>
            <a:xfrm>
              <a:off x="4794" y="-1042"/>
              <a:ext cx="6578" cy="1257"/>
              <a:chOff x="5591944" y="-1414817"/>
              <a:chExt cx="4177097" cy="798356"/>
            </a:xfrm>
          </p:grpSpPr>
          <p:sp>
            <p:nvSpPr>
              <p:cNvPr id="78" name="平行四边形 77"/>
              <p:cNvSpPr/>
              <p:nvPr/>
            </p:nvSpPr>
            <p:spPr>
              <a:xfrm>
                <a:off x="5591944" y="-1414817"/>
                <a:ext cx="4104455" cy="792087"/>
              </a:xfrm>
              <a:prstGeom prst="parallelogram">
                <a:avLst>
                  <a:gd name="adj" fmla="val 35325"/>
                </a:avLst>
              </a:prstGeom>
              <a:gradFill>
                <a:gsLst>
                  <a:gs pos="24000">
                    <a:srgbClr val="2684F2">
                      <a:alpha val="0"/>
                    </a:srgbClr>
                  </a:gs>
                  <a:gs pos="100000">
                    <a:srgbClr val="2684F2">
                      <a:alpha val="39000"/>
                    </a:srgbClr>
                  </a:gs>
                </a:gsLst>
                <a:lin ang="0" scaled="1"/>
              </a:gradFill>
              <a:ln>
                <a:gradFill flip="none" rotWithShape="1">
                  <a:gsLst>
                    <a:gs pos="0">
                      <a:srgbClr val="2684F2"/>
                    </a:gs>
                    <a:gs pos="82000">
                      <a:srgbClr val="2684F2">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任意多边形: 形状 78"/>
              <p:cNvSpPr/>
              <p:nvPr/>
            </p:nvSpPr>
            <p:spPr>
              <a:xfrm>
                <a:off x="5664586" y="-1408548"/>
                <a:ext cx="4104455" cy="792087"/>
              </a:xfrm>
              <a:custGeom>
                <a:avLst/>
                <a:gdLst>
                  <a:gd name="connsiteX0" fmla="*/ 4001963 w 4104455"/>
                  <a:gd name="connsiteY0" fmla="*/ 0 h 792087"/>
                  <a:gd name="connsiteX1" fmla="*/ 4104455 w 4104455"/>
                  <a:gd name="connsiteY1" fmla="*/ 0 h 792087"/>
                  <a:gd name="connsiteX2" fmla="*/ 3824650 w 4104455"/>
                  <a:gd name="connsiteY2" fmla="*/ 792087 h 792087"/>
                  <a:gd name="connsiteX3" fmla="*/ 0 w 4104455"/>
                  <a:gd name="connsiteY3" fmla="*/ 792087 h 792087"/>
                  <a:gd name="connsiteX4" fmla="*/ 30484 w 4104455"/>
                  <a:gd name="connsiteY4" fmla="*/ 705792 h 792087"/>
                  <a:gd name="connsiteX5" fmla="*/ 3752642 w 4104455"/>
                  <a:gd name="connsiteY5" fmla="*/ 705792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5" h="792087">
                    <a:moveTo>
                      <a:pt x="4001963" y="0"/>
                    </a:moveTo>
                    <a:lnTo>
                      <a:pt x="4104455" y="0"/>
                    </a:lnTo>
                    <a:lnTo>
                      <a:pt x="3824650" y="792087"/>
                    </a:lnTo>
                    <a:lnTo>
                      <a:pt x="0" y="792087"/>
                    </a:lnTo>
                    <a:lnTo>
                      <a:pt x="30484" y="705792"/>
                    </a:lnTo>
                    <a:lnTo>
                      <a:pt x="3752642" y="705792"/>
                    </a:lnTo>
                    <a:close/>
                  </a:path>
                </a:pathLst>
              </a:custGeom>
              <a:noFill/>
              <a:ln>
                <a:gradFill flip="none" rotWithShape="1">
                  <a:gsLst>
                    <a:gs pos="0">
                      <a:srgbClr val="2684F2">
                        <a:alpha val="42000"/>
                      </a:srgbClr>
                    </a:gs>
                    <a:gs pos="82000">
                      <a:srgbClr val="2684F2">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80" name="文本框 79"/>
            <p:cNvSpPr txBox="1"/>
            <p:nvPr/>
          </p:nvSpPr>
          <p:spPr>
            <a:xfrm>
              <a:off x="6796" y="-863"/>
              <a:ext cx="6292" cy="8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多模型对比</a:t>
              </a:r>
            </a:p>
          </p:txBody>
        </p:sp>
      </p:grpSp>
      <p:sp>
        <p:nvSpPr>
          <p:cNvPr id="5" name="文本框 4"/>
          <p:cNvSpPr txBox="1"/>
          <p:nvPr/>
        </p:nvSpPr>
        <p:spPr>
          <a:xfrm>
            <a:off x="3571874" y="322139"/>
            <a:ext cx="5596255" cy="860748"/>
          </a:xfrm>
          <a:prstGeom prst="rect">
            <a:avLst/>
          </a:prstGeom>
          <a:noFill/>
          <a:ln w="9525">
            <a:noFill/>
          </a:ln>
        </p:spPr>
        <p:txBody>
          <a:bodyPr wrap="square">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4000" b="1" i="0" u="none" strike="noStrike" kern="1200" cap="none" spc="0" normalizeH="0" baseline="0" noProof="0" dirty="0">
                <a:ln>
                  <a:noFill/>
                </a:ln>
                <a:gradFill>
                  <a:gsLst>
                    <a:gs pos="0">
                      <a:srgbClr val="FEE042"/>
                    </a:gs>
                    <a:gs pos="100000">
                      <a:srgbClr val="FB7894"/>
                    </a:gs>
                  </a:gsLst>
                  <a:lin ang="2700000" scaled="1"/>
                </a:gradFill>
                <a:effectLst/>
                <a:uLnTx/>
                <a:uFillTx/>
                <a:latin typeface="微软雅黑" panose="020B0503020204020204" pitchFamily="34" charset="-122"/>
                <a:ea typeface="微软雅黑" panose="020B0503020204020204" pitchFamily="34" charset="-122"/>
                <a:cs typeface="+mj-ea"/>
                <a:sym typeface="汉仪颜楷简" panose="00020600040101010101" charset="-122"/>
              </a:rPr>
              <a:t>模型预测结果对比</a:t>
            </a:r>
          </a:p>
        </p:txBody>
      </p:sp>
      <p:grpSp>
        <p:nvGrpSpPr>
          <p:cNvPr id="23" name="组合 22"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7132955" y="1317625"/>
            <a:ext cx="4536440" cy="4206240"/>
            <a:chOff x="1052038" y="2205441"/>
            <a:chExt cx="5050588" cy="3940703"/>
          </a:xfrm>
        </p:grpSpPr>
        <p:sp>
          <p:nvSpPr>
            <p:cNvPr id="24" name="矩形 23"/>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5" name="任意多边形 37"/>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6" name="任意多边形 38"/>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27" name="组合 26"/>
            <p:cNvGrpSpPr/>
            <p:nvPr/>
          </p:nvGrpSpPr>
          <p:grpSpPr>
            <a:xfrm flipV="1">
              <a:off x="1059678" y="5867848"/>
              <a:ext cx="5042948" cy="278296"/>
              <a:chOff x="1212078" y="2358887"/>
              <a:chExt cx="5042948" cy="278296"/>
            </a:xfrm>
          </p:grpSpPr>
          <p:sp>
            <p:nvSpPr>
              <p:cNvPr id="28" name="任意多边形 40"/>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9" name="任意多边形 41"/>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grpSp>
        <p:nvGrpSpPr>
          <p:cNvPr id="17" name="组合 16"/>
          <p:cNvGrpSpPr/>
          <p:nvPr/>
        </p:nvGrpSpPr>
        <p:grpSpPr>
          <a:xfrm>
            <a:off x="453543" y="394711"/>
            <a:ext cx="540044" cy="528606"/>
            <a:chOff x="520218" y="437796"/>
            <a:chExt cx="684468" cy="691752"/>
          </a:xfrm>
        </p:grpSpPr>
        <p:sp>
          <p:nvSpPr>
            <p:cNvPr id="21" name="矩形: 圆角 2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2"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30" name="文本框 29"/>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rPr>
              <a:t>关键技术二</a:t>
            </a:r>
          </a:p>
        </p:txBody>
      </p:sp>
      <p:grpSp>
        <p:nvGrpSpPr>
          <p:cNvPr id="16" name="组合 15">
            <a:extLst>
              <a:ext uri="{FF2B5EF4-FFF2-40B4-BE49-F238E27FC236}">
                <a16:creationId xmlns:a16="http://schemas.microsoft.com/office/drawing/2014/main" id="{B085457D-59AD-E12C-79CC-B05CB835914E}"/>
              </a:ext>
            </a:extLst>
          </p:cNvPr>
          <p:cNvGrpSpPr/>
          <p:nvPr/>
        </p:nvGrpSpPr>
        <p:grpSpPr>
          <a:xfrm>
            <a:off x="492278" y="1616677"/>
            <a:ext cx="6144352" cy="2227214"/>
            <a:chOff x="883604" y="2292246"/>
            <a:chExt cx="5080273" cy="2829110"/>
          </a:xfrm>
        </p:grpSpPr>
        <p:sp>
          <p:nvSpPr>
            <p:cNvPr id="15" name="矩形 14">
              <a:extLst>
                <a:ext uri="{FF2B5EF4-FFF2-40B4-BE49-F238E27FC236}">
                  <a16:creationId xmlns:a16="http://schemas.microsoft.com/office/drawing/2014/main" id="{2C6563E1-A583-5CC6-A145-D7AF2A2524D2}"/>
                </a:ext>
              </a:extLst>
            </p:cNvPr>
            <p:cNvSpPr/>
            <p:nvPr/>
          </p:nvSpPr>
          <p:spPr>
            <a:xfrm>
              <a:off x="883604" y="2292246"/>
              <a:ext cx="5072400" cy="282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2" name="图片 11">
              <a:extLst>
                <a:ext uri="{FF2B5EF4-FFF2-40B4-BE49-F238E27FC236}">
                  <a16:creationId xmlns:a16="http://schemas.microsoft.com/office/drawing/2014/main" id="{7D640DC2-9D53-F028-19C7-B39C3C5304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247"/>
            <a:stretch/>
          </p:blipFill>
          <p:spPr bwMode="auto">
            <a:xfrm>
              <a:off x="890227" y="2296876"/>
              <a:ext cx="5073650" cy="2824480"/>
            </a:xfrm>
            <a:prstGeom prst="rect">
              <a:avLst/>
            </a:prstGeom>
            <a:ln>
              <a:noFill/>
            </a:ln>
            <a:extLst>
              <a:ext uri="{53640926-AAD7-44D8-BBD7-CCE9431645EC}">
                <a14:shadowObscured xmlns:a14="http://schemas.microsoft.com/office/drawing/2010/main"/>
              </a:ext>
            </a:extLst>
          </p:spPr>
        </p:pic>
      </p:grpSp>
      <p:sp>
        <p:nvSpPr>
          <p:cNvPr id="19" name="文本框 18">
            <a:extLst>
              <a:ext uri="{FF2B5EF4-FFF2-40B4-BE49-F238E27FC236}">
                <a16:creationId xmlns:a16="http://schemas.microsoft.com/office/drawing/2014/main" id="{2894CA1A-FD54-4D46-1F23-BDB48071388D}"/>
              </a:ext>
            </a:extLst>
          </p:cNvPr>
          <p:cNvSpPr txBox="1"/>
          <p:nvPr/>
        </p:nvSpPr>
        <p:spPr>
          <a:xfrm>
            <a:off x="1398234" y="3871237"/>
            <a:ext cx="4697766" cy="418191"/>
          </a:xfrm>
          <a:prstGeom prst="rect">
            <a:avLst/>
          </a:prstGeom>
          <a:noFill/>
          <a:ln w="9525">
            <a:noFill/>
          </a:ln>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CNN-LSTM </a:t>
            </a:r>
            <a:r>
              <a:rPr kumimoji="0" lang="zh-CN" altLang="en-US" sz="16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模型在</a:t>
            </a:r>
            <a:r>
              <a:rPr kumimoji="0" lang="en-US" altLang="zh-CN" sz="16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NASA</a:t>
            </a:r>
            <a:r>
              <a:rPr kumimoji="0" lang="zh-CN" altLang="en-US" sz="16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官方数据集上的表现</a:t>
            </a:r>
            <a:endParaRPr kumimoji="0" lang="en-US" altLang="zh-CN" sz="16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2" name="图表 41">
            <a:extLst>
              <a:ext uri="{FF2B5EF4-FFF2-40B4-BE49-F238E27FC236}">
                <a16:creationId xmlns:a16="http://schemas.microsoft.com/office/drawing/2014/main" id="{F9618DAE-EF71-407F-AF38-2A04A7C07653}"/>
              </a:ext>
            </a:extLst>
          </p:cNvPr>
          <p:cNvGraphicFramePr/>
          <p:nvPr/>
        </p:nvGraphicFramePr>
        <p:xfrm>
          <a:off x="7341808" y="1931142"/>
          <a:ext cx="4104388" cy="2537261"/>
        </p:xfrm>
        <a:graphic>
          <a:graphicData uri="http://schemas.openxmlformats.org/drawingml/2006/chart">
            <c:chart xmlns:c="http://schemas.openxmlformats.org/drawingml/2006/chart" xmlns:r="http://schemas.openxmlformats.org/officeDocument/2006/relationships" r:id="rId3"/>
          </a:graphicData>
        </a:graphic>
      </p:graphicFrame>
      <p:sp>
        <p:nvSpPr>
          <p:cNvPr id="48" name="Rectangle 6">
            <a:extLst>
              <a:ext uri="{FF2B5EF4-FFF2-40B4-BE49-F238E27FC236}">
                <a16:creationId xmlns:a16="http://schemas.microsoft.com/office/drawing/2014/main" id="{A4B533F7-30BA-AE68-D866-D3EAA3177391}"/>
              </a:ext>
            </a:extLst>
          </p:cNvPr>
          <p:cNvSpPr>
            <a:spLocks noChangeArrowheads="1"/>
          </p:cNvSpPr>
          <p:nvPr/>
        </p:nvSpPr>
        <p:spPr bwMode="auto">
          <a:xfrm>
            <a:off x="723565" y="4283571"/>
            <a:ext cx="601671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在NASA官方提供的发动机故障数据集N-CMAPSS上，该模型展示了</a:t>
            </a:r>
            <a:r>
              <a:rPr kumimoji="0" lang="zh-CN" altLang="zh-CN" sz="2000" b="0"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优异的预测性能</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，验证了其在航空发动机</a:t>
            </a:r>
            <a:r>
              <a:rPr kumimoji="0" lang="zh-CN" altLang="zh-CN" sz="2000" b="0"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剩余寿命预测中的有效性</a:t>
            </a:r>
            <a:r>
              <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52" name="文本框 51">
            <a:extLst>
              <a:ext uri="{FF2B5EF4-FFF2-40B4-BE49-F238E27FC236}">
                <a16:creationId xmlns:a16="http://schemas.microsoft.com/office/drawing/2014/main" id="{E5218D3F-2357-F107-6D0B-CF214C3DC4BA}"/>
              </a:ext>
            </a:extLst>
          </p:cNvPr>
          <p:cNvSpPr txBox="1"/>
          <p:nvPr/>
        </p:nvSpPr>
        <p:spPr>
          <a:xfrm>
            <a:off x="7175669" y="4635627"/>
            <a:ext cx="4502356"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与简单的模型相比，</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CNN-LSTM </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模型表现出</a:t>
            </a:r>
            <a:r>
              <a:rPr kumimoji="0" lang="zh-CN" altLang="en-US" sz="2000" b="0"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卓越的特征提取</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和</a:t>
            </a:r>
            <a:r>
              <a:rPr kumimoji="0" lang="zh-CN" altLang="en-US" sz="2000" b="0"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时间序列分析能力</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pic>
        <p:nvPicPr>
          <p:cNvPr id="2" name="图片 1">
            <a:extLst>
              <a:ext uri="{FF2B5EF4-FFF2-40B4-BE49-F238E27FC236}">
                <a16:creationId xmlns:a16="http://schemas.microsoft.com/office/drawing/2014/main" id="{7F82A505-B746-2BE4-D0C9-E25B67A78AFE}"/>
              </a:ext>
            </a:extLst>
          </p:cNvPr>
          <p:cNvPicPr>
            <a:picLocks noChangeAspect="1"/>
          </p:cNvPicPr>
          <p:nvPr/>
        </p:nvPicPr>
        <p:blipFill>
          <a:blip r:embed="rId4">
            <a:alphaModFix amt="10000"/>
          </a:blip>
          <a:stretch>
            <a:fillRect/>
          </a:stretch>
        </p:blipFill>
        <p:spPr>
          <a:xfrm>
            <a:off x="0" y="-1725265"/>
            <a:ext cx="12352864" cy="102201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30" grpId="0"/>
      <p:bldP spid="30" grpId="1"/>
      <p:bldP spid="19"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10510"/>
            </a:gs>
            <a:gs pos="73000">
              <a:srgbClr val="005E7E"/>
            </a:gs>
          </a:gsLst>
          <a:lin ang="186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779" y="-661306"/>
            <a:ext cx="10493626" cy="5771494"/>
          </a:xfrm>
          <a:prstGeom prst="rect">
            <a:avLst/>
          </a:prstGeom>
        </p:spPr>
      </p:pic>
      <p:grpSp>
        <p:nvGrpSpPr>
          <p:cNvPr id="50" name="组合 49"/>
          <p:cNvGrpSpPr/>
          <p:nvPr/>
        </p:nvGrpSpPr>
        <p:grpSpPr>
          <a:xfrm>
            <a:off x="9734289" y="1432973"/>
            <a:ext cx="1842288" cy="3614261"/>
            <a:chOff x="3102896" y="1654996"/>
            <a:chExt cx="975029" cy="3614261"/>
          </a:xfrm>
        </p:grpSpPr>
        <p:grpSp>
          <p:nvGrpSpPr>
            <p:cNvPr id="51" name="组合 50"/>
            <p:cNvGrpSpPr/>
            <p:nvPr/>
          </p:nvGrpSpPr>
          <p:grpSpPr>
            <a:xfrm>
              <a:off x="3590409" y="2582397"/>
              <a:ext cx="142625" cy="2686860"/>
              <a:chOff x="2281970" y="2211404"/>
              <a:chExt cx="142625" cy="2686860"/>
            </a:xfrm>
          </p:grpSpPr>
          <p:sp>
            <p:nvSpPr>
              <p:cNvPr id="54" name="椭圆 53"/>
              <p:cNvSpPr/>
              <p:nvPr/>
            </p:nvSpPr>
            <p:spPr>
              <a:xfrm>
                <a:off x="2281970" y="2211404"/>
                <a:ext cx="72000" cy="72000"/>
              </a:xfrm>
              <a:prstGeom prst="ellipse">
                <a:avLst/>
              </a:prstGeom>
              <a:solidFill>
                <a:srgbClr val="62FFFF"/>
              </a:solidFill>
              <a:ln w="6350" cap="flat" cmpd="sng" algn="ctr">
                <a:solidFill>
                  <a:srgbClr val="62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p:cNvSpPr/>
              <p:nvPr/>
            </p:nvSpPr>
            <p:spPr>
              <a:xfrm>
                <a:off x="2317969" y="2274860"/>
                <a:ext cx="106626" cy="2623404"/>
              </a:xfrm>
              <a:custGeom>
                <a:avLst/>
                <a:gdLst>
                  <a:gd name="connsiteX0" fmla="*/ 0 w 0"/>
                  <a:gd name="connsiteY0" fmla="*/ 0 h 1910687"/>
                  <a:gd name="connsiteX1" fmla="*/ 0 w 0"/>
                  <a:gd name="connsiteY1" fmla="*/ 1910687 h 1910687"/>
                </a:gdLst>
                <a:ahLst/>
                <a:cxnLst>
                  <a:cxn ang="0">
                    <a:pos x="connsiteX0" y="connsiteY0"/>
                  </a:cxn>
                  <a:cxn ang="0">
                    <a:pos x="connsiteX1" y="connsiteY1"/>
                  </a:cxn>
                </a:cxnLst>
                <a:rect l="l" t="t" r="r" b="b"/>
                <a:pathLst>
                  <a:path h="1910687">
                    <a:moveTo>
                      <a:pt x="0" y="0"/>
                    </a:moveTo>
                    <a:lnTo>
                      <a:pt x="0" y="1910687"/>
                    </a:lnTo>
                  </a:path>
                </a:pathLst>
              </a:custGeom>
              <a:noFill/>
              <a:ln w="6350" cap="flat" cmpd="sng" algn="ctr">
                <a:gradFill>
                  <a:gsLst>
                    <a:gs pos="98000">
                      <a:srgbClr val="03EDFF">
                        <a:alpha val="0"/>
                      </a:srgbClr>
                    </a:gs>
                    <a:gs pos="0">
                      <a:srgbClr val="03EDFF"/>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52" name="文本框 51"/>
            <p:cNvSpPr txBox="1"/>
            <p:nvPr/>
          </p:nvSpPr>
          <p:spPr>
            <a:xfrm>
              <a:off x="3236722" y="1692411"/>
              <a:ext cx="704492" cy="1261884"/>
            </a:xfrm>
            <a:prstGeom prst="rect">
              <a:avLst/>
            </a:prstGeom>
            <a:noFill/>
          </p:spPr>
          <p:txBody>
            <a:bodyPr wrap="square" rtlCol="0">
              <a:spAutoFit/>
              <a:scene3d>
                <a:camera prst="orthographicFront"/>
                <a:lightRig rig="threePt" dir="t"/>
              </a:scene3d>
              <a:sp3d contourW="12700"/>
            </a:bodyPr>
            <a:lstStyle>
              <a:defPPr>
                <a:defRPr lang="zh-CN"/>
              </a:defPPr>
              <a:lvl1pPr>
                <a:defRPr sz="2100">
                  <a:solidFill>
                    <a:srgbClr val="62FFFF"/>
                  </a:solidFill>
                  <a:latin typeface="华文细黑" panose="02010600040101010101" pitchFamily="2" charset="-122"/>
                  <a:ea typeface="华文细黑" panose="02010600040101010101" pitchFamily="2" charset="-122"/>
                </a:defRPr>
              </a:lvl1pPr>
            </a:lstStyle>
            <a:p>
              <a:r>
                <a:rPr lang="en-US" altLang="zh-CN" sz="2400" b="1" dirty="0">
                  <a:solidFill>
                    <a:schemeClr val="bg1"/>
                  </a:solidFill>
                  <a:latin typeface="思源黑体 CN Regular" panose="020B0500000000000000" pitchFamily="34" charset="-122"/>
                  <a:ea typeface="思源黑体 CN Regular" panose="020B0500000000000000" pitchFamily="34" charset="-122"/>
                </a:rPr>
                <a:t>“mind”</a:t>
              </a:r>
            </a:p>
            <a:p>
              <a:pPr algn="ctr"/>
              <a:r>
                <a:rPr lang="zh-CN" altLang="en-US" sz="2400" b="1" dirty="0">
                  <a:solidFill>
                    <a:schemeClr val="bg1"/>
                  </a:solidFill>
                  <a:latin typeface="思源黑体 CN Regular" panose="020B0500000000000000" pitchFamily="34" charset="-122"/>
                  <a:ea typeface="思源黑体 CN Regular" panose="020B0500000000000000" pitchFamily="34" charset="-122"/>
                </a:rPr>
                <a:t>   智能</a:t>
              </a:r>
            </a:p>
            <a:p>
              <a:endParaRPr lang="zh-CN" altLang="en-US" sz="2800" b="1" dirty="0">
                <a:latin typeface="思源黑体 CN Regular" panose="020B0500000000000000" pitchFamily="34" charset="-122"/>
                <a:ea typeface="思源黑体 CN Regular" panose="020B0500000000000000" pitchFamily="34" charset="-122"/>
              </a:endParaRPr>
            </a:p>
          </p:txBody>
        </p:sp>
        <p:sp>
          <p:nvSpPr>
            <p:cNvPr id="53" name="椭圆 52"/>
            <p:cNvSpPr/>
            <p:nvPr/>
          </p:nvSpPr>
          <p:spPr>
            <a:xfrm rot="10800000">
              <a:off x="3102896" y="1654996"/>
              <a:ext cx="975029" cy="975027"/>
            </a:xfrm>
            <a:prstGeom prst="ellipse">
              <a:avLst/>
            </a:prstGeom>
            <a:noFill/>
            <a:ln w="6350">
              <a:gradFill>
                <a:gsLst>
                  <a:gs pos="0">
                    <a:srgbClr val="05DAE3"/>
                  </a:gs>
                  <a:gs pos="58000">
                    <a:srgbClr val="22B9FE"/>
                  </a:gs>
                  <a:gs pos="83000">
                    <a:srgbClr val="05DAE3"/>
                  </a:gs>
                  <a:gs pos="100000">
                    <a:srgbClr val="22B9F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6" name="组合 55"/>
          <p:cNvGrpSpPr/>
          <p:nvPr/>
        </p:nvGrpSpPr>
        <p:grpSpPr>
          <a:xfrm>
            <a:off x="766164" y="1011776"/>
            <a:ext cx="2165556" cy="4948621"/>
            <a:chOff x="3102895" y="1654996"/>
            <a:chExt cx="975029" cy="3614261"/>
          </a:xfrm>
        </p:grpSpPr>
        <p:grpSp>
          <p:nvGrpSpPr>
            <p:cNvPr id="57" name="组合 56"/>
            <p:cNvGrpSpPr/>
            <p:nvPr/>
          </p:nvGrpSpPr>
          <p:grpSpPr>
            <a:xfrm>
              <a:off x="3590409" y="2582397"/>
              <a:ext cx="142625" cy="2686860"/>
              <a:chOff x="2281970" y="2211404"/>
              <a:chExt cx="142625" cy="2686860"/>
            </a:xfrm>
          </p:grpSpPr>
          <p:sp>
            <p:nvSpPr>
              <p:cNvPr id="60" name="椭圆 59"/>
              <p:cNvSpPr/>
              <p:nvPr/>
            </p:nvSpPr>
            <p:spPr>
              <a:xfrm>
                <a:off x="2281970" y="2211404"/>
                <a:ext cx="72000" cy="72000"/>
              </a:xfrm>
              <a:prstGeom prst="ellipse">
                <a:avLst/>
              </a:prstGeom>
              <a:solidFill>
                <a:srgbClr val="62FFFF"/>
              </a:solidFill>
              <a:ln w="6350" cap="flat" cmpd="sng" algn="ctr">
                <a:solidFill>
                  <a:srgbClr val="62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1" name="任意多边形: 形状 60"/>
              <p:cNvSpPr/>
              <p:nvPr/>
            </p:nvSpPr>
            <p:spPr>
              <a:xfrm>
                <a:off x="2317969" y="2274860"/>
                <a:ext cx="106626" cy="2623404"/>
              </a:xfrm>
              <a:custGeom>
                <a:avLst/>
                <a:gdLst>
                  <a:gd name="connsiteX0" fmla="*/ 0 w 0"/>
                  <a:gd name="connsiteY0" fmla="*/ 0 h 1910687"/>
                  <a:gd name="connsiteX1" fmla="*/ 0 w 0"/>
                  <a:gd name="connsiteY1" fmla="*/ 1910687 h 1910687"/>
                </a:gdLst>
                <a:ahLst/>
                <a:cxnLst>
                  <a:cxn ang="0">
                    <a:pos x="connsiteX0" y="connsiteY0"/>
                  </a:cxn>
                  <a:cxn ang="0">
                    <a:pos x="connsiteX1" y="connsiteY1"/>
                  </a:cxn>
                </a:cxnLst>
                <a:rect l="l" t="t" r="r" b="b"/>
                <a:pathLst>
                  <a:path h="1910687">
                    <a:moveTo>
                      <a:pt x="0" y="0"/>
                    </a:moveTo>
                    <a:lnTo>
                      <a:pt x="0" y="1910687"/>
                    </a:lnTo>
                  </a:path>
                </a:pathLst>
              </a:custGeom>
              <a:noFill/>
              <a:ln w="6350" cap="flat" cmpd="sng" algn="ctr">
                <a:gradFill>
                  <a:gsLst>
                    <a:gs pos="98000">
                      <a:srgbClr val="03EDFF">
                        <a:alpha val="0"/>
                      </a:srgbClr>
                    </a:gs>
                    <a:gs pos="0">
                      <a:srgbClr val="03EDFF"/>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58" name="文本框 57"/>
            <p:cNvSpPr txBox="1"/>
            <p:nvPr/>
          </p:nvSpPr>
          <p:spPr>
            <a:xfrm>
              <a:off x="3149014" y="1815234"/>
              <a:ext cx="852336" cy="606925"/>
            </a:xfrm>
            <a:prstGeom prst="rect">
              <a:avLst/>
            </a:prstGeom>
            <a:noFill/>
          </p:spPr>
          <p:txBody>
            <a:bodyPr wrap="square" rtlCol="0">
              <a:spAutoFit/>
              <a:scene3d>
                <a:camera prst="orthographicFront"/>
                <a:lightRig rig="threePt" dir="t"/>
              </a:scene3d>
              <a:sp3d contourW="12700"/>
            </a:bodyPr>
            <a:lstStyle>
              <a:defPPr>
                <a:defRPr lang="zh-CN"/>
              </a:defPPr>
              <a:lvl1pPr>
                <a:defRPr sz="2100">
                  <a:solidFill>
                    <a:srgbClr val="62FFFF"/>
                  </a:solidFill>
                  <a:latin typeface="华文细黑" panose="02010600040101010101" pitchFamily="2" charset="-122"/>
                  <a:ea typeface="华文细黑" panose="02010600040101010101" pitchFamily="2" charset="-122"/>
                </a:defRPr>
              </a:lvl1pPr>
            </a:lstStyle>
            <a:p>
              <a:r>
                <a:rPr lang="en-US" altLang="zh-CN" sz="2400" b="1" dirty="0">
                  <a:solidFill>
                    <a:schemeClr val="bg1"/>
                  </a:solidFill>
                  <a:latin typeface="思源黑体 CN Regular" panose="020B0500000000000000" pitchFamily="34" charset="-122"/>
                  <a:ea typeface="思源黑体 CN Regular" panose="020B0500000000000000" pitchFamily="34" charset="-122"/>
                </a:rPr>
                <a:t>“maintain”</a:t>
              </a:r>
            </a:p>
            <a:p>
              <a:pPr algn="ctr"/>
              <a:r>
                <a:rPr lang="zh-CN" altLang="en-US" sz="2400" b="1" dirty="0">
                  <a:solidFill>
                    <a:schemeClr val="bg1"/>
                  </a:solidFill>
                  <a:latin typeface="思源黑体 CN Regular" panose="020B0500000000000000" pitchFamily="34" charset="-122"/>
                  <a:ea typeface="思源黑体 CN Regular" panose="020B0500000000000000" pitchFamily="34" charset="-122"/>
                </a:rPr>
                <a:t> 维护</a:t>
              </a:r>
              <a:endParaRPr lang="zh-CN" altLang="en-US" sz="32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59" name="椭圆 58"/>
            <p:cNvSpPr/>
            <p:nvPr/>
          </p:nvSpPr>
          <p:spPr>
            <a:xfrm rot="10800000">
              <a:off x="3102895" y="1654996"/>
              <a:ext cx="975029" cy="975027"/>
            </a:xfrm>
            <a:prstGeom prst="ellipse">
              <a:avLst/>
            </a:prstGeom>
            <a:noFill/>
            <a:ln w="6350">
              <a:gradFill>
                <a:gsLst>
                  <a:gs pos="0">
                    <a:srgbClr val="05DAE3"/>
                  </a:gs>
                  <a:gs pos="58000">
                    <a:srgbClr val="22B9FE"/>
                  </a:gs>
                  <a:gs pos="83000">
                    <a:srgbClr val="05DAE3"/>
                  </a:gs>
                  <a:gs pos="100000">
                    <a:srgbClr val="22B9F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0" name="组合 79"/>
          <p:cNvGrpSpPr/>
          <p:nvPr/>
        </p:nvGrpSpPr>
        <p:grpSpPr>
          <a:xfrm>
            <a:off x="2827346" y="2218091"/>
            <a:ext cx="7231054" cy="1022013"/>
            <a:chOff x="2343042" y="3143814"/>
            <a:chExt cx="7231054" cy="1022013"/>
          </a:xfrm>
        </p:grpSpPr>
        <p:sp>
          <p:nvSpPr>
            <p:cNvPr id="82" name="文本框 81"/>
            <p:cNvSpPr txBox="1"/>
            <p:nvPr/>
          </p:nvSpPr>
          <p:spPr>
            <a:xfrm>
              <a:off x="5170748" y="3143814"/>
              <a:ext cx="1205942" cy="646331"/>
            </a:xfrm>
            <a:prstGeom prst="rect">
              <a:avLst/>
            </a:prstGeom>
            <a:noFill/>
          </p:spPr>
          <p:txBody>
            <a:bodyPr wrap="square" rtlCol="0">
              <a:spAutoFit/>
            </a:bodyPr>
            <a:lstStyle/>
            <a:p>
              <a:pPr algn="ctr">
                <a:defRPr/>
              </a:pPr>
              <a:endParaRPr lang="zh-CN" altLang="en-US" sz="3600" b="1" dirty="0">
                <a:gradFill flip="none" rotWithShape="1">
                  <a:gsLst>
                    <a:gs pos="12000">
                      <a:srgbClr val="08F2F8">
                        <a:alpha val="0"/>
                      </a:srgbClr>
                    </a:gs>
                    <a:gs pos="46000">
                      <a:srgbClr val="08F2F8"/>
                    </a:gs>
                    <a:gs pos="100000">
                      <a:srgbClr val="08F2F8"/>
                    </a:gs>
                  </a:gsLst>
                  <a:lin ang="0" scaled="1"/>
                  <a:tileRect/>
                </a:gra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pitchFamily="82" charset="2"/>
                <a:ea typeface="微软雅黑" panose="020B0503020204020204" pitchFamily="82" charset="2"/>
              </a:endParaRPr>
            </a:p>
          </p:txBody>
        </p:sp>
        <p:sp>
          <p:nvSpPr>
            <p:cNvPr id="84" name="文本框 83"/>
            <p:cNvSpPr txBox="1"/>
            <p:nvPr/>
          </p:nvSpPr>
          <p:spPr>
            <a:xfrm>
              <a:off x="2343042" y="3150164"/>
              <a:ext cx="7231054" cy="1015663"/>
            </a:xfrm>
            <a:prstGeom prst="rect">
              <a:avLst/>
            </a:prstGeom>
            <a:noFill/>
          </p:spPr>
          <p:txBody>
            <a:bodyPr wrap="square" rtlCol="0">
              <a:spAutoFit/>
            </a:bodyPr>
            <a:lstStyle/>
            <a:p>
              <a:pPr algn="ctr">
                <a:defRPr/>
              </a:pPr>
              <a:r>
                <a:rPr lang="en-US" altLang="zh-CN" sz="6000" b="1"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pitchFamily="82" charset="2"/>
                  <a:ea typeface="微软雅黑" panose="020B0503020204020204" pitchFamily="82" charset="2"/>
                </a:rPr>
                <a:t>MAINTAINMIND</a:t>
              </a:r>
              <a:endParaRPr lang="zh-CN" altLang="en-US" sz="6000" b="1"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pitchFamily="82" charset="2"/>
                <a:ea typeface="微软雅黑" panose="020B0503020204020204" pitchFamily="82" charset="2"/>
              </a:endParaRPr>
            </a:p>
          </p:txBody>
        </p:sp>
      </p:grpSp>
      <p:sp>
        <p:nvSpPr>
          <p:cNvPr id="21" name="矩形 20"/>
          <p:cNvSpPr/>
          <p:nvPr/>
        </p:nvSpPr>
        <p:spPr>
          <a:xfrm>
            <a:off x="644166" y="4294523"/>
            <a:ext cx="8899249"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是一个基于</a:t>
            </a:r>
            <a:r>
              <a:rPr lang="zh-CN" altLang="en-US" sz="4800" b="1" dirty="0">
                <a:ln w="15875"/>
                <a:solidFill>
                  <a:schemeClr val="accent2">
                    <a:lumMod val="60000"/>
                    <a:lumOff val="40000"/>
                  </a:schemeClr>
                </a:solidFill>
                <a:effectLst/>
                <a:latin typeface="微软雅黑" panose="020B0503020204020204" pitchFamily="34" charset="-122"/>
                <a:ea typeface="微软雅黑" panose="020B0503020204020204" pitchFamily="34" charset="-122"/>
              </a:rPr>
              <a:t>深度学习</a:t>
            </a:r>
          </a:p>
        </p:txBody>
      </p:sp>
      <p:sp>
        <p:nvSpPr>
          <p:cNvPr id="62" name="文本框 61"/>
          <p:cNvSpPr txBox="1"/>
          <p:nvPr/>
        </p:nvSpPr>
        <p:spPr>
          <a:xfrm>
            <a:off x="1678217" y="5125881"/>
            <a:ext cx="10755630" cy="1261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solidFill>
                  <a:srgbClr val="FFFFFF"/>
                </a:solidFill>
                <a:latin typeface="微软雅黑" panose="020B0503020204020204" pitchFamily="34" charset="-122"/>
                <a:ea typeface="微软雅黑" panose="020B0503020204020204" pitchFamily="34" charset="-122"/>
              </a:rPr>
              <a:t>为企业提供</a:t>
            </a: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智能、高效、经济、可靠</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的</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a:t>
            </a:r>
            <a:r>
              <a:rPr lang="zh-CN" altLang="en-US" sz="3600" b="1" dirty="0">
                <a:solidFill>
                  <a:prstClr val="white"/>
                </a:solidFill>
                <a:latin typeface="微软雅黑" panose="020B0503020204020204" pitchFamily="34" charset="-122"/>
                <a:ea typeface="微软雅黑" panose="020B0503020204020204" pitchFamily="34" charset="-122"/>
              </a:rPr>
              <a:t>航空发动机</a:t>
            </a:r>
            <a:r>
              <a:rPr kumimoji="0" lang="zh-CN" altLang="en-US" sz="36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rPr>
              <a:t>智能维护</a:t>
            </a:r>
            <a:r>
              <a:rPr lang="zh-CN" altLang="en-US" sz="3600" b="1" dirty="0">
                <a:solidFill>
                  <a:prstClr val="white"/>
                </a:solidFill>
                <a:latin typeface="微软雅黑" panose="020B0503020204020204" pitchFamily="34" charset="-122"/>
                <a:ea typeface="微软雅黑" panose="020B0503020204020204" pitchFamily="34" charset="-122"/>
              </a:rPr>
              <a:t>与</a:t>
            </a:r>
            <a:r>
              <a:rPr kumimoji="0" lang="zh-CN" altLang="en-US" sz="36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rPr>
              <a:t>管理服务</a:t>
            </a: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的</a:t>
            </a:r>
            <a:r>
              <a:rPr kumimoji="0" lang="en-US" altLang="zh-CN" sz="4800" b="1" i="0" u="none" strike="noStrike" kern="1200" cap="none" spc="0" normalizeH="0" baseline="0" noProof="0" dirty="0">
                <a:ln>
                  <a:noFill/>
                </a:ln>
                <a:solidFill>
                  <a:srgbClr val="53D2FF"/>
                </a:solidFill>
                <a:effectLst/>
                <a:uLnTx/>
                <a:uFillTx/>
                <a:latin typeface="微软雅黑" panose="020B0503020204020204" pitchFamily="34" charset="-122"/>
                <a:ea typeface="微软雅黑" panose="020B0503020204020204" pitchFamily="34" charset="-122"/>
              </a:rPr>
              <a:t>Web</a:t>
            </a:r>
            <a:r>
              <a:rPr kumimoji="0" lang="zh-CN" altLang="en-US" sz="4800" b="1" i="0" u="none" strike="noStrike" kern="1200" cap="none" spc="0" normalizeH="0" baseline="0" noProof="0" dirty="0">
                <a:ln>
                  <a:noFill/>
                </a:ln>
                <a:solidFill>
                  <a:srgbClr val="53D2FF"/>
                </a:solidFill>
                <a:effectLst/>
                <a:uLnTx/>
                <a:uFillTx/>
                <a:latin typeface="微软雅黑" panose="020B0503020204020204" pitchFamily="34" charset="-122"/>
                <a:ea typeface="微软雅黑" panose="020B0503020204020204" pitchFamily="34" charset="-122"/>
              </a:rPr>
              <a:t>应用</a:t>
            </a:r>
          </a:p>
        </p:txBody>
      </p:sp>
      <p:grpSp>
        <p:nvGrpSpPr>
          <p:cNvPr id="2" name="组合 1"/>
          <p:cNvGrpSpPr/>
          <p:nvPr/>
        </p:nvGrpSpPr>
        <p:grpSpPr>
          <a:xfrm>
            <a:off x="453543" y="394711"/>
            <a:ext cx="540044" cy="528606"/>
            <a:chOff x="520218" y="437796"/>
            <a:chExt cx="684468" cy="691752"/>
          </a:xfrm>
        </p:grpSpPr>
        <p:sp>
          <p:nvSpPr>
            <p:cNvPr id="3" name="矩形: 圆角 2"/>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产品概述</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xEl>
                                              <p:pRg st="0" end="0"/>
                                            </p:txEl>
                                          </p:spTgt>
                                        </p:tgtEl>
                                        <p:attrNameLst>
                                          <p:attrName>style.visibility</p:attrName>
                                        </p:attrNameLst>
                                      </p:cBhvr>
                                      <p:to>
                                        <p:strVal val="visible"/>
                                      </p:to>
                                    </p:set>
                                    <p:animEffect transition="in" filter="fade">
                                      <p:cBhvr>
                                        <p:cTn id="22" dur="500"/>
                                        <p:tgtEl>
                                          <p:spTgt spid="62">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2">
                                            <p:txEl>
                                              <p:pRg st="1" end="1"/>
                                            </p:txEl>
                                          </p:spTgt>
                                        </p:tgtEl>
                                        <p:attrNameLst>
                                          <p:attrName>style.visibility</p:attrName>
                                        </p:attrNameLst>
                                      </p:cBhvr>
                                      <p:to>
                                        <p:strVal val="visible"/>
                                      </p:to>
                                    </p:set>
                                    <p:animEffect transition="in" filter="fade">
                                      <p:cBhvr>
                                        <p:cTn id="25" dur="500"/>
                                        <p:tgtEl>
                                          <p:spTgt spid="62">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图片 272"/>
          <p:cNvPicPr>
            <a:picLocks noChangeAspect="1"/>
          </p:cNvPicPr>
          <p:nvPr/>
        </p:nvPicPr>
        <p:blipFill>
          <a:blip r:embed="rId2">
            <a:alphaModFix amt="1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 y="-63707"/>
            <a:ext cx="12356105" cy="6921707"/>
          </a:xfrm>
          <a:prstGeom prst="rect">
            <a:avLst/>
          </a:prstGeom>
        </p:spPr>
      </p:pic>
      <p:pic>
        <p:nvPicPr>
          <p:cNvPr id="594" name="图片 593"/>
          <p:cNvPicPr>
            <a:picLocks noChangeAspect="1"/>
          </p:cNvPicPr>
          <p:nvPr/>
        </p:nvPicPr>
        <p:blipFill>
          <a:blip r:embed="rId4">
            <a:alphaModFix amt="35000"/>
            <a:clrChange>
              <a:clrFrom>
                <a:srgbClr val="999999"/>
              </a:clrFrom>
              <a:clrTo>
                <a:srgbClr val="999999">
                  <a:alpha val="0"/>
                </a:srgbClr>
              </a:clrTo>
            </a:clrChange>
          </a:blip>
          <a:stretch>
            <a:fillRect/>
          </a:stretch>
        </p:blipFill>
        <p:spPr>
          <a:xfrm>
            <a:off x="599628" y="5894988"/>
            <a:ext cx="2341067" cy="987638"/>
          </a:xfrm>
          <a:prstGeom prst="rect">
            <a:avLst/>
          </a:prstGeom>
        </p:spPr>
      </p:pic>
      <p:pic>
        <p:nvPicPr>
          <p:cNvPr id="592" name="图片 591"/>
          <p:cNvPicPr>
            <a:picLocks noChangeAspect="1"/>
          </p:cNvPicPr>
          <p:nvPr/>
        </p:nvPicPr>
        <p:blipFill>
          <a:blip r:embed="rId4">
            <a:alphaModFix amt="35000"/>
            <a:clrChange>
              <a:clrFrom>
                <a:srgbClr val="999999"/>
              </a:clrFrom>
              <a:clrTo>
                <a:srgbClr val="999999">
                  <a:alpha val="0"/>
                </a:srgbClr>
              </a:clrTo>
            </a:clrChange>
          </a:blip>
          <a:stretch>
            <a:fillRect/>
          </a:stretch>
        </p:blipFill>
        <p:spPr>
          <a:xfrm>
            <a:off x="561281" y="4663661"/>
            <a:ext cx="2341067" cy="987638"/>
          </a:xfrm>
          <a:prstGeom prst="rect">
            <a:avLst/>
          </a:prstGeom>
        </p:spPr>
      </p:pic>
      <p:pic>
        <p:nvPicPr>
          <p:cNvPr id="593" name="图片 592"/>
          <p:cNvPicPr>
            <a:picLocks noChangeAspect="1"/>
          </p:cNvPicPr>
          <p:nvPr/>
        </p:nvPicPr>
        <p:blipFill>
          <a:blip r:embed="rId4">
            <a:alphaModFix amt="35000"/>
            <a:clrChange>
              <a:clrFrom>
                <a:srgbClr val="999999"/>
              </a:clrFrom>
              <a:clrTo>
                <a:srgbClr val="999999">
                  <a:alpha val="0"/>
                </a:srgbClr>
              </a:clrTo>
            </a:clrChange>
          </a:blip>
          <a:stretch>
            <a:fillRect/>
          </a:stretch>
        </p:blipFill>
        <p:spPr>
          <a:xfrm>
            <a:off x="613109" y="3296774"/>
            <a:ext cx="2341067" cy="987638"/>
          </a:xfrm>
          <a:prstGeom prst="rect">
            <a:avLst/>
          </a:prstGeom>
        </p:spPr>
      </p:pic>
      <p:pic>
        <p:nvPicPr>
          <p:cNvPr id="590" name="图片 589"/>
          <p:cNvPicPr>
            <a:picLocks noChangeAspect="1"/>
          </p:cNvPicPr>
          <p:nvPr/>
        </p:nvPicPr>
        <p:blipFill>
          <a:blip r:embed="rId5">
            <a:alphaModFix amt="35000"/>
            <a:clrChange>
              <a:clrFrom>
                <a:srgbClr val="999999"/>
              </a:clrFrom>
              <a:clrTo>
                <a:srgbClr val="999999">
                  <a:alpha val="0"/>
                </a:srgbClr>
              </a:clrTo>
            </a:clrChange>
          </a:blip>
          <a:stretch>
            <a:fillRect/>
          </a:stretch>
        </p:blipFill>
        <p:spPr>
          <a:xfrm flipH="1">
            <a:off x="612246" y="2134037"/>
            <a:ext cx="2335179" cy="984770"/>
          </a:xfrm>
          <a:prstGeom prst="rect">
            <a:avLst/>
          </a:prstGeom>
        </p:spPr>
      </p:pic>
      <p:sp>
        <p:nvSpPr>
          <p:cNvPr id="3" name="文本框 2"/>
          <p:cNvSpPr txBox="1"/>
          <p:nvPr/>
        </p:nvSpPr>
        <p:spPr>
          <a:xfrm>
            <a:off x="0" y="923317"/>
            <a:ext cx="12192000" cy="461665"/>
          </a:xfrm>
          <a:prstGeom prst="rect">
            <a:avLst/>
          </a:prstGeom>
          <a:noFill/>
        </p:spPr>
        <p:txBody>
          <a:bodyPr wrap="square" rtlCol="0">
            <a:spAutoFit/>
            <a:scene3d>
              <a:camera prst="orthographicFront"/>
              <a:lightRig rig="threePt" dir="t"/>
            </a:scene3d>
            <a:sp3d contourW="12700"/>
          </a:bodyPr>
          <a:lstStyle/>
          <a:p>
            <a:pPr algn="ctr">
              <a:defRPr/>
            </a:pPr>
            <a:r>
              <a:rPr lang="en-US" altLang="zh-CN" sz="2400" b="1" dirty="0" err="1">
                <a:solidFill>
                  <a:srgbClr val="62FFFF"/>
                </a:solidFill>
                <a:latin typeface="思源黑体 CN Regular" panose="020B0500000000000000" pitchFamily="34" charset="-122"/>
                <a:ea typeface="思源黑体 CN Regular" panose="020B0500000000000000" pitchFamily="34" charset="-122"/>
              </a:rPr>
              <a:t>MaintainMind</a:t>
            </a:r>
            <a:r>
              <a:rPr lang="zh-CN" altLang="en-US" sz="2400" b="1" dirty="0">
                <a:solidFill>
                  <a:srgbClr val="62FFFF"/>
                </a:solidFill>
                <a:latin typeface="思源黑体 CN Regular" panose="020B0500000000000000" pitchFamily="34" charset="-122"/>
                <a:ea typeface="思源黑体 CN Regular" panose="020B0500000000000000" pitchFamily="34" charset="-122"/>
              </a:rPr>
              <a:t>总体框架图</a:t>
            </a:r>
          </a:p>
        </p:txBody>
      </p:sp>
      <p:grpSp>
        <p:nvGrpSpPr>
          <p:cNvPr id="4" name="组合 3"/>
          <p:cNvGrpSpPr/>
          <p:nvPr/>
        </p:nvGrpSpPr>
        <p:grpSpPr>
          <a:xfrm>
            <a:off x="355531" y="2088308"/>
            <a:ext cx="2200748" cy="635504"/>
            <a:chOff x="2265626" y="2680072"/>
            <a:chExt cx="2057889" cy="2057027"/>
          </a:xfrm>
        </p:grpSpPr>
        <p:grpSp>
          <p:nvGrpSpPr>
            <p:cNvPr id="6" name="组合 5"/>
            <p:cNvGrpSpPr/>
            <p:nvPr/>
          </p:nvGrpSpPr>
          <p:grpSpPr>
            <a:xfrm flipH="1" flipV="1">
              <a:off x="2265626" y="2680072"/>
              <a:ext cx="2057889" cy="2057027"/>
              <a:chOff x="5186363" y="3186113"/>
              <a:chExt cx="1820863" cy="492125"/>
            </a:xfrm>
            <a:solidFill>
              <a:schemeClr val="accent5"/>
            </a:solidFill>
          </p:grpSpPr>
          <p:sp>
            <p:nvSpPr>
              <p:cNvPr id="7" name="Freeform 5"/>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 name="Freeform 6"/>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 name="Freeform 7"/>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 name="Freeform 8"/>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 name="Freeform 9"/>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 name="Freeform 10"/>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 name="Freeform 11"/>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4" name="Freeform 12"/>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5" name="Freeform 13"/>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 name="Freeform 14"/>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 name="Rectangle 15"/>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 name="Rectangle 16"/>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 name="Freeform 17"/>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 name="Freeform 18"/>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1" name="Rectangle 19"/>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2" name="Rectangle 20"/>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 name="Freeform 21"/>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 name="Freeform 22"/>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 name="Rectangle 23"/>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 name="Rectangle 24"/>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 name="Freeform 25"/>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8" name="Freeform 26"/>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9" name="Freeform 27"/>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0" name="Freeform 28"/>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1" name="Freeform 29"/>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 name="Freeform 30"/>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 name="Freeform 31"/>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9" name="Freeform 32"/>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0" name="Freeform 33"/>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1" name="Freeform 34"/>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2" name="Rectangle 35"/>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3" name="Rectangle 36"/>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 name="Freeform 37"/>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 name="Freeform 38"/>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 name="Rectangle 39"/>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 name="Rectangle 40"/>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 name="Freeform 41"/>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9" name="Freeform 42"/>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 name="Rectangle 43"/>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 name="Rectangle 44"/>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 name="Freeform 45"/>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 name="Freeform 46"/>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 name="Freeform 47"/>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5" name="Freeform 48"/>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 name="Freeform 49"/>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7" name="Freeform 50"/>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8" name="Rectangle 51"/>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9" name="Rectangle 52"/>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0" name="Freeform 53"/>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 name="Freeform 54"/>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 name="Freeform 55"/>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 name="Freeform 56"/>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 name="Rectangle 57"/>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 name="Rectangle 58"/>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sp>
          <p:nvSpPr>
            <p:cNvPr id="5" name="矩形 4"/>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grpSp>
      <p:sp>
        <p:nvSpPr>
          <p:cNvPr id="256" name="文本框 255"/>
          <p:cNvSpPr txBox="1"/>
          <p:nvPr/>
        </p:nvSpPr>
        <p:spPr>
          <a:xfrm>
            <a:off x="419376" y="2202081"/>
            <a:ext cx="2180028" cy="369332"/>
          </a:xfrm>
          <a:prstGeom prst="rect">
            <a:avLst/>
          </a:prstGeom>
          <a:noFill/>
        </p:spPr>
        <p:txBody>
          <a:bodyPr wrap="square" rtlCol="0">
            <a:spAutoFit/>
            <a:scene3d>
              <a:camera prst="orthographicFront"/>
              <a:lightRig rig="threePt" dir="t"/>
            </a:scene3d>
            <a:sp3d contourW="12700"/>
          </a:bodyPr>
          <a:lstStyle/>
          <a:p>
            <a:pPr algn="ctr">
              <a:defRPr/>
            </a:pPr>
            <a:r>
              <a:rPr lang="zh-CN" altLang="en-US" dirty="0">
                <a:solidFill>
                  <a:srgbClr val="62FFFF"/>
                </a:solidFill>
                <a:latin typeface="思源黑体 CN Regular" panose="020B0500000000000000" pitchFamily="34" charset="-122"/>
                <a:ea typeface="思源黑体 CN Regular" panose="020B0500000000000000" pitchFamily="34" charset="-122"/>
              </a:rPr>
              <a:t>应用层</a:t>
            </a:r>
          </a:p>
        </p:txBody>
      </p:sp>
      <p:grpSp>
        <p:nvGrpSpPr>
          <p:cNvPr id="434" name="组合 433"/>
          <p:cNvGrpSpPr/>
          <p:nvPr/>
        </p:nvGrpSpPr>
        <p:grpSpPr>
          <a:xfrm>
            <a:off x="370490" y="3134127"/>
            <a:ext cx="2200748" cy="635504"/>
            <a:chOff x="2265626" y="2680072"/>
            <a:chExt cx="2057889" cy="2057027"/>
          </a:xfrm>
        </p:grpSpPr>
        <p:sp>
          <p:nvSpPr>
            <p:cNvPr id="435" name="矩形 434"/>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436" name="组合 435"/>
            <p:cNvGrpSpPr/>
            <p:nvPr/>
          </p:nvGrpSpPr>
          <p:grpSpPr>
            <a:xfrm flipH="1" flipV="1">
              <a:off x="2265626" y="2680072"/>
              <a:ext cx="2057889" cy="2057027"/>
              <a:chOff x="5186363" y="3186113"/>
              <a:chExt cx="1820863" cy="492125"/>
            </a:xfrm>
            <a:solidFill>
              <a:schemeClr val="accent5"/>
            </a:solidFill>
          </p:grpSpPr>
          <p:sp>
            <p:nvSpPr>
              <p:cNvPr id="437" name="Freeform 5"/>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38" name="Freeform 6"/>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39" name="Freeform 7"/>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0" name="Freeform 8"/>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1" name="Freeform 9"/>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2" name="Freeform 10"/>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3" name="Freeform 11"/>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4" name="Freeform 12"/>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5" name="Freeform 13"/>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6" name="Freeform 14"/>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7" name="Rectangle 15"/>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8" name="Rectangle 16"/>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9" name="Freeform 17"/>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0" name="Freeform 18"/>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1" name="Rectangle 19"/>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2" name="Rectangle 20"/>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3" name="Freeform 21"/>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4" name="Freeform 22"/>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5" name="Rectangle 23"/>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6" name="Rectangle 24"/>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7" name="Freeform 25"/>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8" name="Freeform 26"/>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9" name="Freeform 27"/>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0" name="Freeform 28"/>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1" name="Freeform 29"/>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2" name="Freeform 30"/>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3" name="Freeform 31"/>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4" name="Freeform 32"/>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5" name="Freeform 33"/>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6" name="Freeform 34"/>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7" name="Rectangle 35"/>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8" name="Rectangle 36"/>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9" name="Freeform 37"/>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0" name="Freeform 38"/>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1" name="Rectangle 39"/>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2" name="Rectangle 40"/>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3" name="Freeform 41"/>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4" name="Freeform 42"/>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5" name="Rectangle 43"/>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6" name="Rectangle 44"/>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7" name="Freeform 45"/>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8" name="Freeform 46"/>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9" name="Freeform 47"/>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0" name="Freeform 48"/>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1" name="Freeform 49"/>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2" name="Freeform 50"/>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3" name="Rectangle 51"/>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4" name="Rectangle 52"/>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5" name="Freeform 53"/>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6" name="Freeform 54"/>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7" name="Freeform 55"/>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8" name="Freeform 56"/>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9" name="Rectangle 57"/>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90" name="Rectangle 58"/>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grpSp>
      <p:sp>
        <p:nvSpPr>
          <p:cNvPr id="491" name="文本框 490"/>
          <p:cNvSpPr txBox="1"/>
          <p:nvPr/>
        </p:nvSpPr>
        <p:spPr>
          <a:xfrm>
            <a:off x="385449" y="3140931"/>
            <a:ext cx="2180028" cy="646331"/>
          </a:xfrm>
          <a:prstGeom prst="rect">
            <a:avLst/>
          </a:prstGeom>
          <a:noFill/>
        </p:spPr>
        <p:txBody>
          <a:bodyPr wrap="square" rtlCol="0">
            <a:spAutoFit/>
            <a:scene3d>
              <a:camera prst="orthographicFront"/>
              <a:lightRig rig="threePt" dir="t"/>
            </a:scene3d>
            <a:sp3d contourW="12700"/>
          </a:bodyPr>
          <a:lstStyle/>
          <a:p>
            <a:pPr algn="ctr">
              <a:defRPr/>
            </a:pPr>
            <a:r>
              <a:rPr lang="zh-CN" altLang="en-US" dirty="0">
                <a:solidFill>
                  <a:srgbClr val="62FFFF"/>
                </a:solidFill>
                <a:latin typeface="思源黑体 CN Regular" panose="020B0500000000000000" pitchFamily="34" charset="-122"/>
                <a:ea typeface="思源黑体 CN Regular" panose="020B0500000000000000" pitchFamily="34" charset="-122"/>
              </a:rPr>
              <a:t>预测性维护</a:t>
            </a:r>
            <a:endParaRPr lang="en-US" altLang="zh-CN" dirty="0">
              <a:solidFill>
                <a:srgbClr val="62FFFF"/>
              </a:solidFill>
              <a:latin typeface="思源黑体 CN Regular" panose="020B0500000000000000" pitchFamily="34" charset="-122"/>
              <a:ea typeface="思源黑体 CN Regular" panose="020B0500000000000000" pitchFamily="34" charset="-122"/>
            </a:endParaRPr>
          </a:p>
          <a:p>
            <a:pPr algn="ctr">
              <a:defRPr/>
            </a:pPr>
            <a:r>
              <a:rPr lang="zh-CN" altLang="en-US" dirty="0">
                <a:solidFill>
                  <a:srgbClr val="62FFFF"/>
                </a:solidFill>
                <a:latin typeface="思源黑体 CN Regular" panose="020B0500000000000000" pitchFamily="34" charset="-122"/>
                <a:ea typeface="思源黑体 CN Regular" panose="020B0500000000000000" pitchFamily="34" charset="-122"/>
              </a:rPr>
              <a:t>模型构建层</a:t>
            </a:r>
          </a:p>
        </p:txBody>
      </p:sp>
      <p:grpSp>
        <p:nvGrpSpPr>
          <p:cNvPr id="492" name="组合 491"/>
          <p:cNvGrpSpPr/>
          <p:nvPr/>
        </p:nvGrpSpPr>
        <p:grpSpPr>
          <a:xfrm>
            <a:off x="370490" y="4419477"/>
            <a:ext cx="2200748" cy="635504"/>
            <a:chOff x="2265626" y="2680072"/>
            <a:chExt cx="2057889" cy="2057027"/>
          </a:xfrm>
        </p:grpSpPr>
        <p:sp>
          <p:nvSpPr>
            <p:cNvPr id="493" name="矩形 492"/>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494" name="组合 493"/>
            <p:cNvGrpSpPr/>
            <p:nvPr/>
          </p:nvGrpSpPr>
          <p:grpSpPr>
            <a:xfrm flipH="1" flipV="1">
              <a:off x="2265626" y="2680072"/>
              <a:ext cx="2057889" cy="2057027"/>
              <a:chOff x="5186363" y="3186113"/>
              <a:chExt cx="1820863" cy="492125"/>
            </a:xfrm>
            <a:solidFill>
              <a:schemeClr val="accent5"/>
            </a:solidFill>
          </p:grpSpPr>
          <p:sp>
            <p:nvSpPr>
              <p:cNvPr id="495" name="Freeform 5"/>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96" name="Freeform 6"/>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97" name="Freeform 7"/>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98" name="Freeform 8"/>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99" name="Freeform 9"/>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0" name="Freeform 10"/>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1" name="Freeform 11"/>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2" name="Freeform 12"/>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3" name="Freeform 13"/>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4" name="Freeform 14"/>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5" name="Rectangle 15"/>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6" name="Rectangle 16"/>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7" name="Freeform 17"/>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8" name="Freeform 18"/>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9" name="Rectangle 19"/>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0" name="Rectangle 20"/>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1" name="Freeform 21"/>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2" name="Freeform 22"/>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3" name="Rectangle 23"/>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4" name="Rectangle 24"/>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5" name="Freeform 25"/>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6" name="Freeform 26"/>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7" name="Freeform 27"/>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8" name="Freeform 28"/>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9" name="Freeform 29"/>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0" name="Freeform 30"/>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1" name="Freeform 31"/>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2" name="Freeform 32"/>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3" name="Freeform 33"/>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4" name="Freeform 34"/>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5" name="Rectangle 35"/>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6" name="Rectangle 36"/>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7" name="Freeform 37"/>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8" name="Freeform 38"/>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9" name="Rectangle 39"/>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0" name="Rectangle 40"/>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1" name="Freeform 41"/>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2" name="Freeform 42"/>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3" name="Rectangle 43"/>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4" name="Rectangle 44"/>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5" name="Freeform 45"/>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6" name="Freeform 46"/>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7" name="Freeform 47"/>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8" name="Freeform 48"/>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9" name="Freeform 49"/>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0" name="Freeform 50"/>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1" name="Rectangle 51"/>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2" name="Rectangle 52"/>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3" name="Freeform 53"/>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4" name="Freeform 54"/>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5" name="Freeform 55"/>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6" name="Freeform 56"/>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7" name="Rectangle 57"/>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8" name="Rectangle 58"/>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grpSp>
      <p:sp>
        <p:nvSpPr>
          <p:cNvPr id="549" name="文本框 548"/>
          <p:cNvSpPr txBox="1"/>
          <p:nvPr/>
        </p:nvSpPr>
        <p:spPr>
          <a:xfrm>
            <a:off x="385449" y="4457114"/>
            <a:ext cx="2180028" cy="646331"/>
          </a:xfrm>
          <a:prstGeom prst="rect">
            <a:avLst/>
          </a:prstGeom>
          <a:noFill/>
        </p:spPr>
        <p:txBody>
          <a:bodyPr wrap="square" rtlCol="0">
            <a:spAutoFit/>
            <a:scene3d>
              <a:camera prst="orthographicFront"/>
              <a:lightRig rig="threePt" dir="t"/>
            </a:scene3d>
            <a:sp3d contourW="12700"/>
          </a:bodyPr>
          <a:lstStyle/>
          <a:p>
            <a:pPr algn="ctr">
              <a:defRPr/>
            </a:pPr>
            <a:r>
              <a:rPr lang="zh-CN" altLang="en-US" dirty="0">
                <a:solidFill>
                  <a:srgbClr val="62FFFF"/>
                </a:solidFill>
                <a:latin typeface="思源黑体 CN Regular" panose="020B0500000000000000" pitchFamily="34" charset="-122"/>
                <a:ea typeface="思源黑体 CN Regular" panose="020B0500000000000000" pitchFamily="34" charset="-122"/>
              </a:rPr>
              <a:t>数据处理</a:t>
            </a:r>
            <a:endParaRPr lang="en-US" altLang="zh-CN" dirty="0">
              <a:solidFill>
                <a:srgbClr val="62FFFF"/>
              </a:solidFill>
              <a:latin typeface="思源黑体 CN Regular" panose="020B0500000000000000" pitchFamily="34" charset="-122"/>
              <a:ea typeface="思源黑体 CN Regular" panose="020B0500000000000000" pitchFamily="34" charset="-122"/>
            </a:endParaRPr>
          </a:p>
          <a:p>
            <a:pPr algn="ctr">
              <a:defRPr/>
            </a:pPr>
            <a:r>
              <a:rPr lang="zh-CN" altLang="en-US" dirty="0">
                <a:solidFill>
                  <a:srgbClr val="62FFFF"/>
                </a:solidFill>
                <a:latin typeface="思源黑体 CN Regular" panose="020B0500000000000000" pitchFamily="34" charset="-122"/>
                <a:ea typeface="思源黑体 CN Regular" panose="020B0500000000000000" pitchFamily="34" charset="-122"/>
              </a:rPr>
              <a:t>与储蓄层</a:t>
            </a:r>
          </a:p>
        </p:txBody>
      </p:sp>
      <p:grpSp>
        <p:nvGrpSpPr>
          <p:cNvPr id="608" name="组合 607"/>
          <p:cNvGrpSpPr/>
          <p:nvPr/>
        </p:nvGrpSpPr>
        <p:grpSpPr>
          <a:xfrm>
            <a:off x="385449" y="5670774"/>
            <a:ext cx="2200748" cy="635504"/>
            <a:chOff x="2265626" y="2680072"/>
            <a:chExt cx="2057889" cy="2057027"/>
          </a:xfrm>
        </p:grpSpPr>
        <p:sp>
          <p:nvSpPr>
            <p:cNvPr id="609" name="矩形 608"/>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610" name="组合 609"/>
            <p:cNvGrpSpPr/>
            <p:nvPr/>
          </p:nvGrpSpPr>
          <p:grpSpPr>
            <a:xfrm flipH="1" flipV="1">
              <a:off x="2265626" y="2680072"/>
              <a:ext cx="2057889" cy="2057027"/>
              <a:chOff x="5186363" y="3186113"/>
              <a:chExt cx="1820863" cy="492125"/>
            </a:xfrm>
            <a:solidFill>
              <a:schemeClr val="accent5"/>
            </a:solidFill>
          </p:grpSpPr>
          <p:sp>
            <p:nvSpPr>
              <p:cNvPr id="611" name="Freeform 5"/>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2" name="Freeform 6"/>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3" name="Freeform 7"/>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4" name="Freeform 8"/>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5" name="Freeform 9"/>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6" name="Freeform 10"/>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7" name="Freeform 11"/>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8" name="Freeform 12"/>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9" name="Freeform 13"/>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0" name="Freeform 14"/>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1" name="Rectangle 15"/>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2" name="Rectangle 16"/>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3" name="Freeform 17"/>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4" name="Freeform 18"/>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5" name="Rectangle 19"/>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6" name="Rectangle 20"/>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7" name="Freeform 21"/>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8" name="Freeform 22"/>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9" name="Rectangle 23"/>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0" name="Rectangle 24"/>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1" name="Freeform 25"/>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2" name="Freeform 26"/>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3" name="Freeform 27"/>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4" name="Freeform 28"/>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5" name="Freeform 29"/>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6" name="Freeform 30"/>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7" name="Freeform 31"/>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8" name="Freeform 32"/>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9" name="Freeform 33"/>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0" name="Freeform 34"/>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1" name="Rectangle 35"/>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2" name="Rectangle 36"/>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3" name="Freeform 37"/>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4" name="Freeform 38"/>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5" name="Rectangle 39"/>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6" name="Rectangle 40"/>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7" name="Freeform 41"/>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8" name="Freeform 42"/>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9" name="Rectangle 43"/>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0" name="Rectangle 44"/>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1" name="Freeform 45"/>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2" name="Freeform 46"/>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3" name="Freeform 47"/>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4" name="Freeform 48"/>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5" name="Freeform 49"/>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6" name="Freeform 50"/>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7" name="Rectangle 51"/>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8" name="Rectangle 52"/>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9" name="Freeform 53"/>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60" name="Freeform 54"/>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61" name="Freeform 55"/>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62" name="Freeform 56"/>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63" name="Rectangle 57"/>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64" name="Rectangle 58"/>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grpSp>
      <p:sp>
        <p:nvSpPr>
          <p:cNvPr id="665" name="文本框 664"/>
          <p:cNvSpPr txBox="1"/>
          <p:nvPr/>
        </p:nvSpPr>
        <p:spPr>
          <a:xfrm>
            <a:off x="400408" y="5820095"/>
            <a:ext cx="2180028" cy="369332"/>
          </a:xfrm>
          <a:prstGeom prst="rect">
            <a:avLst/>
          </a:prstGeom>
          <a:noFill/>
        </p:spPr>
        <p:txBody>
          <a:bodyPr wrap="square" rtlCol="0">
            <a:spAutoFit/>
            <a:scene3d>
              <a:camera prst="orthographicFront"/>
              <a:lightRig rig="threePt" dir="t"/>
            </a:scene3d>
            <a:sp3d contourW="12700"/>
          </a:bodyPr>
          <a:lstStyle/>
          <a:p>
            <a:pPr algn="ctr">
              <a:defRPr/>
            </a:pPr>
            <a:r>
              <a:rPr lang="zh-CN" altLang="en-US" dirty="0">
                <a:solidFill>
                  <a:srgbClr val="62FFFF"/>
                </a:solidFill>
                <a:latin typeface="思源黑体 CN Regular" panose="020B0500000000000000" pitchFamily="34" charset="-122"/>
                <a:ea typeface="思源黑体 CN Regular" panose="020B0500000000000000" pitchFamily="34" charset="-122"/>
              </a:rPr>
              <a:t>数据采集层</a:t>
            </a:r>
          </a:p>
        </p:txBody>
      </p:sp>
      <p:sp>
        <p:nvSpPr>
          <p:cNvPr id="673" name="圆角矩形 21"/>
          <p:cNvSpPr/>
          <p:nvPr/>
        </p:nvSpPr>
        <p:spPr>
          <a:xfrm>
            <a:off x="3351850" y="4544527"/>
            <a:ext cx="2159313"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rPr>
              <a:t>数据预处理</a:t>
            </a: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674" name="圆角矩形 21"/>
          <p:cNvSpPr/>
          <p:nvPr/>
        </p:nvSpPr>
        <p:spPr>
          <a:xfrm>
            <a:off x="5874199" y="4544338"/>
            <a:ext cx="2037060"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rPr>
              <a:t>数据特征处理</a:t>
            </a: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675" name="圆角矩形 21"/>
          <p:cNvSpPr/>
          <p:nvPr/>
        </p:nvSpPr>
        <p:spPr>
          <a:xfrm>
            <a:off x="9531702" y="4542386"/>
            <a:ext cx="1354068"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lang="zh-CN" altLang="en-US" sz="1600" kern="0" noProof="0" dirty="0">
                <a:solidFill>
                  <a:prstClr val="white"/>
                </a:solidFill>
                <a:latin typeface="思源黑体 CN Regular" panose="020B0500000000000000" pitchFamily="34" charset="-122"/>
                <a:ea typeface="思源黑体 CN Regular" panose="020B0500000000000000" pitchFamily="34" charset="-122"/>
              </a:rPr>
              <a:t>数据库</a:t>
            </a: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676" name="圆角矩形 21"/>
          <p:cNvSpPr/>
          <p:nvPr/>
        </p:nvSpPr>
        <p:spPr>
          <a:xfrm>
            <a:off x="3646411" y="5721130"/>
            <a:ext cx="3287648"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rPr>
              <a:t>历史数据集、模拟数据集</a:t>
            </a:r>
          </a:p>
        </p:txBody>
      </p:sp>
      <p:sp>
        <p:nvSpPr>
          <p:cNvPr id="677" name="圆角矩形 21"/>
          <p:cNvSpPr/>
          <p:nvPr/>
        </p:nvSpPr>
        <p:spPr>
          <a:xfrm>
            <a:off x="7465054" y="5729612"/>
            <a:ext cx="3340645"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rPr>
              <a:t>设备实时数据</a:t>
            </a:r>
          </a:p>
        </p:txBody>
      </p:sp>
      <p:grpSp>
        <p:nvGrpSpPr>
          <p:cNvPr id="550" name="组合 549"/>
          <p:cNvGrpSpPr/>
          <p:nvPr/>
        </p:nvGrpSpPr>
        <p:grpSpPr>
          <a:xfrm>
            <a:off x="4152122" y="818395"/>
            <a:ext cx="3899176" cy="662076"/>
            <a:chOff x="2265626" y="2680072"/>
            <a:chExt cx="2057889" cy="2057027"/>
          </a:xfrm>
        </p:grpSpPr>
        <p:sp>
          <p:nvSpPr>
            <p:cNvPr id="551" name="矩形 550"/>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552" name="组合 551"/>
            <p:cNvGrpSpPr/>
            <p:nvPr/>
          </p:nvGrpSpPr>
          <p:grpSpPr>
            <a:xfrm flipH="1" flipV="1">
              <a:off x="2265626" y="2680072"/>
              <a:ext cx="2057889" cy="2057027"/>
              <a:chOff x="5186363" y="3186113"/>
              <a:chExt cx="1820863" cy="492125"/>
            </a:xfrm>
            <a:solidFill>
              <a:schemeClr val="accent5"/>
            </a:solidFill>
          </p:grpSpPr>
          <p:sp>
            <p:nvSpPr>
              <p:cNvPr id="553" name="Freeform 5"/>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54" name="Freeform 6"/>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55" name="Freeform 7"/>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56" name="Freeform 8"/>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57" name="Freeform 9"/>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58" name="Freeform 10"/>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59" name="Freeform 11"/>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0" name="Freeform 12"/>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1" name="Freeform 13"/>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2" name="Freeform 14"/>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3" name="Rectangle 15"/>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4" name="Rectangle 16"/>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5" name="Freeform 17"/>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6" name="Freeform 18"/>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7" name="Rectangle 19"/>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8" name="Rectangle 20"/>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9" name="Freeform 21"/>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70" name="Freeform 22"/>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71" name="Rectangle 23"/>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72" name="Rectangle 24"/>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73" name="Freeform 25"/>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74" name="Freeform 26"/>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75" name="Freeform 27"/>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6" name="Freeform 28"/>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7" name="Freeform 29"/>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8" name="Freeform 30"/>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9" name="Freeform 31"/>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0" name="Freeform 32"/>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1" name="Freeform 33"/>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2" name="Freeform 34"/>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3" name="Rectangle 35"/>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4" name="Rectangle 36"/>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5" name="Freeform 37"/>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6" name="Freeform 38"/>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7" name="Rectangle 39"/>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8" name="Rectangle 40"/>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9" name="Freeform 41"/>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0" name="Freeform 42"/>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1" name="Rectangle 43"/>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2" name="Rectangle 44"/>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3" name="Freeform 45"/>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4" name="Freeform 46"/>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5" name="Freeform 47"/>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6" name="Freeform 48"/>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7" name="Freeform 49"/>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8" name="Freeform 50"/>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9" name="Rectangle 51"/>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0" name="Rectangle 52"/>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1" name="Freeform 53"/>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2" name="Freeform 54"/>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3" name="Freeform 55"/>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4" name="Freeform 56"/>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5" name="Rectangle 57"/>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6" name="Rectangle 58"/>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grpSp>
      <p:grpSp>
        <p:nvGrpSpPr>
          <p:cNvPr id="122" name="组合 121"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2945685" y="4412575"/>
            <a:ext cx="5388592" cy="698411"/>
            <a:chOff x="1170926" y="2320950"/>
            <a:chExt cx="9639035" cy="3791616"/>
          </a:xfrm>
        </p:grpSpPr>
        <p:sp>
          <p:nvSpPr>
            <p:cNvPr id="124" name="矩形 123"/>
            <p:cNvSpPr/>
            <p:nvPr/>
          </p:nvSpPr>
          <p:spPr>
            <a:xfrm>
              <a:off x="1338804" y="2592868"/>
              <a:ext cx="9305956" cy="3478693"/>
            </a:xfrm>
            <a:prstGeom prst="rect">
              <a:avLst/>
            </a:prstGeom>
            <a:solidFill>
              <a:srgbClr val="62FDFE">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grpSp>
          <p:nvGrpSpPr>
            <p:cNvPr id="123" name="组合 122"/>
            <p:cNvGrpSpPr/>
            <p:nvPr/>
          </p:nvGrpSpPr>
          <p:grpSpPr>
            <a:xfrm>
              <a:off x="1170926" y="2320950"/>
              <a:ext cx="9639035" cy="3791616"/>
              <a:chOff x="1052038" y="2205441"/>
              <a:chExt cx="5050588" cy="3940703"/>
            </a:xfrm>
          </p:grpSpPr>
          <p:sp>
            <p:nvSpPr>
              <p:cNvPr id="125" name="矩形 124"/>
              <p:cNvSpPr/>
              <p:nvPr/>
            </p:nvSpPr>
            <p:spPr>
              <a:xfrm>
                <a:off x="1052038" y="2205441"/>
                <a:ext cx="5040649" cy="3940703"/>
              </a:xfrm>
              <a:prstGeom prst="rect">
                <a:avLst/>
              </a:prstGeom>
              <a:noFill/>
              <a:ln w="12700" cap="flat" cmpd="sng" algn="ctr">
                <a:solidFill>
                  <a:srgbClr val="62FDFE">
                    <a:alpha val="52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sp>
            <p:nvSpPr>
              <p:cNvPr id="126" name="任意多边形 13"/>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cap="flat" cmpd="sng" algn="ctr">
                <a:solidFill>
                  <a:srgbClr val="62F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sp>
            <p:nvSpPr>
              <p:cNvPr id="127" name="任意多边形 14"/>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cap="flat" cmpd="sng" algn="ctr">
                <a:solidFill>
                  <a:srgbClr val="62F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grpSp>
            <p:nvGrpSpPr>
              <p:cNvPr id="576" name="组合 575"/>
              <p:cNvGrpSpPr/>
              <p:nvPr/>
            </p:nvGrpSpPr>
            <p:grpSpPr>
              <a:xfrm flipV="1">
                <a:off x="1059678" y="5867848"/>
                <a:ext cx="5042948" cy="278296"/>
                <a:chOff x="1212078" y="2358887"/>
                <a:chExt cx="5042948" cy="278296"/>
              </a:xfrm>
            </p:grpSpPr>
            <p:sp>
              <p:nvSpPr>
                <p:cNvPr id="577" name="任意多边形 16"/>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cap="flat" cmpd="sng" algn="ctr">
                  <a:solidFill>
                    <a:srgbClr val="62F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sp>
              <p:nvSpPr>
                <p:cNvPr id="578" name="任意多边形 17"/>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cap="flat" cmpd="sng" algn="ctr">
                  <a:solidFill>
                    <a:srgbClr val="62F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grpSp>
        </p:grpSp>
      </p:grpSp>
      <p:grpSp>
        <p:nvGrpSpPr>
          <p:cNvPr id="581" name="组合 58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9110964" y="4419477"/>
            <a:ext cx="2245217" cy="716355"/>
            <a:chOff x="9569398" y="2477145"/>
            <a:chExt cx="9639039" cy="3791615"/>
          </a:xfrm>
        </p:grpSpPr>
        <p:sp>
          <p:nvSpPr>
            <p:cNvPr id="582" name="矩形 581"/>
            <p:cNvSpPr/>
            <p:nvPr/>
          </p:nvSpPr>
          <p:spPr>
            <a:xfrm>
              <a:off x="9743232" y="2590043"/>
              <a:ext cx="9305955" cy="3478692"/>
            </a:xfrm>
            <a:prstGeom prst="rect">
              <a:avLst/>
            </a:prstGeom>
            <a:solidFill>
              <a:srgbClr val="62FDFE">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grpSp>
          <p:nvGrpSpPr>
            <p:cNvPr id="583" name="组合 582"/>
            <p:cNvGrpSpPr/>
            <p:nvPr/>
          </p:nvGrpSpPr>
          <p:grpSpPr>
            <a:xfrm>
              <a:off x="9569398" y="2477145"/>
              <a:ext cx="9639039" cy="3791615"/>
              <a:chOff x="5452605" y="2367777"/>
              <a:chExt cx="5050590" cy="3940702"/>
            </a:xfrm>
          </p:grpSpPr>
          <p:sp>
            <p:nvSpPr>
              <p:cNvPr id="584" name="矩形 583"/>
              <p:cNvSpPr/>
              <p:nvPr/>
            </p:nvSpPr>
            <p:spPr>
              <a:xfrm>
                <a:off x="5452605" y="2367777"/>
                <a:ext cx="5040651" cy="3940702"/>
              </a:xfrm>
              <a:prstGeom prst="rect">
                <a:avLst/>
              </a:prstGeom>
              <a:noFill/>
              <a:ln w="12700" cap="flat" cmpd="sng" algn="ctr">
                <a:solidFill>
                  <a:srgbClr val="62FDFE">
                    <a:alpha val="52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sp>
            <p:nvSpPr>
              <p:cNvPr id="585" name="任意多边形 13"/>
              <p:cNvSpPr/>
              <p:nvPr/>
            </p:nvSpPr>
            <p:spPr>
              <a:xfrm>
                <a:off x="10244777" y="2368822"/>
                <a:ext cx="258418" cy="278298"/>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cap="flat" cmpd="sng" algn="ctr">
                <a:solidFill>
                  <a:srgbClr val="62F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sp>
            <p:nvSpPr>
              <p:cNvPr id="586" name="任意多边形 14"/>
              <p:cNvSpPr/>
              <p:nvPr/>
            </p:nvSpPr>
            <p:spPr>
              <a:xfrm flipH="1">
                <a:off x="5460246" y="2368822"/>
                <a:ext cx="258418" cy="278298"/>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cap="flat" cmpd="sng" algn="ctr">
                <a:solidFill>
                  <a:srgbClr val="62F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grpSp>
            <p:nvGrpSpPr>
              <p:cNvPr id="587" name="组合 586"/>
              <p:cNvGrpSpPr/>
              <p:nvPr/>
            </p:nvGrpSpPr>
            <p:grpSpPr>
              <a:xfrm flipV="1">
                <a:off x="5460247" y="6030183"/>
                <a:ext cx="5042948" cy="278296"/>
                <a:chOff x="5612647" y="2196552"/>
                <a:chExt cx="5042948" cy="278296"/>
              </a:xfrm>
            </p:grpSpPr>
            <p:sp>
              <p:nvSpPr>
                <p:cNvPr id="588" name="任意多边形 16"/>
                <p:cNvSpPr/>
                <p:nvPr/>
              </p:nvSpPr>
              <p:spPr>
                <a:xfrm>
                  <a:off x="10397177" y="2196552"/>
                  <a:ext cx="258418"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cap="flat" cmpd="sng" algn="ctr">
                  <a:solidFill>
                    <a:srgbClr val="62F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sp>
              <p:nvSpPr>
                <p:cNvPr id="589" name="任意多边形 17"/>
                <p:cNvSpPr/>
                <p:nvPr/>
              </p:nvSpPr>
              <p:spPr>
                <a:xfrm flipH="1">
                  <a:off x="5612647" y="2196552"/>
                  <a:ext cx="258418" cy="278294"/>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cap="flat" cmpd="sng" algn="ctr">
                  <a:solidFill>
                    <a:srgbClr val="62F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ea"/>
                    <a:sym typeface="+mn-lt"/>
                  </a:endParaRPr>
                </a:p>
              </p:txBody>
            </p:sp>
          </p:grpSp>
        </p:grpSp>
      </p:grpSp>
      <p:sp>
        <p:nvSpPr>
          <p:cNvPr id="267" name="箭头: V 形 266"/>
          <p:cNvSpPr/>
          <p:nvPr/>
        </p:nvSpPr>
        <p:spPr>
          <a:xfrm>
            <a:off x="8334277" y="3228052"/>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68" name="箭头: V 形 267"/>
          <p:cNvSpPr/>
          <p:nvPr/>
        </p:nvSpPr>
        <p:spPr>
          <a:xfrm>
            <a:off x="5478724" y="3260927"/>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69" name="箭头: V 形 268"/>
          <p:cNvSpPr/>
          <p:nvPr/>
        </p:nvSpPr>
        <p:spPr>
          <a:xfrm rot="10800000">
            <a:off x="8465697" y="4545253"/>
            <a:ext cx="503243" cy="503243"/>
          </a:xfrm>
          <a:prstGeom prst="chevron">
            <a:avLst/>
          </a:prstGeom>
          <a:gradFill flip="none" rotWithShape="1">
            <a:gsLst>
              <a:gs pos="31000">
                <a:srgbClr val="07FDFC">
                  <a:alpha val="50000"/>
                </a:srgbClr>
              </a:gs>
              <a:gs pos="100000">
                <a:srgbClr val="02F8FF"/>
              </a:gs>
            </a:gsLst>
            <a:lin ang="5400000" scaled="0"/>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121" name="图片 120"/>
          <p:cNvPicPr>
            <a:picLocks noChangeAspect="1"/>
          </p:cNvPicPr>
          <p:nvPr/>
        </p:nvPicPr>
        <p:blipFill>
          <a:blip r:embed="rId6">
            <a:alphaModFix amt="35000"/>
            <a:clrChange>
              <a:clrFrom>
                <a:srgbClr val="999999"/>
              </a:clrFrom>
              <a:clrTo>
                <a:srgbClr val="999999">
                  <a:alpha val="0"/>
                </a:srgbClr>
              </a:clrTo>
            </a:clrChange>
          </a:blip>
          <a:stretch>
            <a:fillRect/>
          </a:stretch>
        </p:blipFill>
        <p:spPr>
          <a:xfrm>
            <a:off x="2522861" y="2352131"/>
            <a:ext cx="9580467" cy="456188"/>
          </a:xfrm>
          <a:prstGeom prst="rect">
            <a:avLst/>
          </a:prstGeom>
        </p:spPr>
      </p:pic>
      <p:sp>
        <p:nvSpPr>
          <p:cNvPr id="271" name="箭头: V 形 270"/>
          <p:cNvSpPr/>
          <p:nvPr/>
        </p:nvSpPr>
        <p:spPr>
          <a:xfrm rot="16200000">
            <a:off x="10021969" y="5226846"/>
            <a:ext cx="327025" cy="327025"/>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18" name="箭头: V 形 269"/>
          <p:cNvSpPr/>
          <p:nvPr/>
        </p:nvSpPr>
        <p:spPr>
          <a:xfrm rot="16200000">
            <a:off x="9945135" y="2794450"/>
            <a:ext cx="261575" cy="327025"/>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69" name="圆角矩形 21"/>
          <p:cNvSpPr/>
          <p:nvPr/>
        </p:nvSpPr>
        <p:spPr>
          <a:xfrm>
            <a:off x="9550264" y="2153446"/>
            <a:ext cx="1354068"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rPr>
              <a:t>据表管理</a:t>
            </a: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668" name="圆角矩形 21"/>
          <p:cNvSpPr/>
          <p:nvPr/>
        </p:nvSpPr>
        <p:spPr>
          <a:xfrm>
            <a:off x="7465054" y="2170254"/>
            <a:ext cx="1354068"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rPr>
              <a:t>数据模拟</a:t>
            </a: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667" name="圆角矩形 21"/>
          <p:cNvSpPr/>
          <p:nvPr/>
        </p:nvSpPr>
        <p:spPr>
          <a:xfrm>
            <a:off x="5381810" y="2153446"/>
            <a:ext cx="1354068"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rPr>
              <a:t>智能维护</a:t>
            </a: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666" name="圆角矩形 21"/>
          <p:cNvSpPr/>
          <p:nvPr/>
        </p:nvSpPr>
        <p:spPr>
          <a:xfrm>
            <a:off x="3303345" y="2178714"/>
            <a:ext cx="1354068"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rPr>
              <a:t>设备监测</a:t>
            </a:r>
          </a:p>
        </p:txBody>
      </p:sp>
      <p:pic>
        <p:nvPicPr>
          <p:cNvPr id="579" name="图片 578"/>
          <p:cNvPicPr>
            <a:picLocks noChangeAspect="1"/>
          </p:cNvPicPr>
          <p:nvPr/>
        </p:nvPicPr>
        <p:blipFill>
          <a:blip r:embed="rId6">
            <a:alphaModFix amt="35000"/>
            <a:clrChange>
              <a:clrFrom>
                <a:srgbClr val="999999"/>
              </a:clrFrom>
              <a:clrTo>
                <a:srgbClr val="999999">
                  <a:alpha val="0"/>
                </a:srgbClr>
              </a:clrTo>
            </a:clrChange>
          </a:blip>
          <a:stretch>
            <a:fillRect/>
          </a:stretch>
        </p:blipFill>
        <p:spPr>
          <a:xfrm>
            <a:off x="2488165" y="3816766"/>
            <a:ext cx="9550886" cy="457223"/>
          </a:xfrm>
          <a:prstGeom prst="rect">
            <a:avLst/>
          </a:prstGeom>
        </p:spPr>
      </p:pic>
      <p:sp>
        <p:nvSpPr>
          <p:cNvPr id="670" name="圆角矩形 21"/>
          <p:cNvSpPr/>
          <p:nvPr/>
        </p:nvSpPr>
        <p:spPr>
          <a:xfrm>
            <a:off x="3435074" y="3038450"/>
            <a:ext cx="1571376"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rPr>
              <a:t>异常检测模型</a:t>
            </a:r>
          </a:p>
        </p:txBody>
      </p:sp>
      <p:sp>
        <p:nvSpPr>
          <p:cNvPr id="671" name="圆角矩形 21"/>
          <p:cNvSpPr/>
          <p:nvPr/>
        </p:nvSpPr>
        <p:spPr>
          <a:xfrm>
            <a:off x="3156946" y="3581527"/>
            <a:ext cx="2185509"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rPr>
              <a:t>剩余寿命预测模型</a:t>
            </a: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672" name="圆角矩形 21"/>
          <p:cNvSpPr/>
          <p:nvPr/>
        </p:nvSpPr>
        <p:spPr>
          <a:xfrm>
            <a:off x="6264946" y="3249862"/>
            <a:ext cx="1786352"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rPr>
              <a:t>动态调整模型</a:t>
            </a: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417" name="圆角矩形 21"/>
          <p:cNvSpPr/>
          <p:nvPr/>
        </p:nvSpPr>
        <p:spPr>
          <a:xfrm>
            <a:off x="9189484" y="3255722"/>
            <a:ext cx="1795246" cy="45541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lvl="0" algn="ctr" defTabSz="1220470" fontAlgn="base">
              <a:spcBef>
                <a:spcPct val="0"/>
              </a:spcBef>
              <a:spcAft>
                <a:spcPct val="0"/>
              </a:spcAft>
              <a:defRPr/>
            </a:pPr>
            <a:r>
              <a:rPr lang="zh-CN" altLang="en-US" sz="1600" kern="0" dirty="0">
                <a:solidFill>
                  <a:prstClr val="white"/>
                </a:solidFill>
                <a:latin typeface="思源黑体 CN Regular" panose="020B0500000000000000" pitchFamily="34" charset="-122"/>
                <a:ea typeface="思源黑体 CN Regular" panose="020B0500000000000000" pitchFamily="34" charset="-122"/>
              </a:rPr>
              <a:t>数据封装</a:t>
            </a:r>
          </a:p>
        </p:txBody>
      </p:sp>
      <p:sp>
        <p:nvSpPr>
          <p:cNvPr id="270" name="箭头: V 形 269"/>
          <p:cNvSpPr/>
          <p:nvPr/>
        </p:nvSpPr>
        <p:spPr>
          <a:xfrm rot="16200000">
            <a:off x="4006829" y="4098083"/>
            <a:ext cx="261575" cy="327025"/>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580" name="图片 579"/>
          <p:cNvPicPr>
            <a:picLocks noChangeAspect="1"/>
          </p:cNvPicPr>
          <p:nvPr/>
        </p:nvPicPr>
        <p:blipFill>
          <a:blip r:embed="rId7">
            <a:alphaModFix amt="35000"/>
            <a:clrChange>
              <a:clrFrom>
                <a:srgbClr val="999999"/>
              </a:clrFrom>
              <a:clrTo>
                <a:srgbClr val="999999">
                  <a:alpha val="0"/>
                </a:srgbClr>
              </a:clrTo>
            </a:clrChange>
          </a:blip>
          <a:stretch>
            <a:fillRect/>
          </a:stretch>
        </p:blipFill>
        <p:spPr>
          <a:xfrm>
            <a:off x="2551744" y="5155521"/>
            <a:ext cx="9553260" cy="457240"/>
          </a:xfrm>
          <a:prstGeom prst="rect">
            <a:avLst/>
          </a:prstGeom>
        </p:spPr>
      </p:pic>
      <p:grpSp>
        <p:nvGrpSpPr>
          <p:cNvPr id="36" name="组合 35"/>
          <p:cNvGrpSpPr/>
          <p:nvPr/>
        </p:nvGrpSpPr>
        <p:grpSpPr>
          <a:xfrm>
            <a:off x="453543" y="394711"/>
            <a:ext cx="540044" cy="528606"/>
            <a:chOff x="520218" y="437796"/>
            <a:chExt cx="684468" cy="691752"/>
          </a:xfrm>
        </p:grpSpPr>
        <p:sp>
          <p:nvSpPr>
            <p:cNvPr id="97" name="矩形: 圆角 9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9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99" name="文本框 98"/>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产品框架</a:t>
            </a:r>
          </a:p>
        </p:txBody>
      </p:sp>
      <p:pic>
        <p:nvPicPr>
          <p:cNvPr id="342" name="图片 3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par>
                                <p:cTn id="8" presetID="10" presetClass="entr" presetSubtype="0" fill="hold" nodeType="withEffect">
                                  <p:stCondLst>
                                    <p:cond delay="0"/>
                                  </p:stCondLst>
                                  <p:childTnLst>
                                    <p:set>
                                      <p:cBhvr>
                                        <p:cTn id="9" dur="1" fill="hold">
                                          <p:stCondLst>
                                            <p:cond delay="0"/>
                                          </p:stCondLst>
                                        </p:cTn>
                                        <p:tgtEl>
                                          <p:spTgt spid="594"/>
                                        </p:tgtEl>
                                        <p:attrNameLst>
                                          <p:attrName>style.visibility</p:attrName>
                                        </p:attrNameLst>
                                      </p:cBhvr>
                                      <p:to>
                                        <p:strVal val="visible"/>
                                      </p:to>
                                    </p:set>
                                    <p:animEffect transition="in" filter="fade">
                                      <p:cBhvr>
                                        <p:cTn id="10" dur="500"/>
                                        <p:tgtEl>
                                          <p:spTgt spid="594"/>
                                        </p:tgtEl>
                                      </p:cBhvr>
                                    </p:animEffect>
                                  </p:childTnLst>
                                </p:cTn>
                              </p:par>
                              <p:par>
                                <p:cTn id="11" presetID="10" presetClass="entr" presetSubtype="0" fill="hold" nodeType="withEffect">
                                  <p:stCondLst>
                                    <p:cond delay="0"/>
                                  </p:stCondLst>
                                  <p:childTnLst>
                                    <p:set>
                                      <p:cBhvr>
                                        <p:cTn id="12" dur="1" fill="hold">
                                          <p:stCondLst>
                                            <p:cond delay="0"/>
                                          </p:stCondLst>
                                        </p:cTn>
                                        <p:tgtEl>
                                          <p:spTgt spid="592"/>
                                        </p:tgtEl>
                                        <p:attrNameLst>
                                          <p:attrName>style.visibility</p:attrName>
                                        </p:attrNameLst>
                                      </p:cBhvr>
                                      <p:to>
                                        <p:strVal val="visible"/>
                                      </p:to>
                                    </p:set>
                                    <p:animEffect transition="in" filter="fade">
                                      <p:cBhvr>
                                        <p:cTn id="13" dur="500"/>
                                        <p:tgtEl>
                                          <p:spTgt spid="592"/>
                                        </p:tgtEl>
                                      </p:cBhvr>
                                    </p:animEffect>
                                  </p:childTnLst>
                                </p:cTn>
                              </p:par>
                              <p:par>
                                <p:cTn id="14" presetID="10" presetClass="entr" presetSubtype="0" fill="hold" nodeType="withEffect">
                                  <p:stCondLst>
                                    <p:cond delay="0"/>
                                  </p:stCondLst>
                                  <p:childTnLst>
                                    <p:set>
                                      <p:cBhvr>
                                        <p:cTn id="15" dur="1" fill="hold">
                                          <p:stCondLst>
                                            <p:cond delay="0"/>
                                          </p:stCondLst>
                                        </p:cTn>
                                        <p:tgtEl>
                                          <p:spTgt spid="593"/>
                                        </p:tgtEl>
                                        <p:attrNameLst>
                                          <p:attrName>style.visibility</p:attrName>
                                        </p:attrNameLst>
                                      </p:cBhvr>
                                      <p:to>
                                        <p:strVal val="visible"/>
                                      </p:to>
                                    </p:set>
                                    <p:animEffect transition="in" filter="fade">
                                      <p:cBhvr>
                                        <p:cTn id="16" dur="500"/>
                                        <p:tgtEl>
                                          <p:spTgt spid="593"/>
                                        </p:tgtEl>
                                      </p:cBhvr>
                                    </p:animEffect>
                                  </p:childTnLst>
                                </p:cTn>
                              </p:par>
                              <p:par>
                                <p:cTn id="17" presetID="10" presetClass="entr" presetSubtype="0" fill="hold" nodeType="withEffect">
                                  <p:stCondLst>
                                    <p:cond delay="0"/>
                                  </p:stCondLst>
                                  <p:childTnLst>
                                    <p:set>
                                      <p:cBhvr>
                                        <p:cTn id="18" dur="1" fill="hold">
                                          <p:stCondLst>
                                            <p:cond delay="0"/>
                                          </p:stCondLst>
                                        </p:cTn>
                                        <p:tgtEl>
                                          <p:spTgt spid="590"/>
                                        </p:tgtEl>
                                        <p:attrNameLst>
                                          <p:attrName>style.visibility</p:attrName>
                                        </p:attrNameLst>
                                      </p:cBhvr>
                                      <p:to>
                                        <p:strVal val="visible"/>
                                      </p:to>
                                    </p:set>
                                    <p:animEffect transition="in" filter="fade">
                                      <p:cBhvr>
                                        <p:cTn id="19" dur="500"/>
                                        <p:tgtEl>
                                          <p:spTgt spid="59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6"/>
                                        </p:tgtEl>
                                        <p:attrNameLst>
                                          <p:attrName>style.visibility</p:attrName>
                                        </p:attrNameLst>
                                      </p:cBhvr>
                                      <p:to>
                                        <p:strVal val="visible"/>
                                      </p:to>
                                    </p:set>
                                    <p:animEffect transition="in" filter="fade">
                                      <p:cBhvr>
                                        <p:cTn id="28" dur="500"/>
                                        <p:tgtEl>
                                          <p:spTgt spid="256"/>
                                        </p:tgtEl>
                                      </p:cBhvr>
                                    </p:animEffect>
                                  </p:childTnLst>
                                </p:cTn>
                              </p:par>
                              <p:par>
                                <p:cTn id="29" presetID="10" presetClass="entr" presetSubtype="0" fill="hold" nodeType="withEffect">
                                  <p:stCondLst>
                                    <p:cond delay="0"/>
                                  </p:stCondLst>
                                  <p:childTnLst>
                                    <p:set>
                                      <p:cBhvr>
                                        <p:cTn id="30" dur="1" fill="hold">
                                          <p:stCondLst>
                                            <p:cond delay="0"/>
                                          </p:stCondLst>
                                        </p:cTn>
                                        <p:tgtEl>
                                          <p:spTgt spid="434"/>
                                        </p:tgtEl>
                                        <p:attrNameLst>
                                          <p:attrName>style.visibility</p:attrName>
                                        </p:attrNameLst>
                                      </p:cBhvr>
                                      <p:to>
                                        <p:strVal val="visible"/>
                                      </p:to>
                                    </p:set>
                                    <p:animEffect transition="in" filter="fade">
                                      <p:cBhvr>
                                        <p:cTn id="31" dur="500"/>
                                        <p:tgtEl>
                                          <p:spTgt spid="4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1"/>
                                        </p:tgtEl>
                                        <p:attrNameLst>
                                          <p:attrName>style.visibility</p:attrName>
                                        </p:attrNameLst>
                                      </p:cBhvr>
                                      <p:to>
                                        <p:strVal val="visible"/>
                                      </p:to>
                                    </p:set>
                                    <p:animEffect transition="in" filter="fade">
                                      <p:cBhvr>
                                        <p:cTn id="34" dur="500"/>
                                        <p:tgtEl>
                                          <p:spTgt spid="491"/>
                                        </p:tgtEl>
                                      </p:cBhvr>
                                    </p:animEffect>
                                  </p:childTnLst>
                                </p:cTn>
                              </p:par>
                              <p:par>
                                <p:cTn id="35" presetID="10" presetClass="entr" presetSubtype="0" fill="hold" nodeType="withEffect">
                                  <p:stCondLst>
                                    <p:cond delay="0"/>
                                  </p:stCondLst>
                                  <p:childTnLst>
                                    <p:set>
                                      <p:cBhvr>
                                        <p:cTn id="36" dur="1" fill="hold">
                                          <p:stCondLst>
                                            <p:cond delay="0"/>
                                          </p:stCondLst>
                                        </p:cTn>
                                        <p:tgtEl>
                                          <p:spTgt spid="492"/>
                                        </p:tgtEl>
                                        <p:attrNameLst>
                                          <p:attrName>style.visibility</p:attrName>
                                        </p:attrNameLst>
                                      </p:cBhvr>
                                      <p:to>
                                        <p:strVal val="visible"/>
                                      </p:to>
                                    </p:set>
                                    <p:animEffect transition="in" filter="fade">
                                      <p:cBhvr>
                                        <p:cTn id="37" dur="500"/>
                                        <p:tgtEl>
                                          <p:spTgt spid="49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9"/>
                                        </p:tgtEl>
                                        <p:attrNameLst>
                                          <p:attrName>style.visibility</p:attrName>
                                        </p:attrNameLst>
                                      </p:cBhvr>
                                      <p:to>
                                        <p:strVal val="visible"/>
                                      </p:to>
                                    </p:set>
                                    <p:animEffect transition="in" filter="fade">
                                      <p:cBhvr>
                                        <p:cTn id="40" dur="500"/>
                                        <p:tgtEl>
                                          <p:spTgt spid="549"/>
                                        </p:tgtEl>
                                      </p:cBhvr>
                                    </p:animEffect>
                                  </p:childTnLst>
                                </p:cTn>
                              </p:par>
                              <p:par>
                                <p:cTn id="41" presetID="10" presetClass="entr" presetSubtype="0" fill="hold" nodeType="withEffect">
                                  <p:stCondLst>
                                    <p:cond delay="0"/>
                                  </p:stCondLst>
                                  <p:childTnLst>
                                    <p:set>
                                      <p:cBhvr>
                                        <p:cTn id="42" dur="1" fill="hold">
                                          <p:stCondLst>
                                            <p:cond delay="0"/>
                                          </p:stCondLst>
                                        </p:cTn>
                                        <p:tgtEl>
                                          <p:spTgt spid="608"/>
                                        </p:tgtEl>
                                        <p:attrNameLst>
                                          <p:attrName>style.visibility</p:attrName>
                                        </p:attrNameLst>
                                      </p:cBhvr>
                                      <p:to>
                                        <p:strVal val="visible"/>
                                      </p:to>
                                    </p:set>
                                    <p:animEffect transition="in" filter="fade">
                                      <p:cBhvr>
                                        <p:cTn id="43" dur="500"/>
                                        <p:tgtEl>
                                          <p:spTgt spid="6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65"/>
                                        </p:tgtEl>
                                        <p:attrNameLst>
                                          <p:attrName>style.visibility</p:attrName>
                                        </p:attrNameLst>
                                      </p:cBhvr>
                                      <p:to>
                                        <p:strVal val="visible"/>
                                      </p:to>
                                    </p:set>
                                    <p:animEffect transition="in" filter="fade">
                                      <p:cBhvr>
                                        <p:cTn id="46" dur="500"/>
                                        <p:tgtEl>
                                          <p:spTgt spid="66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73"/>
                                        </p:tgtEl>
                                        <p:attrNameLst>
                                          <p:attrName>style.visibility</p:attrName>
                                        </p:attrNameLst>
                                      </p:cBhvr>
                                      <p:to>
                                        <p:strVal val="visible"/>
                                      </p:to>
                                    </p:set>
                                    <p:animEffect transition="in" filter="fade">
                                      <p:cBhvr>
                                        <p:cTn id="49" dur="500"/>
                                        <p:tgtEl>
                                          <p:spTgt spid="67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74"/>
                                        </p:tgtEl>
                                        <p:attrNameLst>
                                          <p:attrName>style.visibility</p:attrName>
                                        </p:attrNameLst>
                                      </p:cBhvr>
                                      <p:to>
                                        <p:strVal val="visible"/>
                                      </p:to>
                                    </p:set>
                                    <p:animEffect transition="in" filter="fade">
                                      <p:cBhvr>
                                        <p:cTn id="52" dur="500"/>
                                        <p:tgtEl>
                                          <p:spTgt spid="6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75"/>
                                        </p:tgtEl>
                                        <p:attrNameLst>
                                          <p:attrName>style.visibility</p:attrName>
                                        </p:attrNameLst>
                                      </p:cBhvr>
                                      <p:to>
                                        <p:strVal val="visible"/>
                                      </p:to>
                                    </p:set>
                                    <p:animEffect transition="in" filter="fade">
                                      <p:cBhvr>
                                        <p:cTn id="55" dur="500"/>
                                        <p:tgtEl>
                                          <p:spTgt spid="6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76"/>
                                        </p:tgtEl>
                                        <p:attrNameLst>
                                          <p:attrName>style.visibility</p:attrName>
                                        </p:attrNameLst>
                                      </p:cBhvr>
                                      <p:to>
                                        <p:strVal val="visible"/>
                                      </p:to>
                                    </p:set>
                                    <p:animEffect transition="in" filter="fade">
                                      <p:cBhvr>
                                        <p:cTn id="58" dur="500"/>
                                        <p:tgtEl>
                                          <p:spTgt spid="67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77"/>
                                        </p:tgtEl>
                                        <p:attrNameLst>
                                          <p:attrName>style.visibility</p:attrName>
                                        </p:attrNameLst>
                                      </p:cBhvr>
                                      <p:to>
                                        <p:strVal val="visible"/>
                                      </p:to>
                                    </p:set>
                                    <p:animEffect transition="in" filter="fade">
                                      <p:cBhvr>
                                        <p:cTn id="61" dur="500"/>
                                        <p:tgtEl>
                                          <p:spTgt spid="677"/>
                                        </p:tgtEl>
                                      </p:cBhvr>
                                    </p:animEffect>
                                  </p:childTnLst>
                                </p:cTn>
                              </p:par>
                              <p:par>
                                <p:cTn id="62" presetID="10" presetClass="entr" presetSubtype="0" fill="hold" nodeType="withEffect">
                                  <p:stCondLst>
                                    <p:cond delay="0"/>
                                  </p:stCondLst>
                                  <p:childTnLst>
                                    <p:set>
                                      <p:cBhvr>
                                        <p:cTn id="63" dur="1" fill="hold">
                                          <p:stCondLst>
                                            <p:cond delay="0"/>
                                          </p:stCondLst>
                                        </p:cTn>
                                        <p:tgtEl>
                                          <p:spTgt spid="550"/>
                                        </p:tgtEl>
                                        <p:attrNameLst>
                                          <p:attrName>style.visibility</p:attrName>
                                        </p:attrNameLst>
                                      </p:cBhvr>
                                      <p:to>
                                        <p:strVal val="visible"/>
                                      </p:to>
                                    </p:set>
                                    <p:animEffect transition="in" filter="fade">
                                      <p:cBhvr>
                                        <p:cTn id="64" dur="500"/>
                                        <p:tgtEl>
                                          <p:spTgt spid="550"/>
                                        </p:tgtEl>
                                      </p:cBhvr>
                                    </p:animEffect>
                                  </p:childTnLst>
                                </p:cTn>
                              </p:par>
                              <p:par>
                                <p:cTn id="65" presetID="10" presetClass="entr" presetSubtype="0" fill="hold" nodeType="with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fade">
                                      <p:cBhvr>
                                        <p:cTn id="67" dur="500"/>
                                        <p:tgtEl>
                                          <p:spTgt spid="122"/>
                                        </p:tgtEl>
                                      </p:cBhvr>
                                    </p:animEffect>
                                  </p:childTnLst>
                                </p:cTn>
                              </p:par>
                              <p:par>
                                <p:cTn id="68" presetID="10" presetClass="entr" presetSubtype="0" fill="hold" nodeType="withEffect">
                                  <p:stCondLst>
                                    <p:cond delay="0"/>
                                  </p:stCondLst>
                                  <p:childTnLst>
                                    <p:set>
                                      <p:cBhvr>
                                        <p:cTn id="69" dur="1" fill="hold">
                                          <p:stCondLst>
                                            <p:cond delay="0"/>
                                          </p:stCondLst>
                                        </p:cTn>
                                        <p:tgtEl>
                                          <p:spTgt spid="581"/>
                                        </p:tgtEl>
                                        <p:attrNameLst>
                                          <p:attrName>style.visibility</p:attrName>
                                        </p:attrNameLst>
                                      </p:cBhvr>
                                      <p:to>
                                        <p:strVal val="visible"/>
                                      </p:to>
                                    </p:set>
                                    <p:animEffect transition="in" filter="fade">
                                      <p:cBhvr>
                                        <p:cTn id="70" dur="500"/>
                                        <p:tgtEl>
                                          <p:spTgt spid="5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7"/>
                                        </p:tgtEl>
                                        <p:attrNameLst>
                                          <p:attrName>style.visibility</p:attrName>
                                        </p:attrNameLst>
                                      </p:cBhvr>
                                      <p:to>
                                        <p:strVal val="visible"/>
                                      </p:to>
                                    </p:set>
                                    <p:animEffect transition="in" filter="fade">
                                      <p:cBhvr>
                                        <p:cTn id="73" dur="500"/>
                                        <p:tgtEl>
                                          <p:spTgt spid="2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68"/>
                                        </p:tgtEl>
                                        <p:attrNameLst>
                                          <p:attrName>style.visibility</p:attrName>
                                        </p:attrNameLst>
                                      </p:cBhvr>
                                      <p:to>
                                        <p:strVal val="visible"/>
                                      </p:to>
                                    </p:set>
                                    <p:animEffect transition="in" filter="fade">
                                      <p:cBhvr>
                                        <p:cTn id="76" dur="500"/>
                                        <p:tgtEl>
                                          <p:spTgt spid="2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9"/>
                                        </p:tgtEl>
                                        <p:attrNameLst>
                                          <p:attrName>style.visibility</p:attrName>
                                        </p:attrNameLst>
                                      </p:cBhvr>
                                      <p:to>
                                        <p:strVal val="visible"/>
                                      </p:to>
                                    </p:set>
                                    <p:animEffect transition="in" filter="fade">
                                      <p:cBhvr>
                                        <p:cTn id="79" dur="500"/>
                                        <p:tgtEl>
                                          <p:spTgt spid="269"/>
                                        </p:tgtEl>
                                      </p:cBhvr>
                                    </p:animEffect>
                                  </p:childTnLst>
                                </p:cTn>
                              </p:par>
                              <p:par>
                                <p:cTn id="80" presetID="10" presetClass="entr" presetSubtype="0" fill="hold" nodeType="withEffect">
                                  <p:stCondLst>
                                    <p:cond delay="0"/>
                                  </p:stCondLst>
                                  <p:childTnLst>
                                    <p:set>
                                      <p:cBhvr>
                                        <p:cTn id="81" dur="1" fill="hold">
                                          <p:stCondLst>
                                            <p:cond delay="0"/>
                                          </p:stCondLst>
                                        </p:cTn>
                                        <p:tgtEl>
                                          <p:spTgt spid="121"/>
                                        </p:tgtEl>
                                        <p:attrNameLst>
                                          <p:attrName>style.visibility</p:attrName>
                                        </p:attrNameLst>
                                      </p:cBhvr>
                                      <p:to>
                                        <p:strVal val="visible"/>
                                      </p:to>
                                    </p:set>
                                    <p:animEffect transition="in" filter="fade">
                                      <p:cBhvr>
                                        <p:cTn id="82" dur="500"/>
                                        <p:tgtEl>
                                          <p:spTgt spid="1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1"/>
                                        </p:tgtEl>
                                        <p:attrNameLst>
                                          <p:attrName>style.visibility</p:attrName>
                                        </p:attrNameLst>
                                      </p:cBhvr>
                                      <p:to>
                                        <p:strVal val="visible"/>
                                      </p:to>
                                    </p:set>
                                    <p:animEffect transition="in" filter="fade">
                                      <p:cBhvr>
                                        <p:cTn id="85" dur="500"/>
                                        <p:tgtEl>
                                          <p:spTgt spid="27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18"/>
                                        </p:tgtEl>
                                        <p:attrNameLst>
                                          <p:attrName>style.visibility</p:attrName>
                                        </p:attrNameLst>
                                      </p:cBhvr>
                                      <p:to>
                                        <p:strVal val="visible"/>
                                      </p:to>
                                    </p:set>
                                    <p:animEffect transition="in" filter="fade">
                                      <p:cBhvr>
                                        <p:cTn id="88" dur="500"/>
                                        <p:tgtEl>
                                          <p:spTgt spid="41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69"/>
                                        </p:tgtEl>
                                        <p:attrNameLst>
                                          <p:attrName>style.visibility</p:attrName>
                                        </p:attrNameLst>
                                      </p:cBhvr>
                                      <p:to>
                                        <p:strVal val="visible"/>
                                      </p:to>
                                    </p:set>
                                    <p:animEffect transition="in" filter="fade">
                                      <p:cBhvr>
                                        <p:cTn id="91" dur="500"/>
                                        <p:tgtEl>
                                          <p:spTgt spid="66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68"/>
                                        </p:tgtEl>
                                        <p:attrNameLst>
                                          <p:attrName>style.visibility</p:attrName>
                                        </p:attrNameLst>
                                      </p:cBhvr>
                                      <p:to>
                                        <p:strVal val="visible"/>
                                      </p:to>
                                    </p:set>
                                    <p:animEffect transition="in" filter="fade">
                                      <p:cBhvr>
                                        <p:cTn id="94" dur="500"/>
                                        <p:tgtEl>
                                          <p:spTgt spid="6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67"/>
                                        </p:tgtEl>
                                        <p:attrNameLst>
                                          <p:attrName>style.visibility</p:attrName>
                                        </p:attrNameLst>
                                      </p:cBhvr>
                                      <p:to>
                                        <p:strVal val="visible"/>
                                      </p:to>
                                    </p:set>
                                    <p:animEffect transition="in" filter="fade">
                                      <p:cBhvr>
                                        <p:cTn id="97" dur="500"/>
                                        <p:tgtEl>
                                          <p:spTgt spid="66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66"/>
                                        </p:tgtEl>
                                        <p:attrNameLst>
                                          <p:attrName>style.visibility</p:attrName>
                                        </p:attrNameLst>
                                      </p:cBhvr>
                                      <p:to>
                                        <p:strVal val="visible"/>
                                      </p:to>
                                    </p:set>
                                    <p:animEffect transition="in" filter="fade">
                                      <p:cBhvr>
                                        <p:cTn id="100" dur="500"/>
                                        <p:tgtEl>
                                          <p:spTgt spid="666"/>
                                        </p:tgtEl>
                                      </p:cBhvr>
                                    </p:animEffect>
                                  </p:childTnLst>
                                </p:cTn>
                              </p:par>
                              <p:par>
                                <p:cTn id="101" presetID="10" presetClass="entr" presetSubtype="0" fill="hold" nodeType="withEffect">
                                  <p:stCondLst>
                                    <p:cond delay="0"/>
                                  </p:stCondLst>
                                  <p:childTnLst>
                                    <p:set>
                                      <p:cBhvr>
                                        <p:cTn id="102" dur="1" fill="hold">
                                          <p:stCondLst>
                                            <p:cond delay="0"/>
                                          </p:stCondLst>
                                        </p:cTn>
                                        <p:tgtEl>
                                          <p:spTgt spid="579"/>
                                        </p:tgtEl>
                                        <p:attrNameLst>
                                          <p:attrName>style.visibility</p:attrName>
                                        </p:attrNameLst>
                                      </p:cBhvr>
                                      <p:to>
                                        <p:strVal val="visible"/>
                                      </p:to>
                                    </p:set>
                                    <p:animEffect transition="in" filter="fade">
                                      <p:cBhvr>
                                        <p:cTn id="103" dur="500"/>
                                        <p:tgtEl>
                                          <p:spTgt spid="57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70"/>
                                        </p:tgtEl>
                                        <p:attrNameLst>
                                          <p:attrName>style.visibility</p:attrName>
                                        </p:attrNameLst>
                                      </p:cBhvr>
                                      <p:to>
                                        <p:strVal val="visible"/>
                                      </p:to>
                                    </p:set>
                                    <p:animEffect transition="in" filter="fade">
                                      <p:cBhvr>
                                        <p:cTn id="106" dur="500"/>
                                        <p:tgtEl>
                                          <p:spTgt spid="67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71"/>
                                        </p:tgtEl>
                                        <p:attrNameLst>
                                          <p:attrName>style.visibility</p:attrName>
                                        </p:attrNameLst>
                                      </p:cBhvr>
                                      <p:to>
                                        <p:strVal val="visible"/>
                                      </p:to>
                                    </p:set>
                                    <p:animEffect transition="in" filter="fade">
                                      <p:cBhvr>
                                        <p:cTn id="109" dur="500"/>
                                        <p:tgtEl>
                                          <p:spTgt spid="67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72"/>
                                        </p:tgtEl>
                                        <p:attrNameLst>
                                          <p:attrName>style.visibility</p:attrName>
                                        </p:attrNameLst>
                                      </p:cBhvr>
                                      <p:to>
                                        <p:strVal val="visible"/>
                                      </p:to>
                                    </p:set>
                                    <p:animEffect transition="in" filter="fade">
                                      <p:cBhvr>
                                        <p:cTn id="112" dur="500"/>
                                        <p:tgtEl>
                                          <p:spTgt spid="67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17"/>
                                        </p:tgtEl>
                                        <p:attrNameLst>
                                          <p:attrName>style.visibility</p:attrName>
                                        </p:attrNameLst>
                                      </p:cBhvr>
                                      <p:to>
                                        <p:strVal val="visible"/>
                                      </p:to>
                                    </p:set>
                                    <p:animEffect transition="in" filter="fade">
                                      <p:cBhvr>
                                        <p:cTn id="115" dur="500"/>
                                        <p:tgtEl>
                                          <p:spTgt spid="41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70"/>
                                        </p:tgtEl>
                                        <p:attrNameLst>
                                          <p:attrName>style.visibility</p:attrName>
                                        </p:attrNameLst>
                                      </p:cBhvr>
                                      <p:to>
                                        <p:strVal val="visible"/>
                                      </p:to>
                                    </p:set>
                                    <p:animEffect transition="in" filter="fade">
                                      <p:cBhvr>
                                        <p:cTn id="118" dur="500"/>
                                        <p:tgtEl>
                                          <p:spTgt spid="270"/>
                                        </p:tgtEl>
                                      </p:cBhvr>
                                    </p:animEffect>
                                  </p:childTnLst>
                                </p:cTn>
                              </p:par>
                              <p:par>
                                <p:cTn id="119" presetID="10" presetClass="entr" presetSubtype="0" fill="hold" nodeType="withEffect">
                                  <p:stCondLst>
                                    <p:cond delay="0"/>
                                  </p:stCondLst>
                                  <p:childTnLst>
                                    <p:set>
                                      <p:cBhvr>
                                        <p:cTn id="120" dur="1" fill="hold">
                                          <p:stCondLst>
                                            <p:cond delay="0"/>
                                          </p:stCondLst>
                                        </p:cTn>
                                        <p:tgtEl>
                                          <p:spTgt spid="580"/>
                                        </p:tgtEl>
                                        <p:attrNameLst>
                                          <p:attrName>style.visibility</p:attrName>
                                        </p:attrNameLst>
                                      </p:cBhvr>
                                      <p:to>
                                        <p:strVal val="visible"/>
                                      </p:to>
                                    </p:set>
                                    <p:animEffect transition="in" filter="fade">
                                      <p:cBhvr>
                                        <p:cTn id="121" dur="500"/>
                                        <p:tgtEl>
                                          <p:spTgt spid="580"/>
                                        </p:tgtEl>
                                      </p:cBhvr>
                                    </p:animEffect>
                                  </p:childTnLst>
                                </p:cTn>
                              </p:par>
                              <p:par>
                                <p:cTn id="122" presetID="10" presetClass="entr" presetSubtype="0" fill="hold" nodeType="with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fade">
                                      <p:cBhvr>
                                        <p:cTn id="124" dur="500"/>
                                        <p:tgtEl>
                                          <p:spTgt spid="3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99"/>
                                        </p:tgtEl>
                                        <p:attrNameLst>
                                          <p:attrName>style.visibility</p:attrName>
                                        </p:attrNameLst>
                                      </p:cBhvr>
                                      <p:to>
                                        <p:strVal val="visible"/>
                                      </p:to>
                                    </p:set>
                                    <p:animEffect transition="in" filter="fade">
                                      <p:cBhvr>
                                        <p:cTn id="12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56" grpId="0"/>
      <p:bldP spid="256" grpId="1"/>
      <p:bldP spid="491" grpId="0"/>
      <p:bldP spid="491" grpId="1"/>
      <p:bldP spid="549" grpId="0"/>
      <p:bldP spid="549" grpId="1"/>
      <p:bldP spid="665" grpId="0"/>
      <p:bldP spid="665" grpId="1"/>
      <p:bldP spid="673" grpId="0" bldLvl="0" animBg="1"/>
      <p:bldP spid="673" grpId="1" animBg="1"/>
      <p:bldP spid="674" grpId="0" bldLvl="0" animBg="1"/>
      <p:bldP spid="674" grpId="1" animBg="1"/>
      <p:bldP spid="675" grpId="0" bldLvl="0" animBg="1"/>
      <p:bldP spid="675" grpId="1" animBg="1"/>
      <p:bldP spid="676" grpId="0" bldLvl="0" animBg="1"/>
      <p:bldP spid="676" grpId="1" animBg="1"/>
      <p:bldP spid="677" grpId="0" bldLvl="0" animBg="1"/>
      <p:bldP spid="677" grpId="1" animBg="1"/>
      <p:bldP spid="267" grpId="0" bldLvl="0" animBg="1"/>
      <p:bldP spid="267" grpId="1" animBg="1"/>
      <p:bldP spid="268" grpId="0" bldLvl="0" animBg="1"/>
      <p:bldP spid="268" grpId="1" animBg="1"/>
      <p:bldP spid="269" grpId="0" bldLvl="0" animBg="1"/>
      <p:bldP spid="269" grpId="1" animBg="1"/>
      <p:bldP spid="271" grpId="0" bldLvl="0" animBg="1"/>
      <p:bldP spid="271" grpId="1" animBg="1"/>
      <p:bldP spid="418" grpId="0" bldLvl="0" animBg="1"/>
      <p:bldP spid="418" grpId="1" animBg="1"/>
      <p:bldP spid="669" grpId="0" bldLvl="0" animBg="1"/>
      <p:bldP spid="669" grpId="1" animBg="1"/>
      <p:bldP spid="668" grpId="0" bldLvl="0" animBg="1"/>
      <p:bldP spid="668" grpId="1" animBg="1"/>
      <p:bldP spid="667" grpId="0" bldLvl="0" animBg="1"/>
      <p:bldP spid="667" grpId="1" animBg="1"/>
      <p:bldP spid="666" grpId="0" bldLvl="0" animBg="1"/>
      <p:bldP spid="666" grpId="1" animBg="1"/>
      <p:bldP spid="670" grpId="0" bldLvl="0" animBg="1"/>
      <p:bldP spid="670" grpId="1" animBg="1"/>
      <p:bldP spid="671" grpId="0" bldLvl="0" animBg="1"/>
      <p:bldP spid="671" grpId="1" animBg="1"/>
      <p:bldP spid="672" grpId="0" bldLvl="0" animBg="1"/>
      <p:bldP spid="672" grpId="1" animBg="1"/>
      <p:bldP spid="417" grpId="0" bldLvl="0" animBg="1"/>
      <p:bldP spid="417" grpId="1" animBg="1"/>
      <p:bldP spid="270" grpId="0" bldLvl="0" animBg="1"/>
      <p:bldP spid="270" grpId="1" animBg="1"/>
      <p:bldP spid="99" grpId="0"/>
      <p:bldP spid="9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图片 151"/>
          <p:cNvPicPr>
            <a:picLocks noChangeAspect="1"/>
          </p:cNvPicPr>
          <p:nvPr/>
        </p:nvPicPr>
        <p:blipFill>
          <a:blip r:embed="rId2">
            <a:alphaModFix amt="10000"/>
          </a:blip>
          <a:stretch>
            <a:fillRect/>
          </a:stretch>
        </p:blipFill>
        <p:spPr>
          <a:xfrm>
            <a:off x="-32775" y="-1823655"/>
            <a:ext cx="12192000" cy="8930445"/>
          </a:xfrm>
          <a:prstGeom prst="rect">
            <a:avLst/>
          </a:prstGeom>
        </p:spPr>
      </p:pic>
      <p:grpSp>
        <p:nvGrpSpPr>
          <p:cNvPr id="12" name="组合 11"/>
          <p:cNvGrpSpPr/>
          <p:nvPr/>
        </p:nvGrpSpPr>
        <p:grpSpPr>
          <a:xfrm>
            <a:off x="453543" y="394711"/>
            <a:ext cx="540044" cy="528606"/>
            <a:chOff x="520218" y="437796"/>
            <a:chExt cx="684468" cy="691752"/>
          </a:xfrm>
        </p:grpSpPr>
        <p:sp>
          <p:nvSpPr>
            <p:cNvPr id="13" name="矩形: 圆角 12"/>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15" name="文本框 14"/>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产品介绍</a:t>
            </a:r>
          </a:p>
        </p:txBody>
      </p:sp>
      <p:grpSp>
        <p:nvGrpSpPr>
          <p:cNvPr id="325" name="组合 324"/>
          <p:cNvGrpSpPr/>
          <p:nvPr/>
        </p:nvGrpSpPr>
        <p:grpSpPr>
          <a:xfrm>
            <a:off x="2688354" y="2157475"/>
            <a:ext cx="6721316" cy="2947773"/>
            <a:chOff x="3670192" y="801493"/>
            <a:chExt cx="4311810" cy="1717137"/>
          </a:xfrm>
        </p:grpSpPr>
        <p:sp>
          <p:nvSpPr>
            <p:cNvPr id="326" name="PA_椭圆 55"/>
            <p:cNvSpPr/>
            <p:nvPr/>
          </p:nvSpPr>
          <p:spPr>
            <a:xfrm>
              <a:off x="4037838" y="1151153"/>
              <a:ext cx="3543350" cy="1112995"/>
            </a:xfrm>
            <a:prstGeom prst="ellipse">
              <a:avLst/>
            </a:prstGeom>
            <a:noFill/>
            <a:ln w="12700" cap="flat" cmpd="sng" algn="ctr">
              <a:gradFill>
                <a:gsLst>
                  <a:gs pos="12000">
                    <a:srgbClr val="4BFFEE">
                      <a:alpha val="0"/>
                    </a:srgbClr>
                  </a:gs>
                  <a:gs pos="88000">
                    <a:sysClr val="window" lastClr="FFFFFF">
                      <a:alpha val="39000"/>
                    </a:sysClr>
                  </a:gs>
                  <a:gs pos="50000">
                    <a:srgbClr val="4BFFEE"/>
                  </a:gs>
                </a:gsLst>
                <a:lin ang="5400000" scaled="1"/>
              </a:gradFill>
              <a:prstDash val="solid"/>
              <a:miter lim="800000"/>
            </a:ln>
            <a:effectLst>
              <a:outerShdw blurRad="63500" dist="38100" dir="17220000" sx="107000" sy="107000" algn="t" rotWithShape="0">
                <a:srgbClr val="4BFFEE">
                  <a:alpha val="50000"/>
                </a:srgbClr>
              </a:outerShdw>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31800" rtl="0" eaLnBrk="1" fontAlgn="auto" latinLnBrk="0" hangingPunct="1">
                <a:lnSpc>
                  <a:spcPct val="100000"/>
                </a:lnSpc>
                <a:spcBef>
                  <a:spcPts val="0"/>
                </a:spcBef>
                <a:spcAft>
                  <a:spcPts val="0"/>
                </a:spcAft>
                <a:buClrTx/>
                <a:buSzTx/>
                <a:buFontTx/>
                <a:buNone/>
                <a:defRPr/>
              </a:pPr>
              <a:endParaRPr kumimoji="0" lang="zh-CN" altLang="en-US" sz="8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27" name="组合 326"/>
            <p:cNvGrpSpPr/>
            <p:nvPr/>
          </p:nvGrpSpPr>
          <p:grpSpPr>
            <a:xfrm>
              <a:off x="4963842" y="1210558"/>
              <a:ext cx="1753224" cy="741329"/>
              <a:chOff x="4565459" y="907073"/>
              <a:chExt cx="2312215" cy="977691"/>
            </a:xfrm>
          </p:grpSpPr>
          <p:sp>
            <p:nvSpPr>
              <p:cNvPr id="352" name="PA_椭圆 54"/>
              <p:cNvSpPr/>
              <p:nvPr/>
            </p:nvSpPr>
            <p:spPr>
              <a:xfrm>
                <a:off x="4565459" y="1093129"/>
                <a:ext cx="2312215" cy="791635"/>
              </a:xfrm>
              <a:prstGeom prst="ellipse">
                <a:avLst/>
              </a:prstGeom>
              <a:gradFill flip="none" rotWithShape="1">
                <a:gsLst>
                  <a:gs pos="76000">
                    <a:srgbClr val="6ED5FF">
                      <a:alpha val="11000"/>
                    </a:srgbClr>
                  </a:gs>
                  <a:gs pos="0">
                    <a:srgbClr val="6ED5FF">
                      <a:alpha val="27000"/>
                    </a:srgbClr>
                  </a:gs>
                  <a:gs pos="54000">
                    <a:srgbClr val="6ED5FF">
                      <a:alpha val="10000"/>
                    </a:srgbClr>
                  </a:gs>
                  <a:gs pos="90000">
                    <a:srgbClr val="6ED5FF">
                      <a:alpha val="10000"/>
                    </a:srgbClr>
                  </a:gs>
                </a:gsLst>
                <a:path path="circle">
                  <a:fillToRect r="100000" b="100000"/>
                </a:path>
                <a:tileRect l="-100000" t="-100000"/>
              </a:gradFill>
              <a:ln w="3175" cap="flat" cmpd="sng" algn="ctr">
                <a:gradFill>
                  <a:gsLst>
                    <a:gs pos="77000">
                      <a:srgbClr val="6ED5FF">
                        <a:alpha val="10000"/>
                      </a:srgbClr>
                    </a:gs>
                    <a:gs pos="10000">
                      <a:srgbClr val="6ED5FF"/>
                    </a:gs>
                    <a:gs pos="0">
                      <a:srgbClr val="9BE2FF">
                        <a:alpha val="62000"/>
                      </a:srgbClr>
                    </a:gs>
                    <a:gs pos="25000">
                      <a:srgbClr val="6ED5FF">
                        <a:alpha val="10000"/>
                      </a:srgbClr>
                    </a:gs>
                    <a:gs pos="88000">
                      <a:srgbClr val="6ED5FF">
                        <a:alpha val="60000"/>
                      </a:srgbClr>
                    </a:gs>
                  </a:gsLst>
                  <a:lin ang="18900000" scaled="0"/>
                </a:gradFill>
                <a:prstDash val="solid"/>
              </a:ln>
              <a:effectLst>
                <a:outerShdw blurRad="114300" dir="2100000" algn="tl" rotWithShape="0">
                  <a:srgbClr val="6ED5FF">
                    <a:alpha val="69804"/>
                  </a:srgbClr>
                </a:outerShdw>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31800" rtl="0" eaLnBrk="1" fontAlgn="auto" latinLnBrk="0" hangingPunct="1">
                  <a:lnSpc>
                    <a:spcPct val="100000"/>
                  </a:lnSpc>
                  <a:spcBef>
                    <a:spcPts val="0"/>
                  </a:spcBef>
                  <a:spcAft>
                    <a:spcPts val="0"/>
                  </a:spcAft>
                  <a:buClrTx/>
                  <a:buSzTx/>
                  <a:buFontTx/>
                  <a:buNone/>
                  <a:defRPr/>
                </a:pPr>
                <a:endParaRPr kumimoji="0" lang="zh-CN" altLang="en-US" sz="8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353" name="图片 35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 contrast="5000"/>
                        </a14:imgEffect>
                      </a14:imgLayer>
                    </a14:imgProps>
                  </a:ext>
                  <a:ext uri="{28A0092B-C50C-407E-A947-70E740481C1C}">
                    <a14:useLocalDpi xmlns:a14="http://schemas.microsoft.com/office/drawing/2010/main" val="0"/>
                  </a:ext>
                </a:extLst>
              </a:blip>
              <a:srcRect l="4760" t="5235"/>
              <a:stretch>
                <a:fillRect/>
              </a:stretch>
            </p:blipFill>
            <p:spPr>
              <a:xfrm>
                <a:off x="5224750" y="907073"/>
                <a:ext cx="1038244" cy="953593"/>
              </a:xfrm>
              <a:prstGeom prst="rect">
                <a:avLst/>
              </a:prstGeom>
              <a:effectLst>
                <a:outerShdw blurRad="63500" dist="12700" dir="8040000" sx="46000" sy="46000" algn="t" rotWithShape="0">
                  <a:prstClr val="black">
                    <a:alpha val="33000"/>
                  </a:prstClr>
                </a:outerShdw>
              </a:effectLst>
            </p:spPr>
          </p:pic>
        </p:grpSp>
        <p:grpSp>
          <p:nvGrpSpPr>
            <p:cNvPr id="329" name="组合 328"/>
            <p:cNvGrpSpPr/>
            <p:nvPr/>
          </p:nvGrpSpPr>
          <p:grpSpPr>
            <a:xfrm>
              <a:off x="7296061" y="1398605"/>
              <a:ext cx="592863" cy="592864"/>
              <a:chOff x="1038018" y="3856664"/>
              <a:chExt cx="1141839" cy="1141839"/>
            </a:xfrm>
          </p:grpSpPr>
          <p:sp>
            <p:nvSpPr>
              <p:cNvPr id="350" name="椭圆 349"/>
              <p:cNvSpPr/>
              <p:nvPr/>
            </p:nvSpPr>
            <p:spPr>
              <a:xfrm>
                <a:off x="1038018" y="3856664"/>
                <a:ext cx="1141839" cy="1141839"/>
              </a:xfrm>
              <a:prstGeom prst="ellipse">
                <a:avLst/>
              </a:prstGeom>
              <a:solidFill>
                <a:srgbClr val="FFFFFF">
                  <a:alpha val="4000"/>
                </a:srgbClr>
              </a:solidFill>
              <a:ln w="12700" cmpd="thickThin">
                <a:solidFill>
                  <a:srgbClr val="28E1FD"/>
                </a:solidFill>
                <a:prstDash val="sysDot"/>
              </a:ln>
              <a:effectLst/>
              <a:scene3d>
                <a:camera prst="isometricOffAxis1Top"/>
                <a:lightRig rig="threePt" dir="t"/>
              </a:scene3d>
            </p:spPr>
            <p:txBody>
              <a:bodyPr rot="0" spcFirstLastPara="0" vert="horz" wrap="square" lIns="31751" tIns="15875" rIns="31751" bIns="15875" numCol="1" spcCol="0" rtlCol="0" fromWordArt="0" anchor="ctr"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17500" rtl="0" eaLnBrk="1" fontAlgn="auto" latinLnBrk="0" hangingPunct="1">
                  <a:lnSpc>
                    <a:spcPct val="100000"/>
                  </a:lnSpc>
                  <a:spcBef>
                    <a:spcPts val="0"/>
                  </a:spcBef>
                  <a:spcAft>
                    <a:spcPts val="0"/>
                  </a:spcAft>
                  <a:buClrTx/>
                  <a:buSzTx/>
                  <a:buFontTx/>
                  <a:buNone/>
                  <a:defRPr/>
                </a:pPr>
                <a:endParaRPr kumimoji="0" lang="zh-CN" altLang="en-US" sz="625" b="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351" name="椭圆 350"/>
              <p:cNvSpPr/>
              <p:nvPr/>
            </p:nvSpPr>
            <p:spPr>
              <a:xfrm>
                <a:off x="1168653" y="3896675"/>
                <a:ext cx="860391" cy="860391"/>
              </a:xfrm>
              <a:prstGeom prst="ellipse">
                <a:avLst/>
              </a:prstGeom>
              <a:solidFill>
                <a:srgbClr val="28E1FD">
                  <a:alpha val="53000"/>
                </a:srgbClr>
              </a:solidFill>
              <a:ln w="12700" cap="flat" cmpd="sng" algn="ctr">
                <a:gradFill>
                  <a:gsLst>
                    <a:gs pos="0">
                      <a:srgbClr val="28E1FD"/>
                    </a:gs>
                    <a:gs pos="44000">
                      <a:srgbClr val="34A6E6"/>
                    </a:gs>
                    <a:gs pos="14000">
                      <a:srgbClr val="28E1FD"/>
                    </a:gs>
                    <a:gs pos="83000">
                      <a:srgbClr val="28E1FD"/>
                    </a:gs>
                    <a:gs pos="100000">
                      <a:srgbClr val="34A6E6"/>
                    </a:gs>
                  </a:gsLst>
                  <a:lin ang="5400000" scaled="1"/>
                </a:gradFill>
                <a:prstDash val="solid"/>
                <a:miter lim="800000"/>
              </a:ln>
              <a:effectLst/>
              <a:scene3d>
                <a:camera prst="orthographicFront">
                  <a:rot lat="18078000" lon="18390000" rev="3456000"/>
                </a:camera>
                <a:lightRig rig="threePt" dir="t"/>
              </a:scene3d>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17500" rtl="0" eaLnBrk="1" fontAlgn="auto" latinLnBrk="0" hangingPunct="1">
                  <a:lnSpc>
                    <a:spcPct val="100000"/>
                  </a:lnSpc>
                  <a:spcBef>
                    <a:spcPts val="0"/>
                  </a:spcBef>
                  <a:spcAft>
                    <a:spcPts val="0"/>
                  </a:spcAft>
                  <a:buClrTx/>
                  <a:buSzTx/>
                  <a:buFontTx/>
                  <a:buNone/>
                  <a:defRPr/>
                </a:pPr>
                <a:endParaRPr kumimoji="0" lang="zh-CN" altLang="en-US" sz="625" b="0" i="0" u="none" strike="noStrike" kern="0" cap="none" spc="0" normalizeH="0" baseline="0" noProof="0" dirty="0">
                  <a:ln>
                    <a:noFill/>
                  </a:ln>
                  <a:solidFill>
                    <a:prstClr val="white">
                      <a:alpha val="91000"/>
                    </a:prstClr>
                  </a:solidFill>
                  <a:effectLst/>
                  <a:uLnTx/>
                  <a:uFillTx/>
                  <a:latin typeface="华文细黑" panose="02010600040101010101" pitchFamily="2" charset="-122"/>
                  <a:ea typeface="华文细黑" panose="02010600040101010101" pitchFamily="2" charset="-122"/>
                  <a:cs typeface="+mn-cs"/>
                </a:endParaRPr>
              </a:p>
            </p:txBody>
          </p:sp>
        </p:grpSp>
        <p:sp>
          <p:nvSpPr>
            <p:cNvPr id="330" name="矩形 329"/>
            <p:cNvSpPr/>
            <p:nvPr/>
          </p:nvSpPr>
          <p:spPr>
            <a:xfrm>
              <a:off x="7205394" y="1429072"/>
              <a:ext cx="776608" cy="233072"/>
            </a:xfrm>
            <a:prstGeom prst="rect">
              <a:avLst/>
            </a:prstGeom>
            <a:noFill/>
            <a:effectLst/>
          </p:spPr>
          <p:txBody>
            <a:bodyPr wrap="none" rtlCol="0">
              <a:spAutoFit/>
              <a:scene3d>
                <a:camera prst="orthographicFront"/>
                <a:lightRig rig="threePt" dir="t"/>
              </a:scene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29895" rtl="0" eaLnBrk="1" fontAlgn="auto" latinLnBrk="0" hangingPunct="1">
                <a:lnSpc>
                  <a:spcPct val="100000"/>
                </a:lnSpc>
                <a:spcBef>
                  <a:spcPts val="0"/>
                </a:spcBef>
                <a:spcAft>
                  <a:spcPts val="0"/>
                </a:spcAft>
                <a:buClrTx/>
                <a:buSzTx/>
                <a:buFontTx/>
                <a:buNone/>
                <a:defRPr/>
              </a:pPr>
              <a:r>
                <a:rPr lang="zh-CN" altLang="en-US" sz="2000" b="1" dirty="0">
                  <a:solidFill>
                    <a:prstClr val="white"/>
                  </a:solidFill>
                  <a:effectLst>
                    <a:outerShdw blurRad="38100" dist="38100" dir="2700000" algn="tl">
                      <a:srgbClr val="000000">
                        <a:alpha val="43137"/>
                      </a:srgbClr>
                    </a:outerShdw>
                    <a:reflection blurRad="6350" stA="27000" endPos="45500" dist="76200" dir="5400000" sy="-100000" algn="bl" rotWithShape="0"/>
                  </a:effectLst>
                  <a:latin typeface="Impact" panose="020B0806030902050204" pitchFamily="34" charset="0"/>
                  <a:ea typeface="微软雅黑" panose="020B0503020204020204" pitchFamily="34" charset="-122"/>
                </a:rPr>
                <a:t>数据模拟</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reflection blurRad="6350" stA="27000" endPos="45500" dist="76200" dir="5400000" sy="-100000" algn="bl" rotWithShape="0"/>
                </a:effectLst>
                <a:uLnTx/>
                <a:uFillTx/>
                <a:latin typeface="Impact" panose="020B0806030902050204" pitchFamily="34" charset="0"/>
                <a:ea typeface="微软雅黑" panose="020B0503020204020204" pitchFamily="34" charset="-122"/>
                <a:cs typeface="+mn-cs"/>
              </a:endParaRPr>
            </a:p>
          </p:txBody>
        </p:sp>
        <p:grpSp>
          <p:nvGrpSpPr>
            <p:cNvPr id="332" name="组合 331"/>
            <p:cNvGrpSpPr/>
            <p:nvPr/>
          </p:nvGrpSpPr>
          <p:grpSpPr>
            <a:xfrm>
              <a:off x="3670192" y="1443740"/>
              <a:ext cx="776608" cy="592863"/>
              <a:chOff x="3670192" y="1304919"/>
              <a:chExt cx="776608" cy="592863"/>
            </a:xfrm>
          </p:grpSpPr>
          <p:grpSp>
            <p:nvGrpSpPr>
              <p:cNvPr id="346" name="组合 345"/>
              <p:cNvGrpSpPr/>
              <p:nvPr/>
            </p:nvGrpSpPr>
            <p:grpSpPr>
              <a:xfrm>
                <a:off x="3783804" y="1304919"/>
                <a:ext cx="592864" cy="592863"/>
                <a:chOff x="1038018" y="3856664"/>
                <a:chExt cx="1141839" cy="1141839"/>
              </a:xfrm>
            </p:grpSpPr>
            <p:sp>
              <p:nvSpPr>
                <p:cNvPr id="348" name="椭圆 347"/>
                <p:cNvSpPr/>
                <p:nvPr/>
              </p:nvSpPr>
              <p:spPr>
                <a:xfrm>
                  <a:off x="1038018" y="3856664"/>
                  <a:ext cx="1141839" cy="1141839"/>
                </a:xfrm>
                <a:prstGeom prst="ellipse">
                  <a:avLst/>
                </a:prstGeom>
                <a:solidFill>
                  <a:srgbClr val="FFFFFF">
                    <a:alpha val="4000"/>
                  </a:srgbClr>
                </a:solidFill>
                <a:ln w="12700" cmpd="thickThin">
                  <a:solidFill>
                    <a:srgbClr val="28E1FD"/>
                  </a:solidFill>
                  <a:prstDash val="sysDot"/>
                </a:ln>
                <a:effectLst/>
                <a:scene3d>
                  <a:camera prst="isometricOffAxis1Top"/>
                  <a:lightRig rig="threePt" dir="t"/>
                </a:scene3d>
              </p:spPr>
              <p:txBody>
                <a:bodyPr rot="0" spcFirstLastPara="0" vert="horz" wrap="square" lIns="31751" tIns="15875" rIns="31751" bIns="15875" numCol="1" spcCol="0" rtlCol="0" fromWordArt="0" anchor="ctr"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17500" rtl="0" eaLnBrk="1" fontAlgn="auto" latinLnBrk="0" hangingPunct="1">
                    <a:lnSpc>
                      <a:spcPct val="100000"/>
                    </a:lnSpc>
                    <a:spcBef>
                      <a:spcPts val="0"/>
                    </a:spcBef>
                    <a:spcAft>
                      <a:spcPts val="0"/>
                    </a:spcAft>
                    <a:buClrTx/>
                    <a:buSzTx/>
                    <a:buFontTx/>
                    <a:buNone/>
                    <a:defRPr/>
                  </a:pPr>
                  <a:endParaRPr kumimoji="0" lang="zh-CN" altLang="en-US" sz="625" b="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349" name="椭圆 348"/>
                <p:cNvSpPr/>
                <p:nvPr/>
              </p:nvSpPr>
              <p:spPr>
                <a:xfrm>
                  <a:off x="1168653" y="3896675"/>
                  <a:ext cx="860391" cy="860391"/>
                </a:xfrm>
                <a:prstGeom prst="ellipse">
                  <a:avLst/>
                </a:prstGeom>
                <a:solidFill>
                  <a:srgbClr val="28E1FD">
                    <a:alpha val="53000"/>
                  </a:srgbClr>
                </a:solidFill>
                <a:ln w="12700" cap="flat" cmpd="sng" algn="ctr">
                  <a:gradFill>
                    <a:gsLst>
                      <a:gs pos="0">
                        <a:srgbClr val="28E1FD"/>
                      </a:gs>
                      <a:gs pos="44000">
                        <a:srgbClr val="34A6E6"/>
                      </a:gs>
                      <a:gs pos="14000">
                        <a:srgbClr val="28E1FD"/>
                      </a:gs>
                      <a:gs pos="83000">
                        <a:srgbClr val="28E1FD"/>
                      </a:gs>
                      <a:gs pos="100000">
                        <a:srgbClr val="34A6E6"/>
                      </a:gs>
                    </a:gsLst>
                    <a:lin ang="5400000" scaled="1"/>
                  </a:gradFill>
                  <a:prstDash val="solid"/>
                  <a:miter lim="800000"/>
                </a:ln>
                <a:effectLst/>
                <a:scene3d>
                  <a:camera prst="orthographicFront">
                    <a:rot lat="18078000" lon="18390000" rev="3456000"/>
                  </a:camera>
                  <a:lightRig rig="threePt" dir="t"/>
                </a:scene3d>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17500" rtl="0" eaLnBrk="1" fontAlgn="auto" latinLnBrk="0" hangingPunct="1">
                    <a:lnSpc>
                      <a:spcPct val="100000"/>
                    </a:lnSpc>
                    <a:spcBef>
                      <a:spcPts val="0"/>
                    </a:spcBef>
                    <a:spcAft>
                      <a:spcPts val="0"/>
                    </a:spcAft>
                    <a:buClrTx/>
                    <a:buSzTx/>
                    <a:buFontTx/>
                    <a:buNone/>
                    <a:defRPr/>
                  </a:pPr>
                  <a:endParaRPr kumimoji="0" lang="zh-CN" altLang="en-US" sz="625" b="0" i="0" u="none" strike="noStrike" kern="0" cap="none" spc="0" normalizeH="0" baseline="0" noProof="0" dirty="0">
                    <a:ln>
                      <a:noFill/>
                    </a:ln>
                    <a:solidFill>
                      <a:prstClr val="white">
                        <a:alpha val="91000"/>
                      </a:prstClr>
                    </a:solidFill>
                    <a:effectLst/>
                    <a:uLnTx/>
                    <a:uFillTx/>
                    <a:latin typeface="华文细黑" panose="02010600040101010101" pitchFamily="2" charset="-122"/>
                    <a:ea typeface="华文细黑" panose="02010600040101010101" pitchFamily="2" charset="-122"/>
                    <a:cs typeface="+mn-cs"/>
                  </a:endParaRPr>
                </a:p>
              </p:txBody>
            </p:sp>
          </p:grpSp>
          <p:sp>
            <p:nvSpPr>
              <p:cNvPr id="347" name="矩形 346"/>
              <p:cNvSpPr/>
              <p:nvPr/>
            </p:nvSpPr>
            <p:spPr>
              <a:xfrm>
                <a:off x="3670192" y="1322994"/>
                <a:ext cx="776608" cy="233072"/>
              </a:xfrm>
              <a:prstGeom prst="rect">
                <a:avLst/>
              </a:prstGeom>
              <a:noFill/>
              <a:effectLst/>
            </p:spPr>
            <p:txBody>
              <a:bodyPr wrap="none" rtlCol="0">
                <a:spAutoFit/>
                <a:scene3d>
                  <a:camera prst="orthographicFront"/>
                  <a:lightRig rig="threePt" dir="t"/>
                </a:scene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29895" rtl="0" eaLnBrk="1" fontAlgn="auto" latinLnBrk="0" hangingPunct="1">
                  <a:lnSpc>
                    <a:spcPct val="100000"/>
                  </a:lnSpc>
                  <a:spcBef>
                    <a:spcPts val="0"/>
                  </a:spcBef>
                  <a:spcAft>
                    <a:spcPts val="0"/>
                  </a:spcAft>
                  <a:buClrTx/>
                  <a:buSzTx/>
                  <a:buFontTx/>
                  <a:buNone/>
                  <a:defRPr/>
                </a:pPr>
                <a:r>
                  <a:rPr lang="zh-CN" altLang="en-US" sz="2000" b="1" dirty="0">
                    <a:solidFill>
                      <a:prstClr val="white"/>
                    </a:solidFill>
                    <a:effectLst>
                      <a:outerShdw blurRad="38100" dist="38100" dir="2700000" algn="tl">
                        <a:srgbClr val="000000">
                          <a:alpha val="43137"/>
                        </a:srgbClr>
                      </a:outerShdw>
                      <a:reflection blurRad="6350" stA="27000" endPos="45500" dist="76200" dir="5400000" sy="-100000" algn="bl" rotWithShape="0"/>
                    </a:effectLst>
                    <a:latin typeface="Impact" panose="020B0806030902050204" pitchFamily="34" charset="0"/>
                    <a:ea typeface="微软雅黑" panose="020B0503020204020204" pitchFamily="34" charset="-122"/>
                  </a:rPr>
                  <a:t>报表管理</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reflection blurRad="6350" stA="27000" endPos="45500" dist="76200" dir="5400000" sy="-100000" algn="bl" rotWithShape="0"/>
                  </a:effectLst>
                  <a:uLnTx/>
                  <a:uFillTx/>
                  <a:latin typeface="Impact" panose="020B0806030902050204" pitchFamily="34" charset="0"/>
                  <a:ea typeface="微软雅黑" panose="020B0503020204020204" pitchFamily="34" charset="-122"/>
                  <a:cs typeface="+mn-cs"/>
                </a:endParaRPr>
              </a:p>
            </p:txBody>
          </p:sp>
        </p:grpSp>
        <p:grpSp>
          <p:nvGrpSpPr>
            <p:cNvPr id="333" name="组合 332"/>
            <p:cNvGrpSpPr/>
            <p:nvPr/>
          </p:nvGrpSpPr>
          <p:grpSpPr>
            <a:xfrm>
              <a:off x="5430411" y="1925767"/>
              <a:ext cx="776608" cy="592863"/>
              <a:chOff x="3670193" y="1304919"/>
              <a:chExt cx="776608" cy="592863"/>
            </a:xfrm>
          </p:grpSpPr>
          <p:grpSp>
            <p:nvGrpSpPr>
              <p:cNvPr id="342" name="组合 341"/>
              <p:cNvGrpSpPr/>
              <p:nvPr/>
            </p:nvGrpSpPr>
            <p:grpSpPr>
              <a:xfrm>
                <a:off x="3783804" y="1304919"/>
                <a:ext cx="592864" cy="592863"/>
                <a:chOff x="1038018" y="3856664"/>
                <a:chExt cx="1141839" cy="1141839"/>
              </a:xfrm>
            </p:grpSpPr>
            <p:sp>
              <p:nvSpPr>
                <p:cNvPr id="344" name="椭圆 343"/>
                <p:cNvSpPr/>
                <p:nvPr/>
              </p:nvSpPr>
              <p:spPr>
                <a:xfrm>
                  <a:off x="1038018" y="3856664"/>
                  <a:ext cx="1141839" cy="1141839"/>
                </a:xfrm>
                <a:prstGeom prst="ellipse">
                  <a:avLst/>
                </a:prstGeom>
                <a:solidFill>
                  <a:srgbClr val="FFFFFF">
                    <a:alpha val="4000"/>
                  </a:srgbClr>
                </a:solidFill>
                <a:ln w="12700" cmpd="thickThin">
                  <a:solidFill>
                    <a:srgbClr val="28E1FD"/>
                  </a:solidFill>
                  <a:prstDash val="sysDot"/>
                </a:ln>
                <a:effectLst/>
                <a:scene3d>
                  <a:camera prst="isometricOffAxis1Top"/>
                  <a:lightRig rig="threePt" dir="t"/>
                </a:scene3d>
              </p:spPr>
              <p:txBody>
                <a:bodyPr rot="0" spcFirstLastPara="0" vert="horz" wrap="square" lIns="31751" tIns="15875" rIns="31751" bIns="15875" numCol="1" spcCol="0" rtlCol="0" fromWordArt="0" anchor="ctr"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17500" rtl="0" eaLnBrk="1" fontAlgn="auto" latinLnBrk="0" hangingPunct="1">
                    <a:lnSpc>
                      <a:spcPct val="100000"/>
                    </a:lnSpc>
                    <a:spcBef>
                      <a:spcPts val="0"/>
                    </a:spcBef>
                    <a:spcAft>
                      <a:spcPts val="0"/>
                    </a:spcAft>
                    <a:buClrTx/>
                    <a:buSzTx/>
                    <a:buFontTx/>
                    <a:buNone/>
                    <a:defRPr/>
                  </a:pPr>
                  <a:endParaRPr kumimoji="0" lang="zh-CN" altLang="en-US" sz="625" b="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345" name="椭圆 344"/>
                <p:cNvSpPr/>
                <p:nvPr/>
              </p:nvSpPr>
              <p:spPr>
                <a:xfrm>
                  <a:off x="1168653" y="3896675"/>
                  <a:ext cx="860391" cy="860391"/>
                </a:xfrm>
                <a:prstGeom prst="ellipse">
                  <a:avLst/>
                </a:prstGeom>
                <a:solidFill>
                  <a:srgbClr val="28E1FD">
                    <a:alpha val="53000"/>
                  </a:srgbClr>
                </a:solidFill>
                <a:ln w="12700" cap="flat" cmpd="sng" algn="ctr">
                  <a:gradFill>
                    <a:gsLst>
                      <a:gs pos="0">
                        <a:srgbClr val="28E1FD"/>
                      </a:gs>
                      <a:gs pos="44000">
                        <a:srgbClr val="34A6E6"/>
                      </a:gs>
                      <a:gs pos="14000">
                        <a:srgbClr val="28E1FD"/>
                      </a:gs>
                      <a:gs pos="83000">
                        <a:srgbClr val="28E1FD"/>
                      </a:gs>
                      <a:gs pos="100000">
                        <a:srgbClr val="34A6E6"/>
                      </a:gs>
                    </a:gsLst>
                    <a:lin ang="5400000" scaled="1"/>
                  </a:gradFill>
                  <a:prstDash val="solid"/>
                  <a:miter lim="800000"/>
                </a:ln>
                <a:effectLst/>
                <a:scene3d>
                  <a:camera prst="orthographicFront">
                    <a:rot lat="18078000" lon="18390000" rev="3456000"/>
                  </a:camera>
                  <a:lightRig rig="threePt" dir="t"/>
                </a:scene3d>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17500" rtl="0" eaLnBrk="1" fontAlgn="auto" latinLnBrk="0" hangingPunct="1">
                    <a:lnSpc>
                      <a:spcPct val="100000"/>
                    </a:lnSpc>
                    <a:spcBef>
                      <a:spcPts val="0"/>
                    </a:spcBef>
                    <a:spcAft>
                      <a:spcPts val="0"/>
                    </a:spcAft>
                    <a:buClrTx/>
                    <a:buSzTx/>
                    <a:buFontTx/>
                    <a:buNone/>
                    <a:defRPr/>
                  </a:pPr>
                  <a:endParaRPr kumimoji="0" lang="zh-CN" altLang="en-US" sz="625" b="0" i="0" u="none" strike="noStrike" kern="0" cap="none" spc="0" normalizeH="0" baseline="0" noProof="0" dirty="0">
                    <a:ln>
                      <a:noFill/>
                    </a:ln>
                    <a:solidFill>
                      <a:prstClr val="white">
                        <a:alpha val="91000"/>
                      </a:prstClr>
                    </a:solidFill>
                    <a:effectLst/>
                    <a:uLnTx/>
                    <a:uFillTx/>
                    <a:latin typeface="华文细黑" panose="02010600040101010101" pitchFamily="2" charset="-122"/>
                    <a:ea typeface="华文细黑" panose="02010600040101010101" pitchFamily="2" charset="-122"/>
                    <a:cs typeface="+mn-cs"/>
                  </a:endParaRPr>
                </a:p>
              </p:txBody>
            </p:sp>
          </p:grpSp>
          <p:sp>
            <p:nvSpPr>
              <p:cNvPr id="343" name="矩形 342"/>
              <p:cNvSpPr/>
              <p:nvPr/>
            </p:nvSpPr>
            <p:spPr>
              <a:xfrm>
                <a:off x="3670193" y="1322994"/>
                <a:ext cx="776608" cy="233072"/>
              </a:xfrm>
              <a:prstGeom prst="rect">
                <a:avLst/>
              </a:prstGeom>
              <a:noFill/>
              <a:effectLst/>
            </p:spPr>
            <p:txBody>
              <a:bodyPr wrap="none" rtlCol="0">
                <a:spAutoFit/>
                <a:scene3d>
                  <a:camera prst="orthographicFront"/>
                  <a:lightRig rig="threePt" dir="t"/>
                </a:scene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29895" rtl="0" eaLnBrk="1" fontAlgn="auto" latinLnBrk="0" hangingPunct="1">
                  <a:lnSpc>
                    <a:spcPct val="100000"/>
                  </a:lnSpc>
                  <a:spcBef>
                    <a:spcPts val="0"/>
                  </a:spcBef>
                  <a:spcAft>
                    <a:spcPts val="0"/>
                  </a:spcAft>
                  <a:buClrTx/>
                  <a:buSzTx/>
                  <a:buFontTx/>
                  <a:buNone/>
                  <a:defRPr/>
                </a:pPr>
                <a:r>
                  <a:rPr lang="zh-CN" altLang="en-US" sz="2000" b="1" dirty="0">
                    <a:solidFill>
                      <a:prstClr val="white"/>
                    </a:solidFill>
                    <a:effectLst>
                      <a:outerShdw blurRad="38100" dist="38100" dir="2700000" algn="tl">
                        <a:srgbClr val="000000">
                          <a:alpha val="43137"/>
                        </a:srgbClr>
                      </a:outerShdw>
                      <a:reflection blurRad="6350" stA="27000" endPos="45500" dist="76200" dir="5400000" sy="-100000" algn="bl" rotWithShape="0"/>
                    </a:effectLst>
                    <a:latin typeface="Impact" panose="020B0806030902050204" pitchFamily="34" charset="0"/>
                    <a:ea typeface="微软雅黑" panose="020B0503020204020204" pitchFamily="34" charset="-122"/>
                  </a:rPr>
                  <a:t>智能维护</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reflection blurRad="6350" stA="27000" endPos="45500" dist="76200" dir="5400000" sy="-100000" algn="bl" rotWithShape="0"/>
                  </a:effectLst>
                  <a:uLnTx/>
                  <a:uFillTx/>
                  <a:latin typeface="Impact" panose="020B0806030902050204" pitchFamily="34" charset="0"/>
                  <a:ea typeface="微软雅黑" panose="020B0503020204020204" pitchFamily="34" charset="-122"/>
                  <a:cs typeface="+mn-cs"/>
                </a:endParaRPr>
              </a:p>
            </p:txBody>
          </p:sp>
        </p:grpSp>
        <p:grpSp>
          <p:nvGrpSpPr>
            <p:cNvPr id="334" name="组合 333"/>
            <p:cNvGrpSpPr/>
            <p:nvPr/>
          </p:nvGrpSpPr>
          <p:grpSpPr>
            <a:xfrm>
              <a:off x="5430409" y="801493"/>
              <a:ext cx="776608" cy="592863"/>
              <a:chOff x="3670191" y="1304919"/>
              <a:chExt cx="776608" cy="592863"/>
            </a:xfrm>
          </p:grpSpPr>
          <p:grpSp>
            <p:nvGrpSpPr>
              <p:cNvPr id="338" name="组合 337"/>
              <p:cNvGrpSpPr/>
              <p:nvPr/>
            </p:nvGrpSpPr>
            <p:grpSpPr>
              <a:xfrm>
                <a:off x="3783804" y="1304919"/>
                <a:ext cx="592864" cy="592863"/>
                <a:chOff x="1038018" y="3856664"/>
                <a:chExt cx="1141839" cy="1141839"/>
              </a:xfrm>
            </p:grpSpPr>
            <p:sp>
              <p:nvSpPr>
                <p:cNvPr id="340" name="椭圆 339"/>
                <p:cNvSpPr/>
                <p:nvPr/>
              </p:nvSpPr>
              <p:spPr>
                <a:xfrm>
                  <a:off x="1038018" y="3856664"/>
                  <a:ext cx="1141839" cy="1141839"/>
                </a:xfrm>
                <a:prstGeom prst="ellipse">
                  <a:avLst/>
                </a:prstGeom>
                <a:solidFill>
                  <a:srgbClr val="FFFFFF">
                    <a:alpha val="4000"/>
                  </a:srgbClr>
                </a:solidFill>
                <a:ln w="12700" cmpd="thickThin">
                  <a:solidFill>
                    <a:srgbClr val="28E1FD"/>
                  </a:solidFill>
                  <a:prstDash val="sysDot"/>
                </a:ln>
                <a:effectLst/>
                <a:scene3d>
                  <a:camera prst="isometricOffAxis1Top"/>
                  <a:lightRig rig="threePt" dir="t"/>
                </a:scene3d>
              </p:spPr>
              <p:txBody>
                <a:bodyPr rot="0" spcFirstLastPara="0" vert="horz" wrap="square" lIns="31751" tIns="15875" rIns="31751" bIns="15875" numCol="1" spcCol="0" rtlCol="0" fromWordArt="0" anchor="ctr"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17500" rtl="0" eaLnBrk="1" fontAlgn="auto" latinLnBrk="0" hangingPunct="1">
                    <a:lnSpc>
                      <a:spcPct val="100000"/>
                    </a:lnSpc>
                    <a:spcBef>
                      <a:spcPts val="0"/>
                    </a:spcBef>
                    <a:spcAft>
                      <a:spcPts val="0"/>
                    </a:spcAft>
                    <a:buClrTx/>
                    <a:buSzTx/>
                    <a:buFontTx/>
                    <a:buNone/>
                    <a:defRPr/>
                  </a:pPr>
                  <a:endParaRPr kumimoji="0" lang="zh-CN" altLang="en-US" sz="625" b="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341" name="椭圆 340"/>
                <p:cNvSpPr/>
                <p:nvPr/>
              </p:nvSpPr>
              <p:spPr>
                <a:xfrm>
                  <a:off x="1168653" y="3896675"/>
                  <a:ext cx="860391" cy="860391"/>
                </a:xfrm>
                <a:prstGeom prst="ellipse">
                  <a:avLst/>
                </a:prstGeom>
                <a:solidFill>
                  <a:srgbClr val="28E1FD">
                    <a:alpha val="53000"/>
                  </a:srgbClr>
                </a:solidFill>
                <a:ln w="12700" cap="flat" cmpd="sng" algn="ctr">
                  <a:gradFill>
                    <a:gsLst>
                      <a:gs pos="0">
                        <a:srgbClr val="28E1FD"/>
                      </a:gs>
                      <a:gs pos="44000">
                        <a:srgbClr val="34A6E6"/>
                      </a:gs>
                      <a:gs pos="14000">
                        <a:srgbClr val="28E1FD"/>
                      </a:gs>
                      <a:gs pos="83000">
                        <a:srgbClr val="28E1FD"/>
                      </a:gs>
                      <a:gs pos="100000">
                        <a:srgbClr val="34A6E6"/>
                      </a:gs>
                    </a:gsLst>
                    <a:lin ang="5400000" scaled="1"/>
                  </a:gradFill>
                  <a:prstDash val="solid"/>
                  <a:miter lim="800000"/>
                </a:ln>
                <a:effectLst/>
                <a:scene3d>
                  <a:camera prst="orthographicFront">
                    <a:rot lat="18078000" lon="18390000" rev="3456000"/>
                  </a:camera>
                  <a:lightRig rig="threePt" dir="t"/>
                </a:scene3d>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17500" rtl="0" eaLnBrk="1" fontAlgn="auto" latinLnBrk="0" hangingPunct="1">
                    <a:lnSpc>
                      <a:spcPct val="100000"/>
                    </a:lnSpc>
                    <a:spcBef>
                      <a:spcPts val="0"/>
                    </a:spcBef>
                    <a:spcAft>
                      <a:spcPts val="0"/>
                    </a:spcAft>
                    <a:buClrTx/>
                    <a:buSzTx/>
                    <a:buFontTx/>
                    <a:buNone/>
                    <a:defRPr/>
                  </a:pPr>
                  <a:endParaRPr kumimoji="0" lang="zh-CN" altLang="en-US" sz="625" b="0" i="0" u="none" strike="noStrike" kern="0" cap="none" spc="0" normalizeH="0" baseline="0" noProof="0" dirty="0">
                    <a:ln>
                      <a:noFill/>
                    </a:ln>
                    <a:solidFill>
                      <a:prstClr val="white">
                        <a:alpha val="91000"/>
                      </a:prstClr>
                    </a:solidFill>
                    <a:effectLst/>
                    <a:uLnTx/>
                    <a:uFillTx/>
                    <a:latin typeface="华文细黑" panose="02010600040101010101" pitchFamily="2" charset="-122"/>
                    <a:ea typeface="华文细黑" panose="02010600040101010101" pitchFamily="2" charset="-122"/>
                    <a:cs typeface="+mn-cs"/>
                  </a:endParaRPr>
                </a:p>
              </p:txBody>
            </p:sp>
          </p:grpSp>
          <p:sp>
            <p:nvSpPr>
              <p:cNvPr id="339" name="矩形 338"/>
              <p:cNvSpPr/>
              <p:nvPr/>
            </p:nvSpPr>
            <p:spPr>
              <a:xfrm>
                <a:off x="3670191" y="1322994"/>
                <a:ext cx="776608" cy="233072"/>
              </a:xfrm>
              <a:prstGeom prst="rect">
                <a:avLst/>
              </a:prstGeom>
              <a:noFill/>
              <a:effectLst/>
            </p:spPr>
            <p:txBody>
              <a:bodyPr wrap="none" rtlCol="0">
                <a:spAutoFit/>
                <a:scene3d>
                  <a:camera prst="orthographicFront"/>
                  <a:lightRig rig="threePt" dir="t"/>
                </a:scene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29895" rtl="0" eaLnBrk="1" fontAlgn="auto" latinLnBrk="0" hangingPunct="1">
                  <a:lnSpc>
                    <a:spcPct val="100000"/>
                  </a:lnSpc>
                  <a:spcBef>
                    <a:spcPts val="0"/>
                  </a:spcBef>
                  <a:spcAft>
                    <a:spcPts val="0"/>
                  </a:spcAft>
                  <a:buClrTx/>
                  <a:buSzTx/>
                  <a:buFontTx/>
                  <a:buNone/>
                  <a:defRPr/>
                </a:pPr>
                <a:r>
                  <a:rPr lang="zh-CN" altLang="en-US" sz="2000" b="1" dirty="0">
                    <a:solidFill>
                      <a:prstClr val="white"/>
                    </a:solidFill>
                    <a:effectLst>
                      <a:outerShdw blurRad="38100" dist="38100" dir="2700000" algn="tl">
                        <a:srgbClr val="000000">
                          <a:alpha val="43137"/>
                        </a:srgbClr>
                      </a:outerShdw>
                      <a:reflection blurRad="6350" stA="27000" endPos="45500" dist="76200" dir="5400000" sy="-100000" algn="bl" rotWithShape="0"/>
                    </a:effectLst>
                    <a:latin typeface="Impact" panose="020B0806030902050204" pitchFamily="34" charset="0"/>
                    <a:ea typeface="微软雅黑" panose="020B0503020204020204" pitchFamily="34" charset="-122"/>
                  </a:rPr>
                  <a:t>数据监测</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reflection blurRad="6350" stA="27000" endPos="45500" dist="76200" dir="5400000" sy="-100000" algn="bl" rotWithShape="0"/>
                  </a:effectLst>
                  <a:uLnTx/>
                  <a:uFillTx/>
                  <a:latin typeface="Impact" panose="020B0806030902050204" pitchFamily="34" charset="0"/>
                  <a:ea typeface="微软雅黑" panose="020B0503020204020204" pitchFamily="34" charset="-122"/>
                  <a:cs typeface="+mn-cs"/>
                </a:endParaRPr>
              </a:p>
            </p:txBody>
          </p:sp>
        </p:grpSp>
      </p:grpSp>
      <p:grpSp>
        <p:nvGrpSpPr>
          <p:cNvPr id="354" name="组合 353"/>
          <p:cNvGrpSpPr/>
          <p:nvPr/>
        </p:nvGrpSpPr>
        <p:grpSpPr>
          <a:xfrm flipH="1">
            <a:off x="9336458" y="3488822"/>
            <a:ext cx="317963" cy="368836"/>
            <a:chOff x="517665" y="1008858"/>
            <a:chExt cx="384558" cy="446086"/>
          </a:xfrm>
        </p:grpSpPr>
        <p:sp>
          <p:nvSpPr>
            <p:cNvPr id="355" name="任意多边形 754"/>
            <p:cNvSpPr/>
            <p:nvPr/>
          </p:nvSpPr>
          <p:spPr>
            <a:xfrm rot="16200000" flipH="1">
              <a:off x="486901" y="1039622"/>
              <a:ext cx="446086" cy="384558"/>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sp>
          <p:nvSpPr>
            <p:cNvPr id="356" name="任意多边形 755"/>
            <p:cNvSpPr/>
            <p:nvPr/>
          </p:nvSpPr>
          <p:spPr>
            <a:xfrm rot="16200000" flipH="1">
              <a:off x="801718" y="1185370"/>
              <a:ext cx="107950" cy="93060"/>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grpSp>
      <p:grpSp>
        <p:nvGrpSpPr>
          <p:cNvPr id="357" name="组合 356"/>
          <p:cNvGrpSpPr/>
          <p:nvPr/>
        </p:nvGrpSpPr>
        <p:grpSpPr>
          <a:xfrm>
            <a:off x="2465454" y="3506985"/>
            <a:ext cx="317963" cy="368836"/>
            <a:chOff x="517665" y="1008858"/>
            <a:chExt cx="384558" cy="446086"/>
          </a:xfrm>
        </p:grpSpPr>
        <p:sp>
          <p:nvSpPr>
            <p:cNvPr id="358" name="任意多边形 754"/>
            <p:cNvSpPr/>
            <p:nvPr/>
          </p:nvSpPr>
          <p:spPr>
            <a:xfrm rot="16200000" flipH="1">
              <a:off x="486901" y="1039622"/>
              <a:ext cx="446086" cy="384558"/>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sp>
          <p:nvSpPr>
            <p:cNvPr id="359" name="任意多边形 755"/>
            <p:cNvSpPr/>
            <p:nvPr/>
          </p:nvSpPr>
          <p:spPr>
            <a:xfrm rot="16200000" flipH="1">
              <a:off x="801718" y="1185370"/>
              <a:ext cx="107950" cy="93060"/>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grpSp>
      <p:sp>
        <p:nvSpPr>
          <p:cNvPr id="364" name="文本框 24"/>
          <p:cNvSpPr txBox="1"/>
          <p:nvPr/>
        </p:nvSpPr>
        <p:spPr>
          <a:xfrm>
            <a:off x="453543" y="785523"/>
            <a:ext cx="11879262" cy="646331"/>
          </a:xfrm>
          <a:prstGeom prst="rect">
            <a:avLst/>
          </a:prstGeom>
          <a:noFill/>
        </p:spPr>
        <p:txBody>
          <a:bodyPr wrap="square" rtlCol="0">
            <a:spAutoFit/>
            <a:scene3d>
              <a:camera prst="orthographicFront"/>
              <a:lightRig rig="threePt" dir="t"/>
            </a:scene3d>
          </a:bodyPr>
          <a:lstStyle>
            <a:defPPr>
              <a:defRPr lang="en-US"/>
            </a:defPPr>
            <a:lvl1pPr marR="0" lvl="0" indent="0" defTabSz="409575" fontAlgn="auto">
              <a:lnSpc>
                <a:spcPct val="100000"/>
              </a:lnSpc>
              <a:spcBef>
                <a:spcPts val="0"/>
              </a:spcBef>
              <a:spcAft>
                <a:spcPts val="0"/>
              </a:spcAft>
              <a:buClrTx/>
              <a:buSzTx/>
              <a:buFontTx/>
              <a:buNone/>
              <a:defRPr kumimoji="0" sz="4400" b="1" i="0" u="none" strike="noStrike" cap="none" spc="0" normalizeH="0" baseline="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思源宋体 Heavy" panose="02020900000000000000" pitchFamily="18" charset="-122"/>
                <a:ea typeface="思源宋体 Heavy" panose="02020900000000000000" pitchFamily="18" charset="-122"/>
              </a:defRPr>
            </a:lvl1pPr>
            <a:lvl2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2pPr>
            <a:lvl3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3pPr>
            <a:lvl4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4pPr>
            <a:lvl5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5pPr>
            <a:lvl6pPr marL="0" marR="0" indent="3556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6pPr>
            <a:lvl7pPr marL="0" marR="0" indent="7112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7pPr>
            <a:lvl8pPr marL="0" marR="0" indent="10668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8pPr>
            <a:lvl9pPr marL="0" marR="0" indent="14224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9pPr>
          </a:lstStyle>
          <a:p>
            <a:pPr marL="0" marR="0" lvl="0" indent="0" algn="ctr" defTabSz="409575"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面向工业设备的智能运维工业软件</a:t>
            </a:r>
          </a:p>
        </p:txBody>
      </p:sp>
      <p:grpSp>
        <p:nvGrpSpPr>
          <p:cNvPr id="365" name="组合 364"/>
          <p:cNvGrpSpPr/>
          <p:nvPr/>
        </p:nvGrpSpPr>
        <p:grpSpPr>
          <a:xfrm>
            <a:off x="1614053" y="4780014"/>
            <a:ext cx="8818213" cy="455788"/>
            <a:chOff x="1435588" y="404915"/>
            <a:chExt cx="8818213" cy="455788"/>
          </a:xfrm>
        </p:grpSpPr>
        <p:grpSp>
          <p:nvGrpSpPr>
            <p:cNvPr id="366" name="组合 365"/>
            <p:cNvGrpSpPr/>
            <p:nvPr/>
          </p:nvGrpSpPr>
          <p:grpSpPr>
            <a:xfrm>
              <a:off x="1435588" y="732315"/>
              <a:ext cx="8818213" cy="128388"/>
              <a:chOff x="4150388" y="1309688"/>
              <a:chExt cx="2767414" cy="495215"/>
            </a:xfrm>
          </p:grpSpPr>
          <p:sp>
            <p:nvSpPr>
              <p:cNvPr id="368" name="梯形 367"/>
              <p:cNvSpPr/>
              <p:nvPr/>
            </p:nvSpPr>
            <p:spPr>
              <a:xfrm>
                <a:off x="4216998" y="1309688"/>
                <a:ext cx="2700804" cy="105382"/>
              </a:xfrm>
              <a:prstGeom prst="trapezoid">
                <a:avLst>
                  <a:gd name="adj" fmla="val 320449"/>
                </a:avLst>
              </a:prstGeom>
              <a:gradFill>
                <a:gsLst>
                  <a:gs pos="0">
                    <a:srgbClr val="00B0F0">
                      <a:alpha val="0"/>
                    </a:srgbClr>
                  </a:gs>
                  <a:gs pos="100000">
                    <a:srgbClr val="0070C0"/>
                  </a:gs>
                </a:gsLst>
                <a:lin ang="5400000" scaled="0"/>
              </a:gradFill>
              <a:ln w="6350" cap="flat" cmpd="sng" algn="ctr">
                <a:gradFill>
                  <a:gsLst>
                    <a:gs pos="32000">
                      <a:schemeClr val="bg1">
                        <a:alpha val="0"/>
                      </a:schemeClr>
                    </a:gs>
                    <a:gs pos="100000">
                      <a:srgbClr val="00B0F0"/>
                    </a:gs>
                  </a:gsLst>
                  <a:lin ang="5400000" scaled="1"/>
                </a:grad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369" name="矩形 368"/>
              <p:cNvSpPr/>
              <p:nvPr/>
            </p:nvSpPr>
            <p:spPr>
              <a:xfrm flipV="1">
                <a:off x="4150388" y="1371515"/>
                <a:ext cx="2728913" cy="433388"/>
              </a:xfrm>
              <a:prstGeom prst="rect">
                <a:avLst/>
              </a:prstGeom>
              <a:gradFill>
                <a:gsLst>
                  <a:gs pos="0">
                    <a:srgbClr val="00B0F0">
                      <a:alpha val="0"/>
                    </a:srgbClr>
                  </a:gs>
                  <a:gs pos="100000">
                    <a:srgbClr val="0070C0"/>
                  </a:gs>
                </a:gsLst>
                <a:lin ang="5400000" scaled="0"/>
              </a:gradFill>
              <a:ln w="6350" cap="flat" cmpd="sng" algn="ctr">
                <a:gradFill>
                  <a:gsLst>
                    <a:gs pos="0">
                      <a:schemeClr val="bg1">
                        <a:alpha val="0"/>
                      </a:scheme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sp>
          <p:nvSpPr>
            <p:cNvPr id="367" name="矩形 366"/>
            <p:cNvSpPr/>
            <p:nvPr/>
          </p:nvSpPr>
          <p:spPr>
            <a:xfrm>
              <a:off x="4731637" y="404915"/>
              <a:ext cx="2306247" cy="400110"/>
            </a:xfrm>
            <a:prstGeom prst="rect">
              <a:avLst/>
            </a:prstGeom>
            <a:noFill/>
          </p:spPr>
          <p:txBody>
            <a:bodyPr wrap="square" rtlCol="0">
              <a:spAutoFit/>
              <a:scene3d>
                <a:camera prst="orthographicFront"/>
                <a:lightRig rig="threePt" dir="t"/>
              </a:scene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09575"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关键模型</a:t>
              </a:r>
            </a:p>
          </p:txBody>
        </p:sp>
      </p:grpSp>
      <p:grpSp>
        <p:nvGrpSpPr>
          <p:cNvPr id="370" name="组合 369"/>
          <p:cNvGrpSpPr/>
          <p:nvPr/>
        </p:nvGrpSpPr>
        <p:grpSpPr>
          <a:xfrm>
            <a:off x="930689" y="5404754"/>
            <a:ext cx="10530873" cy="517158"/>
            <a:chOff x="1558270" y="358384"/>
            <a:chExt cx="8747780" cy="517158"/>
          </a:xfrm>
        </p:grpSpPr>
        <p:grpSp>
          <p:nvGrpSpPr>
            <p:cNvPr id="371" name="组合 370"/>
            <p:cNvGrpSpPr/>
            <p:nvPr/>
          </p:nvGrpSpPr>
          <p:grpSpPr>
            <a:xfrm>
              <a:off x="1610518" y="732315"/>
              <a:ext cx="8695532" cy="143227"/>
              <a:chOff x="4205286" y="1309688"/>
              <a:chExt cx="2728913" cy="552451"/>
            </a:xfrm>
          </p:grpSpPr>
          <p:sp>
            <p:nvSpPr>
              <p:cNvPr id="373" name="梯形 372"/>
              <p:cNvSpPr/>
              <p:nvPr/>
            </p:nvSpPr>
            <p:spPr>
              <a:xfrm>
                <a:off x="4216998" y="1309688"/>
                <a:ext cx="2700804" cy="105382"/>
              </a:xfrm>
              <a:prstGeom prst="trapezoid">
                <a:avLst>
                  <a:gd name="adj" fmla="val 320449"/>
                </a:avLst>
              </a:prstGeom>
              <a:gradFill>
                <a:gsLst>
                  <a:gs pos="0">
                    <a:srgbClr val="00B0F0">
                      <a:alpha val="0"/>
                    </a:srgbClr>
                  </a:gs>
                  <a:gs pos="100000">
                    <a:srgbClr val="0070C0"/>
                  </a:gs>
                </a:gsLst>
                <a:lin ang="5400000" scaled="0"/>
              </a:gradFill>
              <a:ln w="6350" cap="flat" cmpd="sng" algn="ctr">
                <a:gradFill>
                  <a:gsLst>
                    <a:gs pos="32000">
                      <a:schemeClr val="bg1">
                        <a:alpha val="0"/>
                      </a:schemeClr>
                    </a:gs>
                    <a:gs pos="100000">
                      <a:srgbClr val="00B0F0"/>
                    </a:gs>
                  </a:gsLst>
                  <a:lin ang="5400000" scaled="1"/>
                </a:grad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374" name="矩形 373"/>
              <p:cNvSpPr/>
              <p:nvPr/>
            </p:nvSpPr>
            <p:spPr>
              <a:xfrm flipV="1">
                <a:off x="4205286" y="1428751"/>
                <a:ext cx="2728913" cy="433388"/>
              </a:xfrm>
              <a:prstGeom prst="rect">
                <a:avLst/>
              </a:prstGeom>
              <a:gradFill>
                <a:gsLst>
                  <a:gs pos="0">
                    <a:srgbClr val="00B0F0">
                      <a:alpha val="0"/>
                    </a:srgbClr>
                  </a:gs>
                  <a:gs pos="100000">
                    <a:srgbClr val="0070C0"/>
                  </a:gs>
                </a:gsLst>
                <a:lin ang="5400000" scaled="0"/>
              </a:gradFill>
              <a:ln w="6350" cap="flat" cmpd="sng" algn="ctr">
                <a:gradFill>
                  <a:gsLst>
                    <a:gs pos="0">
                      <a:schemeClr val="bg1">
                        <a:alpha val="0"/>
                      </a:scheme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sp>
          <p:nvSpPr>
            <p:cNvPr id="372" name="矩形 371"/>
            <p:cNvSpPr/>
            <p:nvPr/>
          </p:nvSpPr>
          <p:spPr>
            <a:xfrm>
              <a:off x="1558270" y="358384"/>
              <a:ext cx="8695532" cy="400110"/>
            </a:xfrm>
            <a:prstGeom prst="rect">
              <a:avLst/>
            </a:prstGeom>
            <a:noFill/>
          </p:spPr>
          <p:txBody>
            <a:bodyPr wrap="square" rtlCol="0">
              <a:spAutoFit/>
              <a:scene3d>
                <a:camera prst="orthographicFront"/>
                <a:lightRig rig="threePt" dir="t"/>
              </a:scene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09575" rtl="0" eaLnBrk="1" fontAlgn="auto" latinLnBrk="0" hangingPunct="1">
                <a:lnSpc>
                  <a:spcPct val="100000"/>
                </a:lnSpc>
                <a:spcBef>
                  <a:spcPts val="0"/>
                </a:spcBef>
                <a:spcAft>
                  <a:spcPts val="0"/>
                </a:spcAft>
                <a:buClrTx/>
                <a:buSzTx/>
                <a:buFontTx/>
                <a:buNone/>
                <a:defRPr/>
              </a:pPr>
              <a:r>
                <a:rPr lang="zh-CN" altLang="en-US" sz="2000" dirty="0">
                  <a:solidFill>
                    <a:prstClr val="white"/>
                  </a:solidFill>
                  <a:latin typeface="微软雅黑" panose="020B0503020204020204" pitchFamily="34" charset="-122"/>
                  <a:ea typeface="微软雅黑" panose="020B0503020204020204" pitchFamily="34" charset="-122"/>
                  <a:sym typeface="+mn-lt"/>
                </a:rPr>
                <a:t>异常检测模型、剩余寿命预测模型</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grpSp>
      <p:grpSp>
        <p:nvGrpSpPr>
          <p:cNvPr id="378" name="组合 377"/>
          <p:cNvGrpSpPr/>
          <p:nvPr/>
        </p:nvGrpSpPr>
        <p:grpSpPr>
          <a:xfrm>
            <a:off x="-247319" y="6134532"/>
            <a:ext cx="13068300" cy="409188"/>
            <a:chOff x="1368734" y="2736622"/>
            <a:chExt cx="9216745" cy="409188"/>
          </a:xfrm>
        </p:grpSpPr>
        <p:sp>
          <p:nvSpPr>
            <p:cNvPr id="379" name="梯形 378"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p:nvPr/>
          </p:nvSpPr>
          <p:spPr>
            <a:xfrm>
              <a:off x="1368734" y="2789270"/>
              <a:ext cx="9216745" cy="356540"/>
            </a:xfrm>
            <a:prstGeom prst="trapezoid">
              <a:avLst>
                <a:gd name="adj" fmla="val 271096"/>
              </a:avLst>
            </a:prstGeom>
            <a:gradFill flip="none" rotWithShape="1">
              <a:gsLst>
                <a:gs pos="100000">
                  <a:srgbClr val="006BFF">
                    <a:lumMod val="60000"/>
                    <a:lumOff val="40000"/>
                    <a:alpha val="23000"/>
                  </a:srgbClr>
                </a:gs>
                <a:gs pos="21000">
                  <a:srgbClr val="006BFF">
                    <a:alpha val="0"/>
                  </a:srgbClr>
                </a:gs>
              </a:gsLst>
              <a:lin ang="5400000" scaled="1"/>
              <a:tileRect/>
            </a:gradFill>
            <a:ln w="25400" cap="flat" cmpd="sng" algn="ctr">
              <a:gradFill flip="none" rotWithShape="1">
                <a:gsLst>
                  <a:gs pos="21000">
                    <a:srgbClr val="006BFF">
                      <a:alpha val="0"/>
                    </a:srgbClr>
                  </a:gs>
                  <a:gs pos="100000">
                    <a:srgbClr val="062C87"/>
                  </a:gs>
                </a:gsLst>
                <a:lin ang="5400000" scaled="1"/>
                <a:tileRect/>
              </a:gradFill>
              <a:prstDash val="solid"/>
              <a:miter lim="800000"/>
            </a:ln>
            <a:effectLst/>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75945">
                <a:defRPr/>
              </a:pPr>
              <a:endParaRPr lang="zh-CN" altLang="en-US" sz="1135" b="1" kern="0" dirty="0">
                <a:solidFill>
                  <a:prstClr val="white"/>
                </a:solidFill>
                <a:latin typeface="Abadi" panose="020B0604020104020204" pitchFamily="34" charset="0"/>
                <a:ea typeface="华文细黑" panose="02010600040101010101" pitchFamily="2" charset="-122"/>
              </a:endParaRPr>
            </a:p>
          </p:txBody>
        </p:sp>
        <p:sp>
          <p:nvSpPr>
            <p:cNvPr id="380" name="梯形 379"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p:nvPr/>
          </p:nvSpPr>
          <p:spPr>
            <a:xfrm>
              <a:off x="2183630" y="2736622"/>
              <a:ext cx="7586953" cy="293494"/>
            </a:xfrm>
            <a:prstGeom prst="trapezoid">
              <a:avLst>
                <a:gd name="adj" fmla="val 283392"/>
              </a:avLst>
            </a:prstGeom>
            <a:gradFill flip="none" rotWithShape="1">
              <a:gsLst>
                <a:gs pos="100000">
                  <a:srgbClr val="006BFF">
                    <a:lumMod val="60000"/>
                    <a:lumOff val="40000"/>
                    <a:alpha val="23000"/>
                  </a:srgbClr>
                </a:gs>
                <a:gs pos="21000">
                  <a:srgbClr val="006BFF">
                    <a:alpha val="0"/>
                  </a:srgbClr>
                </a:gs>
              </a:gsLst>
              <a:lin ang="5400000" scaled="1"/>
              <a:tileRect/>
            </a:gradFill>
            <a:ln w="25400" cap="flat" cmpd="sng" algn="ctr">
              <a:gradFill flip="none" rotWithShape="1">
                <a:gsLst>
                  <a:gs pos="21000">
                    <a:srgbClr val="006BFF">
                      <a:alpha val="0"/>
                    </a:srgbClr>
                  </a:gs>
                  <a:gs pos="100000">
                    <a:srgbClr val="006BFF">
                      <a:alpha val="58000"/>
                    </a:srgbClr>
                  </a:gs>
                </a:gsLst>
                <a:lin ang="5400000" scaled="1"/>
                <a:tileRect/>
              </a:gradFill>
              <a:prstDash val="solid"/>
              <a:miter lim="800000"/>
            </a:ln>
            <a:effectLst/>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75945">
                <a:defRPr/>
              </a:pPr>
              <a:endParaRPr lang="zh-CN" altLang="en-US" sz="1135" b="1" kern="0" dirty="0">
                <a:solidFill>
                  <a:prstClr val="white"/>
                </a:solidFill>
                <a:latin typeface="Abadi" panose="020B0604020104020204" pitchFamily="34" charset="0"/>
                <a:ea typeface="华文细黑" panose="02010600040101010101" pitchFamily="2" charset="-122"/>
              </a:endParaRPr>
            </a:p>
          </p:txBody>
        </p:sp>
      </p:grpSp>
      <p:sp>
        <p:nvSpPr>
          <p:cNvPr id="381" name="任意多边形 119"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p:nvPr/>
        </p:nvSpPr>
        <p:spPr>
          <a:xfrm flipV="1">
            <a:off x="4411102" y="-16742"/>
            <a:ext cx="3330533" cy="1939447"/>
          </a:xfrm>
          <a:custGeom>
            <a:avLst/>
            <a:gdLst>
              <a:gd name="connsiteX0" fmla="*/ 1049387 w 6613648"/>
              <a:gd name="connsiteY0" fmla="*/ 3240198 h 3851280"/>
              <a:gd name="connsiteX1" fmla="*/ 3306824 w 6613648"/>
              <a:gd name="connsiteY1" fmla="*/ 611082 h 3851280"/>
              <a:gd name="connsiteX2" fmla="*/ 5564261 w 6613648"/>
              <a:gd name="connsiteY2" fmla="*/ 3240198 h 3851280"/>
              <a:gd name="connsiteX3" fmla="*/ 0 w 6613648"/>
              <a:gd name="connsiteY3" fmla="*/ 3851280 h 3851280"/>
              <a:gd name="connsiteX4" fmla="*/ 6613648 w 6613648"/>
              <a:gd name="connsiteY4" fmla="*/ 3851280 h 3851280"/>
              <a:gd name="connsiteX5" fmla="*/ 3306824 w 6613648"/>
              <a:gd name="connsiteY5" fmla="*/ 0 h 38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3648" h="3851280">
                <a:moveTo>
                  <a:pt x="1049387" y="3240198"/>
                </a:moveTo>
                <a:lnTo>
                  <a:pt x="3306824" y="611082"/>
                </a:lnTo>
                <a:lnTo>
                  <a:pt x="5564261" y="3240198"/>
                </a:lnTo>
                <a:close/>
                <a:moveTo>
                  <a:pt x="0" y="3851280"/>
                </a:moveTo>
                <a:lnTo>
                  <a:pt x="6613648" y="3851280"/>
                </a:lnTo>
                <a:lnTo>
                  <a:pt x="3306824" y="0"/>
                </a:lnTo>
                <a:close/>
              </a:path>
            </a:pathLst>
          </a:custGeom>
          <a:gradFill>
            <a:gsLst>
              <a:gs pos="0">
                <a:srgbClr val="006BFF">
                  <a:lumMod val="20000"/>
                  <a:lumOff val="80000"/>
                  <a:alpha val="34000"/>
                </a:srgbClr>
              </a:gs>
              <a:gs pos="48000">
                <a:srgbClr val="006BFF">
                  <a:lumMod val="20000"/>
                  <a:lumOff val="80000"/>
                  <a:alpha val="0"/>
                </a:srgbClr>
              </a:gs>
            </a:gsLst>
            <a:lin ang="5400000" scaled="1"/>
          </a:gradFill>
          <a:ln w="19050" cap="rnd" cmpd="sng" algn="ctr">
            <a:noFill/>
            <a:prstDash val="solid"/>
            <a:miter lim="800000"/>
          </a:ln>
          <a:effectLst/>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56005">
              <a:defRPr/>
            </a:pPr>
            <a:endParaRPr lang="zh-CN" altLang="en-US" sz="2080" kern="0" dirty="0">
              <a:solidFill>
                <a:prstClr val="black"/>
              </a:solidFill>
              <a:latin typeface="Abadi" panose="020B0604020104020204" pitchFamily="34" charset="0"/>
              <a:ea typeface="华文细黑" panose="02010600040101010101" pitchFamily="2" charset="-122"/>
            </a:endParaRPr>
          </a:p>
        </p:txBody>
      </p:sp>
      <p:grpSp>
        <p:nvGrpSpPr>
          <p:cNvPr id="382" name="组合 381" descr="e7d195523061f1c0d3ba7f298e59d031c9c3f97027ed136f882110EF8F17BAD1F2C348D17C7856EF46CB4678CC9E44EE1ABA681E3133328A7B4D22AAF822B2429426B2355AA8CC4431B8568D2CF3B73A042CC7A6E14FDCC0EB27FF621AF5859D0CD069A78AF97B0FFE978FDE1428983FF81A9B2DA640D51F10C86B2F787E469F33B6930A94004693"/>
          <p:cNvGrpSpPr/>
          <p:nvPr/>
        </p:nvGrpSpPr>
        <p:grpSpPr>
          <a:xfrm>
            <a:off x="8541673" y="878870"/>
            <a:ext cx="3655373" cy="2036088"/>
            <a:chOff x="7156860" y="2527300"/>
            <a:chExt cx="7736997" cy="4309601"/>
          </a:xfrm>
        </p:grpSpPr>
        <p:cxnSp>
          <p:nvCxnSpPr>
            <p:cNvPr id="393" name="直接连接符 392"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7696322" y="3335703"/>
              <a:ext cx="2984625" cy="3501195"/>
            </a:xfrm>
            <a:prstGeom prst="line">
              <a:avLst/>
            </a:prstGeom>
            <a:noFill/>
            <a:ln w="19050" cap="rnd" cmpd="sng" algn="ctr">
              <a:gradFill flip="none" rotWithShape="1">
                <a:gsLst>
                  <a:gs pos="0">
                    <a:sysClr val="window" lastClr="FFFFFF">
                      <a:alpha val="30000"/>
                    </a:sysClr>
                  </a:gs>
                  <a:gs pos="48000">
                    <a:sysClr val="window" lastClr="FFFFFF">
                      <a:alpha val="0"/>
                    </a:sysClr>
                  </a:gs>
                </a:gsLst>
                <a:lin ang="5400000" scaled="1"/>
                <a:tileRect/>
              </a:gradFill>
              <a:prstDash val="dash"/>
              <a:miter lim="800000"/>
            </a:ln>
            <a:effectLst/>
          </p:spPr>
        </p:cxnSp>
        <p:cxnSp>
          <p:nvCxnSpPr>
            <p:cNvPr id="394" name="直接连接符 393"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8228912" y="2527300"/>
              <a:ext cx="3673755" cy="4309599"/>
            </a:xfrm>
            <a:prstGeom prst="line">
              <a:avLst/>
            </a:prstGeom>
            <a:noFill/>
            <a:ln w="50800" cap="rnd" cmpd="sng" algn="ctr">
              <a:gradFill flip="none" rotWithShape="1">
                <a:gsLst>
                  <a:gs pos="0">
                    <a:sysClr val="window" lastClr="FFFFFF">
                      <a:alpha val="12000"/>
                    </a:sysClr>
                  </a:gs>
                  <a:gs pos="95000">
                    <a:sysClr val="window" lastClr="FFFFFF">
                      <a:alpha val="0"/>
                    </a:sysClr>
                  </a:gs>
                </a:gsLst>
                <a:lin ang="5400000" scaled="1"/>
                <a:tileRect/>
              </a:gradFill>
              <a:prstDash val="solid"/>
              <a:miter lim="800000"/>
            </a:ln>
            <a:effectLst/>
          </p:spPr>
        </p:cxnSp>
        <p:cxnSp>
          <p:nvCxnSpPr>
            <p:cNvPr id="395" name="直接连接符 394"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8761501" y="3335703"/>
              <a:ext cx="2984625" cy="3501195"/>
            </a:xfrm>
            <a:prstGeom prst="line">
              <a:avLst/>
            </a:prstGeom>
            <a:noFill/>
            <a:ln w="19050" cap="rnd" cmpd="sng" algn="ctr">
              <a:gradFill flip="none" rotWithShape="1">
                <a:gsLst>
                  <a:gs pos="0">
                    <a:sysClr val="window" lastClr="FFFFFF">
                      <a:alpha val="12000"/>
                    </a:sysClr>
                  </a:gs>
                  <a:gs pos="48000">
                    <a:sysClr val="window" lastClr="FFFFFF">
                      <a:alpha val="0"/>
                    </a:sysClr>
                  </a:gs>
                </a:gsLst>
                <a:lin ang="5400000" scaled="1"/>
                <a:tileRect/>
              </a:gradFill>
              <a:prstDash val="solid"/>
              <a:miter lim="800000"/>
            </a:ln>
            <a:effectLst/>
          </p:spPr>
        </p:cxnSp>
        <p:cxnSp>
          <p:nvCxnSpPr>
            <p:cNvPr id="396" name="直接连接符 395"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9294091" y="3660775"/>
              <a:ext cx="2707514" cy="3176124"/>
            </a:xfrm>
            <a:prstGeom prst="line">
              <a:avLst/>
            </a:prstGeom>
            <a:noFill/>
            <a:ln w="50800" cap="rnd" cmpd="sng" algn="ctr">
              <a:gradFill flip="none" rotWithShape="1">
                <a:gsLst>
                  <a:gs pos="0">
                    <a:sysClr val="window" lastClr="FFFFFF">
                      <a:alpha val="35000"/>
                    </a:sysClr>
                  </a:gs>
                  <a:gs pos="95000">
                    <a:sysClr val="window" lastClr="FFFFFF">
                      <a:alpha val="0"/>
                    </a:sysClr>
                  </a:gs>
                </a:gsLst>
                <a:lin ang="5400000" scaled="1"/>
                <a:tileRect/>
              </a:gradFill>
              <a:prstDash val="solid"/>
              <a:miter lim="800000"/>
            </a:ln>
            <a:effectLst/>
          </p:spPr>
        </p:cxnSp>
        <p:cxnSp>
          <p:nvCxnSpPr>
            <p:cNvPr id="397" name="直接连接符 396"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9826681" y="3335703"/>
              <a:ext cx="2984625" cy="3501195"/>
            </a:xfrm>
            <a:prstGeom prst="line">
              <a:avLst/>
            </a:prstGeom>
            <a:noFill/>
            <a:ln w="19050" cap="rnd" cmpd="sng" algn="ctr">
              <a:gradFill flip="none" rotWithShape="1">
                <a:gsLst>
                  <a:gs pos="0">
                    <a:sysClr val="window" lastClr="FFFFFF">
                      <a:alpha val="30000"/>
                    </a:sysClr>
                  </a:gs>
                  <a:gs pos="48000">
                    <a:sysClr val="window" lastClr="FFFFFF">
                      <a:alpha val="0"/>
                    </a:sysClr>
                  </a:gs>
                </a:gsLst>
                <a:lin ang="5400000" scaled="1"/>
                <a:tileRect/>
              </a:gradFill>
              <a:prstDash val="dash"/>
              <a:miter lim="800000"/>
            </a:ln>
            <a:effectLst/>
          </p:spPr>
        </p:cxnSp>
        <p:cxnSp>
          <p:nvCxnSpPr>
            <p:cNvPr id="398" name="直接连接符 397"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10311463" y="4004742"/>
              <a:ext cx="2414297" cy="2832157"/>
            </a:xfrm>
            <a:prstGeom prst="line">
              <a:avLst/>
            </a:prstGeom>
            <a:noFill/>
            <a:ln w="50800" cap="rnd" cmpd="sng" algn="ctr">
              <a:gradFill flip="none" rotWithShape="1">
                <a:gsLst>
                  <a:gs pos="0">
                    <a:sysClr val="window" lastClr="FFFFFF">
                      <a:alpha val="12000"/>
                    </a:sysClr>
                  </a:gs>
                  <a:gs pos="95000">
                    <a:sysClr val="window" lastClr="FFFFFF">
                      <a:alpha val="0"/>
                    </a:sysClr>
                  </a:gs>
                </a:gsLst>
                <a:lin ang="5400000" scaled="1"/>
                <a:tileRect/>
              </a:gradFill>
              <a:prstDash val="solid"/>
              <a:miter lim="800000"/>
            </a:ln>
            <a:effectLst/>
          </p:spPr>
        </p:cxnSp>
        <p:cxnSp>
          <p:nvCxnSpPr>
            <p:cNvPr id="399" name="直接连接符 398"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10844052" y="3335703"/>
              <a:ext cx="2984625" cy="3501195"/>
            </a:xfrm>
            <a:prstGeom prst="line">
              <a:avLst/>
            </a:prstGeom>
            <a:noFill/>
            <a:ln w="19050" cap="rnd" cmpd="sng" algn="ctr">
              <a:gradFill flip="none" rotWithShape="1">
                <a:gsLst>
                  <a:gs pos="0">
                    <a:sysClr val="window" lastClr="FFFFFF">
                      <a:alpha val="12000"/>
                    </a:sysClr>
                  </a:gs>
                  <a:gs pos="48000">
                    <a:sysClr val="window" lastClr="FFFFFF">
                      <a:alpha val="0"/>
                    </a:sysClr>
                  </a:gs>
                </a:gsLst>
                <a:lin ang="5400000" scaled="1"/>
                <a:tileRect/>
              </a:gradFill>
              <a:prstDash val="solid"/>
              <a:miter lim="800000"/>
            </a:ln>
            <a:effectLst/>
          </p:spPr>
        </p:cxnSp>
        <p:cxnSp>
          <p:nvCxnSpPr>
            <p:cNvPr id="400" name="直接连接符 399"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11376642" y="3335703"/>
              <a:ext cx="2984625" cy="3501195"/>
            </a:xfrm>
            <a:prstGeom prst="line">
              <a:avLst/>
            </a:prstGeom>
            <a:noFill/>
            <a:ln w="50800" cap="rnd" cmpd="sng" algn="ctr">
              <a:gradFill flip="none" rotWithShape="1">
                <a:gsLst>
                  <a:gs pos="0">
                    <a:sysClr val="window" lastClr="FFFFFF">
                      <a:alpha val="35000"/>
                    </a:sysClr>
                  </a:gs>
                  <a:gs pos="48000">
                    <a:sysClr val="window" lastClr="FFFFFF">
                      <a:alpha val="0"/>
                    </a:sysClr>
                  </a:gs>
                </a:gsLst>
                <a:lin ang="5400000" scaled="1"/>
                <a:tileRect/>
              </a:gradFill>
              <a:prstDash val="solid"/>
              <a:miter lim="800000"/>
            </a:ln>
            <a:effectLst/>
          </p:spPr>
        </p:cxnSp>
        <p:cxnSp>
          <p:nvCxnSpPr>
            <p:cNvPr id="401" name="直接连接符 400"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11909232" y="3335703"/>
              <a:ext cx="2984625" cy="3501195"/>
            </a:xfrm>
            <a:prstGeom prst="line">
              <a:avLst/>
            </a:prstGeom>
            <a:noFill/>
            <a:ln w="50800" cap="rnd" cmpd="sng" algn="ctr">
              <a:gradFill flip="none" rotWithShape="1">
                <a:gsLst>
                  <a:gs pos="0">
                    <a:sysClr val="window" lastClr="FFFFFF">
                      <a:alpha val="12000"/>
                    </a:sysClr>
                  </a:gs>
                  <a:gs pos="95000">
                    <a:sysClr val="window" lastClr="FFFFFF">
                      <a:alpha val="0"/>
                    </a:sysClr>
                  </a:gs>
                </a:gsLst>
                <a:lin ang="5400000" scaled="1"/>
                <a:tileRect/>
              </a:gradFill>
              <a:prstDash val="solid"/>
              <a:miter lim="800000"/>
            </a:ln>
            <a:effectLst/>
          </p:spPr>
        </p:cxnSp>
        <p:cxnSp>
          <p:nvCxnSpPr>
            <p:cNvPr id="402" name="直接连接符 401"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V="1">
              <a:off x="7156860" y="5679583"/>
              <a:ext cx="986565" cy="1157318"/>
            </a:xfrm>
            <a:prstGeom prst="line">
              <a:avLst/>
            </a:prstGeom>
            <a:noFill/>
            <a:ln w="50800" cap="rnd" cmpd="sng" algn="ctr">
              <a:gradFill flip="none" rotWithShape="1">
                <a:gsLst>
                  <a:gs pos="0">
                    <a:srgbClr val="006BFF"/>
                  </a:gs>
                  <a:gs pos="95000">
                    <a:srgbClr val="006BFF">
                      <a:alpha val="0"/>
                    </a:srgbClr>
                  </a:gs>
                </a:gsLst>
                <a:lin ang="5400000" scaled="1"/>
                <a:tileRect/>
              </a:gradFill>
              <a:prstDash val="solid"/>
              <a:miter lim="800000"/>
            </a:ln>
            <a:effectLst/>
          </p:spPr>
        </p:cxnSp>
      </p:grpSp>
      <p:grpSp>
        <p:nvGrpSpPr>
          <p:cNvPr id="383" name="组合 382" descr="e7d195523061f1c0d3ba7f298e59d031c9c3f97027ed136f882110EF8F17BAD1F2C348D17C7856EF46CB4678CC9E44EE1ABA681E3133328A7B4D22AAF822B2429426B2355AA8CC4431B8568D2CF3B73A042CC7A6E14FDCC0EB27FF621AF5859D0CD069A78AF97B0FFE978FDE1428983FF81A9B2DA640D51F10C86B2F787E469F33B6930A94004693"/>
          <p:cNvGrpSpPr/>
          <p:nvPr/>
        </p:nvGrpSpPr>
        <p:grpSpPr>
          <a:xfrm>
            <a:off x="96250" y="780624"/>
            <a:ext cx="3661585" cy="2096087"/>
            <a:chOff x="-2671556" y="2400300"/>
            <a:chExt cx="7750149" cy="4436600"/>
          </a:xfrm>
        </p:grpSpPr>
        <p:cxnSp>
          <p:nvCxnSpPr>
            <p:cNvPr id="384" name="直接连接符 383"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H="1" flipV="1">
              <a:off x="1558861" y="3335703"/>
              <a:ext cx="2984625" cy="3501195"/>
            </a:xfrm>
            <a:prstGeom prst="line">
              <a:avLst/>
            </a:prstGeom>
            <a:noFill/>
            <a:ln w="19050" cap="rnd" cmpd="sng" algn="ctr">
              <a:gradFill flip="none" rotWithShape="1">
                <a:gsLst>
                  <a:gs pos="0">
                    <a:sysClr val="window" lastClr="FFFFFF">
                      <a:alpha val="30000"/>
                    </a:sysClr>
                  </a:gs>
                  <a:gs pos="48000">
                    <a:sysClr val="window" lastClr="FFFFFF">
                      <a:alpha val="0"/>
                    </a:sysClr>
                  </a:gs>
                </a:gsLst>
                <a:lin ang="5400000" scaled="1"/>
                <a:tileRect/>
              </a:gradFill>
              <a:prstDash val="dash"/>
              <a:miter lim="800000"/>
            </a:ln>
            <a:effectLst/>
          </p:spPr>
        </p:cxnSp>
        <p:cxnSp>
          <p:nvCxnSpPr>
            <p:cNvPr id="385" name="直接连接符 384"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H="1" flipV="1">
              <a:off x="270786" y="2400300"/>
              <a:ext cx="3782019" cy="4436599"/>
            </a:xfrm>
            <a:prstGeom prst="line">
              <a:avLst/>
            </a:prstGeom>
            <a:noFill/>
            <a:ln w="50800" cap="rnd" cmpd="sng" algn="ctr">
              <a:gradFill flip="none" rotWithShape="1">
                <a:gsLst>
                  <a:gs pos="0">
                    <a:sysClr val="window" lastClr="FFFFFF">
                      <a:alpha val="12000"/>
                    </a:sysClr>
                  </a:gs>
                  <a:gs pos="95000">
                    <a:sysClr val="window" lastClr="FFFFFF">
                      <a:alpha val="0"/>
                    </a:sysClr>
                  </a:gs>
                </a:gsLst>
                <a:lin ang="5400000" scaled="1"/>
                <a:tileRect/>
              </a:gradFill>
              <a:prstDash val="solid"/>
              <a:miter lim="800000"/>
            </a:ln>
            <a:effectLst/>
          </p:spPr>
        </p:cxnSp>
        <p:cxnSp>
          <p:nvCxnSpPr>
            <p:cNvPr id="386" name="直接连接符 385"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H="1" flipV="1">
              <a:off x="-317" y="3335703"/>
              <a:ext cx="2984625" cy="3501195"/>
            </a:xfrm>
            <a:prstGeom prst="line">
              <a:avLst/>
            </a:prstGeom>
            <a:noFill/>
            <a:ln w="50800" cap="rnd" cmpd="sng" algn="ctr">
              <a:gradFill flip="none" rotWithShape="1">
                <a:gsLst>
                  <a:gs pos="0">
                    <a:sysClr val="window" lastClr="FFFFFF">
                      <a:alpha val="35000"/>
                    </a:sysClr>
                  </a:gs>
                  <a:gs pos="95000">
                    <a:sysClr val="window" lastClr="FFFFFF">
                      <a:alpha val="0"/>
                    </a:sysClr>
                  </a:gs>
                </a:gsLst>
                <a:lin ang="5400000" scaled="1"/>
                <a:tileRect/>
              </a:gradFill>
              <a:prstDash val="solid"/>
              <a:miter lim="800000"/>
            </a:ln>
            <a:effectLst/>
          </p:spPr>
        </p:cxnSp>
        <p:cxnSp>
          <p:nvCxnSpPr>
            <p:cNvPr id="387" name="直接连接符 386"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H="1" flipV="1">
              <a:off x="-534565" y="3335703"/>
              <a:ext cx="2984625" cy="3501195"/>
            </a:xfrm>
            <a:prstGeom prst="line">
              <a:avLst/>
            </a:prstGeom>
            <a:noFill/>
            <a:ln w="19050" cap="rnd" cmpd="sng" algn="ctr">
              <a:gradFill flip="none" rotWithShape="1">
                <a:gsLst>
                  <a:gs pos="0">
                    <a:sysClr val="window" lastClr="FFFFFF">
                      <a:alpha val="30000"/>
                    </a:sysClr>
                  </a:gs>
                  <a:gs pos="48000">
                    <a:sysClr val="window" lastClr="FFFFFF">
                      <a:alpha val="0"/>
                    </a:sysClr>
                  </a:gs>
                </a:gsLst>
                <a:lin ang="5400000" scaled="1"/>
                <a:tileRect/>
              </a:gradFill>
              <a:prstDash val="dash"/>
              <a:miter lim="800000"/>
            </a:ln>
            <a:effectLst/>
          </p:spPr>
        </p:cxnSp>
        <p:cxnSp>
          <p:nvCxnSpPr>
            <p:cNvPr id="388" name="直接连接符 387"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H="1" flipV="1">
              <a:off x="-1068812" y="3335703"/>
              <a:ext cx="2984625" cy="3501195"/>
            </a:xfrm>
            <a:prstGeom prst="line">
              <a:avLst/>
            </a:prstGeom>
            <a:noFill/>
            <a:ln w="50800" cap="rnd" cmpd="sng" algn="ctr">
              <a:gradFill flip="none" rotWithShape="1">
                <a:gsLst>
                  <a:gs pos="0">
                    <a:sysClr val="window" lastClr="FFFFFF">
                      <a:alpha val="12000"/>
                    </a:sysClr>
                  </a:gs>
                  <a:gs pos="95000">
                    <a:sysClr val="window" lastClr="FFFFFF">
                      <a:alpha val="0"/>
                    </a:sysClr>
                  </a:gs>
                </a:gsLst>
                <a:lin ang="5400000" scaled="1"/>
                <a:tileRect/>
              </a:gradFill>
              <a:prstDash val="solid"/>
              <a:miter lim="800000"/>
            </a:ln>
            <a:effectLst/>
          </p:spPr>
        </p:cxnSp>
        <p:cxnSp>
          <p:nvCxnSpPr>
            <p:cNvPr id="389" name="直接连接符 388"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H="1" flipV="1">
              <a:off x="-1603060" y="3335703"/>
              <a:ext cx="2984625" cy="3501195"/>
            </a:xfrm>
            <a:prstGeom prst="line">
              <a:avLst/>
            </a:prstGeom>
            <a:noFill/>
            <a:ln w="19050" cap="rnd" cmpd="sng" algn="ctr">
              <a:gradFill flip="none" rotWithShape="1">
                <a:gsLst>
                  <a:gs pos="0">
                    <a:sysClr val="window" lastClr="FFFFFF">
                      <a:alpha val="12000"/>
                    </a:sysClr>
                  </a:gs>
                  <a:gs pos="48000">
                    <a:sysClr val="window" lastClr="FFFFFF">
                      <a:alpha val="0"/>
                    </a:sysClr>
                  </a:gs>
                </a:gsLst>
                <a:lin ang="5400000" scaled="1"/>
                <a:tileRect/>
              </a:gradFill>
              <a:prstDash val="solid"/>
              <a:miter lim="800000"/>
            </a:ln>
            <a:effectLst/>
          </p:spPr>
        </p:cxnSp>
        <p:cxnSp>
          <p:nvCxnSpPr>
            <p:cNvPr id="390" name="直接连接符 389"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H="1" flipV="1">
              <a:off x="-2137308" y="3335703"/>
              <a:ext cx="2984625" cy="3501195"/>
            </a:xfrm>
            <a:prstGeom prst="line">
              <a:avLst/>
            </a:prstGeom>
            <a:noFill/>
            <a:ln w="50800" cap="rnd" cmpd="sng" algn="ctr">
              <a:gradFill flip="none" rotWithShape="1">
                <a:gsLst>
                  <a:gs pos="0">
                    <a:sysClr val="window" lastClr="FFFFFF">
                      <a:alpha val="35000"/>
                    </a:sysClr>
                  </a:gs>
                  <a:gs pos="48000">
                    <a:sysClr val="window" lastClr="FFFFFF">
                      <a:alpha val="0"/>
                    </a:sysClr>
                  </a:gs>
                </a:gsLst>
                <a:lin ang="5400000" scaled="1"/>
                <a:tileRect/>
              </a:gradFill>
              <a:prstDash val="solid"/>
              <a:miter lim="800000"/>
            </a:ln>
            <a:effectLst/>
          </p:spPr>
        </p:cxnSp>
        <p:cxnSp>
          <p:nvCxnSpPr>
            <p:cNvPr id="391" name="直接连接符 390"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H="1" flipV="1">
              <a:off x="-2671556" y="3335703"/>
              <a:ext cx="2984625" cy="3501195"/>
            </a:xfrm>
            <a:prstGeom prst="line">
              <a:avLst/>
            </a:prstGeom>
            <a:noFill/>
            <a:ln w="50800" cap="rnd" cmpd="sng" algn="ctr">
              <a:gradFill flip="none" rotWithShape="1">
                <a:gsLst>
                  <a:gs pos="0">
                    <a:sysClr val="window" lastClr="FFFFFF">
                      <a:alpha val="12000"/>
                    </a:sysClr>
                  </a:gs>
                  <a:gs pos="95000">
                    <a:sysClr val="window" lastClr="FFFFFF">
                      <a:alpha val="0"/>
                    </a:sysClr>
                  </a:gs>
                </a:gsLst>
                <a:lin ang="5400000" scaled="1"/>
                <a:tileRect/>
              </a:gradFill>
              <a:prstDash val="solid"/>
              <a:miter lim="800000"/>
            </a:ln>
            <a:effectLst/>
          </p:spPr>
        </p:cxnSp>
        <p:cxnSp>
          <p:nvCxnSpPr>
            <p:cNvPr id="392" name="直接连接符 391"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CxnSpPr/>
            <p:nvPr/>
          </p:nvCxnSpPr>
          <p:spPr>
            <a:xfrm flipH="1" flipV="1">
              <a:off x="4092028" y="5679583"/>
              <a:ext cx="986565" cy="1157317"/>
            </a:xfrm>
            <a:prstGeom prst="line">
              <a:avLst/>
            </a:prstGeom>
            <a:noFill/>
            <a:ln w="50800" cap="rnd" cmpd="sng" algn="ctr">
              <a:gradFill flip="none" rotWithShape="1">
                <a:gsLst>
                  <a:gs pos="0">
                    <a:srgbClr val="1CD6EA"/>
                  </a:gs>
                  <a:gs pos="95000">
                    <a:srgbClr val="1CD6EA">
                      <a:alpha val="0"/>
                    </a:srgbClr>
                  </a:gs>
                </a:gsLst>
                <a:lin ang="5400000" scaled="1"/>
                <a:tileRect/>
              </a:gradFill>
              <a:prstDash val="solid"/>
              <a:miter lim="800000"/>
            </a:ln>
            <a:effectLst/>
          </p:spPr>
        </p:cxnSp>
      </p:grpSp>
      <p:pic>
        <p:nvPicPr>
          <p:cNvPr id="403" name="图片 4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pic>
        <p:nvPicPr>
          <p:cNvPr id="3" name="图片 2">
            <a:extLst>
              <a:ext uri="{FF2B5EF4-FFF2-40B4-BE49-F238E27FC236}">
                <a16:creationId xmlns:a16="http://schemas.microsoft.com/office/drawing/2014/main" id="{F720D22D-59CC-4DAA-9868-756D157041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889" y="2973778"/>
            <a:ext cx="2245898" cy="1351551"/>
          </a:xfrm>
          <a:prstGeom prst="rect">
            <a:avLst/>
          </a:prstGeom>
        </p:spPr>
      </p:pic>
      <p:pic>
        <p:nvPicPr>
          <p:cNvPr id="5" name="图片 4">
            <a:extLst>
              <a:ext uri="{FF2B5EF4-FFF2-40B4-BE49-F238E27FC236}">
                <a16:creationId xmlns:a16="http://schemas.microsoft.com/office/drawing/2014/main" id="{E408BE61-7456-400F-AD3B-11D20DF216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71912" y="1504172"/>
            <a:ext cx="2087054" cy="1470593"/>
          </a:xfrm>
          <a:prstGeom prst="rect">
            <a:avLst/>
          </a:prstGeom>
        </p:spPr>
      </p:pic>
      <p:pic>
        <p:nvPicPr>
          <p:cNvPr id="7" name="图片 6">
            <a:extLst>
              <a:ext uri="{FF2B5EF4-FFF2-40B4-BE49-F238E27FC236}">
                <a16:creationId xmlns:a16="http://schemas.microsoft.com/office/drawing/2014/main" id="{D3AEDAB0-00EB-4FF7-B652-2590873DB6B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50479" y="3019160"/>
            <a:ext cx="2256130" cy="1357070"/>
          </a:xfrm>
          <a:prstGeom prst="rect">
            <a:avLst/>
          </a:prstGeom>
        </p:spPr>
      </p:pic>
      <p:pic>
        <p:nvPicPr>
          <p:cNvPr id="9" name="图片 8">
            <a:extLst>
              <a:ext uri="{FF2B5EF4-FFF2-40B4-BE49-F238E27FC236}">
                <a16:creationId xmlns:a16="http://schemas.microsoft.com/office/drawing/2014/main" id="{3CE03D38-25FF-441D-BEA6-36B0ABC82F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33484" y="4668384"/>
            <a:ext cx="2228331" cy="1576893"/>
          </a:xfrm>
          <a:prstGeom prst="rect">
            <a:avLst/>
          </a:prstGeom>
        </p:spPr>
      </p:pic>
      <p:pic>
        <p:nvPicPr>
          <p:cNvPr id="11" name="图片 10">
            <a:extLst>
              <a:ext uri="{FF2B5EF4-FFF2-40B4-BE49-F238E27FC236}">
                <a16:creationId xmlns:a16="http://schemas.microsoft.com/office/drawing/2014/main" id="{F1E9A9EC-7D72-4FD3-B6BC-40222DDF32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87639" y="4685023"/>
            <a:ext cx="2234286" cy="15768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5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250"/>
                                        <p:tgtEl>
                                          <p:spTgt spid="152"/>
                                        </p:tgtEl>
                                      </p:cBhvr>
                                    </p:animEffect>
                                  </p:childTnLst>
                                </p:cTn>
                              </p:par>
                              <p:par>
                                <p:cTn id="14" presetID="10" presetClass="entr" presetSubtype="0" fill="hold" nodeType="withEffect">
                                  <p:stCondLst>
                                    <p:cond delay="0"/>
                                  </p:stCondLst>
                                  <p:childTnLst>
                                    <p:set>
                                      <p:cBhvr>
                                        <p:cTn id="15" dur="1" fill="hold">
                                          <p:stCondLst>
                                            <p:cond delay="0"/>
                                          </p:stCondLst>
                                        </p:cTn>
                                        <p:tgtEl>
                                          <p:spTgt spid="325"/>
                                        </p:tgtEl>
                                        <p:attrNameLst>
                                          <p:attrName>style.visibility</p:attrName>
                                        </p:attrNameLst>
                                      </p:cBhvr>
                                      <p:to>
                                        <p:strVal val="visible"/>
                                      </p:to>
                                    </p:set>
                                    <p:animEffect transition="in" filter="fade">
                                      <p:cBhvr>
                                        <p:cTn id="16" dur="250"/>
                                        <p:tgtEl>
                                          <p:spTgt spid="325"/>
                                        </p:tgtEl>
                                      </p:cBhvr>
                                    </p:animEffect>
                                  </p:childTnLst>
                                </p:cTn>
                              </p:par>
                              <p:par>
                                <p:cTn id="17" presetID="10" presetClass="entr" presetSubtype="0" fill="hold" nodeType="withEffect">
                                  <p:stCondLst>
                                    <p:cond delay="0"/>
                                  </p:stCondLst>
                                  <p:childTnLst>
                                    <p:set>
                                      <p:cBhvr>
                                        <p:cTn id="18" dur="1" fill="hold">
                                          <p:stCondLst>
                                            <p:cond delay="0"/>
                                          </p:stCondLst>
                                        </p:cTn>
                                        <p:tgtEl>
                                          <p:spTgt spid="354"/>
                                        </p:tgtEl>
                                        <p:attrNameLst>
                                          <p:attrName>style.visibility</p:attrName>
                                        </p:attrNameLst>
                                      </p:cBhvr>
                                      <p:to>
                                        <p:strVal val="visible"/>
                                      </p:to>
                                    </p:set>
                                    <p:animEffect transition="in" filter="fade">
                                      <p:cBhvr>
                                        <p:cTn id="19" dur="250"/>
                                        <p:tgtEl>
                                          <p:spTgt spid="354"/>
                                        </p:tgtEl>
                                      </p:cBhvr>
                                    </p:animEffect>
                                  </p:childTnLst>
                                </p:cTn>
                              </p:par>
                              <p:par>
                                <p:cTn id="20" presetID="10" presetClass="entr" presetSubtype="0" fill="hold" nodeType="withEffect">
                                  <p:stCondLst>
                                    <p:cond delay="0"/>
                                  </p:stCondLst>
                                  <p:childTnLst>
                                    <p:set>
                                      <p:cBhvr>
                                        <p:cTn id="21" dur="1" fill="hold">
                                          <p:stCondLst>
                                            <p:cond delay="0"/>
                                          </p:stCondLst>
                                        </p:cTn>
                                        <p:tgtEl>
                                          <p:spTgt spid="357"/>
                                        </p:tgtEl>
                                        <p:attrNameLst>
                                          <p:attrName>style.visibility</p:attrName>
                                        </p:attrNameLst>
                                      </p:cBhvr>
                                      <p:to>
                                        <p:strVal val="visible"/>
                                      </p:to>
                                    </p:set>
                                    <p:animEffect transition="in" filter="fade">
                                      <p:cBhvr>
                                        <p:cTn id="22" dur="250"/>
                                        <p:tgtEl>
                                          <p:spTgt spid="3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4"/>
                                        </p:tgtEl>
                                        <p:attrNameLst>
                                          <p:attrName>style.visibility</p:attrName>
                                        </p:attrNameLst>
                                      </p:cBhvr>
                                      <p:to>
                                        <p:strVal val="visible"/>
                                      </p:to>
                                    </p:set>
                                    <p:animEffect transition="in" filter="fade">
                                      <p:cBhvr>
                                        <p:cTn id="25" dur="250"/>
                                        <p:tgtEl>
                                          <p:spTgt spid="364"/>
                                        </p:tgtEl>
                                      </p:cBhvr>
                                    </p:animEffect>
                                  </p:childTnLst>
                                </p:cTn>
                              </p:par>
                              <p:par>
                                <p:cTn id="26" presetID="10" presetClass="entr" presetSubtype="0" fill="hold" nodeType="withEffect">
                                  <p:stCondLst>
                                    <p:cond delay="0"/>
                                  </p:stCondLst>
                                  <p:childTnLst>
                                    <p:set>
                                      <p:cBhvr>
                                        <p:cTn id="27" dur="1" fill="hold">
                                          <p:stCondLst>
                                            <p:cond delay="0"/>
                                          </p:stCondLst>
                                        </p:cTn>
                                        <p:tgtEl>
                                          <p:spTgt spid="365"/>
                                        </p:tgtEl>
                                        <p:attrNameLst>
                                          <p:attrName>style.visibility</p:attrName>
                                        </p:attrNameLst>
                                      </p:cBhvr>
                                      <p:to>
                                        <p:strVal val="visible"/>
                                      </p:to>
                                    </p:set>
                                    <p:animEffect transition="in" filter="fade">
                                      <p:cBhvr>
                                        <p:cTn id="28" dur="250"/>
                                        <p:tgtEl>
                                          <p:spTgt spid="365"/>
                                        </p:tgtEl>
                                      </p:cBhvr>
                                    </p:animEffect>
                                  </p:childTnLst>
                                </p:cTn>
                              </p:par>
                              <p:par>
                                <p:cTn id="29" presetID="10" presetClass="entr" presetSubtype="0" fill="hold" nodeType="withEffect">
                                  <p:stCondLst>
                                    <p:cond delay="0"/>
                                  </p:stCondLst>
                                  <p:childTnLst>
                                    <p:set>
                                      <p:cBhvr>
                                        <p:cTn id="30" dur="1" fill="hold">
                                          <p:stCondLst>
                                            <p:cond delay="0"/>
                                          </p:stCondLst>
                                        </p:cTn>
                                        <p:tgtEl>
                                          <p:spTgt spid="370"/>
                                        </p:tgtEl>
                                        <p:attrNameLst>
                                          <p:attrName>style.visibility</p:attrName>
                                        </p:attrNameLst>
                                      </p:cBhvr>
                                      <p:to>
                                        <p:strVal val="visible"/>
                                      </p:to>
                                    </p:set>
                                    <p:animEffect transition="in" filter="fade">
                                      <p:cBhvr>
                                        <p:cTn id="31" dur="250"/>
                                        <p:tgtEl>
                                          <p:spTgt spid="370"/>
                                        </p:tgtEl>
                                      </p:cBhvr>
                                    </p:animEffect>
                                  </p:childTnLst>
                                </p:cTn>
                              </p:par>
                              <p:par>
                                <p:cTn id="32" presetID="10" presetClass="entr" presetSubtype="0" fill="hold" nodeType="withEffect">
                                  <p:stCondLst>
                                    <p:cond delay="0"/>
                                  </p:stCondLst>
                                  <p:childTnLst>
                                    <p:set>
                                      <p:cBhvr>
                                        <p:cTn id="33" dur="1" fill="hold">
                                          <p:stCondLst>
                                            <p:cond delay="0"/>
                                          </p:stCondLst>
                                        </p:cTn>
                                        <p:tgtEl>
                                          <p:spTgt spid="378"/>
                                        </p:tgtEl>
                                        <p:attrNameLst>
                                          <p:attrName>style.visibility</p:attrName>
                                        </p:attrNameLst>
                                      </p:cBhvr>
                                      <p:to>
                                        <p:strVal val="visible"/>
                                      </p:to>
                                    </p:set>
                                    <p:animEffect transition="in" filter="fade">
                                      <p:cBhvr>
                                        <p:cTn id="34" dur="250"/>
                                        <p:tgtEl>
                                          <p:spTgt spid="3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1"/>
                                        </p:tgtEl>
                                        <p:attrNameLst>
                                          <p:attrName>style.visibility</p:attrName>
                                        </p:attrNameLst>
                                      </p:cBhvr>
                                      <p:to>
                                        <p:strVal val="visible"/>
                                      </p:to>
                                    </p:set>
                                    <p:animEffect transition="in" filter="fade">
                                      <p:cBhvr>
                                        <p:cTn id="37" dur="250"/>
                                        <p:tgtEl>
                                          <p:spTgt spid="381"/>
                                        </p:tgtEl>
                                      </p:cBhvr>
                                    </p:animEffect>
                                  </p:childTnLst>
                                </p:cTn>
                              </p:par>
                              <p:par>
                                <p:cTn id="38" presetID="10" presetClass="entr" presetSubtype="0" fill="hold" nodeType="withEffect">
                                  <p:stCondLst>
                                    <p:cond delay="0"/>
                                  </p:stCondLst>
                                  <p:childTnLst>
                                    <p:set>
                                      <p:cBhvr>
                                        <p:cTn id="39" dur="1" fill="hold">
                                          <p:stCondLst>
                                            <p:cond delay="0"/>
                                          </p:stCondLst>
                                        </p:cTn>
                                        <p:tgtEl>
                                          <p:spTgt spid="382"/>
                                        </p:tgtEl>
                                        <p:attrNameLst>
                                          <p:attrName>style.visibility</p:attrName>
                                        </p:attrNameLst>
                                      </p:cBhvr>
                                      <p:to>
                                        <p:strVal val="visible"/>
                                      </p:to>
                                    </p:set>
                                    <p:animEffect transition="in" filter="fade">
                                      <p:cBhvr>
                                        <p:cTn id="40" dur="250"/>
                                        <p:tgtEl>
                                          <p:spTgt spid="382"/>
                                        </p:tgtEl>
                                      </p:cBhvr>
                                    </p:animEffect>
                                  </p:childTnLst>
                                </p:cTn>
                              </p:par>
                              <p:par>
                                <p:cTn id="41" presetID="10" presetClass="entr" presetSubtype="0" fill="hold" nodeType="withEffect">
                                  <p:stCondLst>
                                    <p:cond delay="0"/>
                                  </p:stCondLst>
                                  <p:childTnLst>
                                    <p:set>
                                      <p:cBhvr>
                                        <p:cTn id="42" dur="1" fill="hold">
                                          <p:stCondLst>
                                            <p:cond delay="0"/>
                                          </p:stCondLst>
                                        </p:cTn>
                                        <p:tgtEl>
                                          <p:spTgt spid="383"/>
                                        </p:tgtEl>
                                        <p:attrNameLst>
                                          <p:attrName>style.visibility</p:attrName>
                                        </p:attrNameLst>
                                      </p:cBhvr>
                                      <p:to>
                                        <p:strVal val="visible"/>
                                      </p:to>
                                    </p:set>
                                    <p:animEffect transition="in" filter="fade">
                                      <p:cBhvr>
                                        <p:cTn id="43" dur="25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5" grpId="2"/>
      <p:bldP spid="364" grpId="0"/>
      <p:bldP spid="38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855996"/>
            <a:ext cx="12181204" cy="12226602"/>
          </a:xfrm>
          <a:prstGeom prst="rect">
            <a:avLst/>
          </a:prstGeom>
        </p:spPr>
      </p:pic>
      <p:sp>
        <p:nvSpPr>
          <p:cNvPr id="107" name="矩形 106"/>
          <p:cNvSpPr/>
          <p:nvPr/>
        </p:nvSpPr>
        <p:spPr>
          <a:xfrm>
            <a:off x="6054342" y="1418569"/>
            <a:ext cx="4450080" cy="318100"/>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465"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2" name="图片 1"/>
          <p:cNvPicPr>
            <a:picLocks noChangeAspect="1"/>
          </p:cNvPicPr>
          <p:nvPr/>
        </p:nvPicPr>
        <p:blipFill>
          <a:blip r:embed="rId3"/>
          <a:stretch>
            <a:fillRect/>
          </a:stretch>
        </p:blipFill>
        <p:spPr>
          <a:xfrm>
            <a:off x="1271060" y="2635344"/>
            <a:ext cx="3423193" cy="234040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805" y="2756865"/>
            <a:ext cx="3291644" cy="2009721"/>
          </a:xfrm>
          <a:prstGeom prst="rect">
            <a:avLst/>
          </a:prstGeom>
        </p:spPr>
      </p:pic>
      <p:pic>
        <p:nvPicPr>
          <p:cNvPr id="53" name="图片 52"/>
          <p:cNvPicPr>
            <a:picLocks noChangeAspect="1"/>
          </p:cNvPicPr>
          <p:nvPr/>
        </p:nvPicPr>
        <p:blipFill>
          <a:blip r:embed="rId3"/>
          <a:stretch>
            <a:fillRect/>
          </a:stretch>
        </p:blipFill>
        <p:spPr>
          <a:xfrm>
            <a:off x="7201535" y="2628114"/>
            <a:ext cx="3492635" cy="2387881"/>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7756" y="2814836"/>
            <a:ext cx="3310122" cy="2057313"/>
          </a:xfrm>
          <a:prstGeom prst="rect">
            <a:avLst/>
          </a:prstGeom>
        </p:spPr>
      </p:pic>
      <p:sp>
        <p:nvSpPr>
          <p:cNvPr id="55" name="箭头: V 形 266"/>
          <p:cNvSpPr/>
          <p:nvPr/>
        </p:nvSpPr>
        <p:spPr>
          <a:xfrm>
            <a:off x="5255097" y="3450426"/>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6" name="箭头: V 形 266"/>
          <p:cNvSpPr/>
          <p:nvPr/>
        </p:nvSpPr>
        <p:spPr>
          <a:xfrm>
            <a:off x="5803551" y="3450427"/>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7" name="箭头: V 形 266"/>
          <p:cNvSpPr/>
          <p:nvPr/>
        </p:nvSpPr>
        <p:spPr>
          <a:xfrm>
            <a:off x="6417939" y="3450425"/>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 name="文本框 10"/>
          <p:cNvSpPr txBox="1"/>
          <p:nvPr/>
        </p:nvSpPr>
        <p:spPr>
          <a:xfrm>
            <a:off x="981075" y="1119797"/>
            <a:ext cx="1065148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FFFF"/>
                </a:solidFill>
                <a:effectLst/>
                <a:uLnTx/>
                <a:uFillTx/>
                <a:latin typeface="等线" panose="02010600030101010101" charset="-122"/>
                <a:ea typeface="思源黑体 CN Regular" panose="020B0500000000000000" pitchFamily="34" charset="-122"/>
                <a:cs typeface="+mn-cs"/>
              </a:rPr>
              <a:t>工业</a:t>
            </a:r>
            <a:r>
              <a:rPr kumimoji="0" lang="en-US" altLang="zh-CN" sz="4000" b="1" i="0" u="none" strike="noStrike" kern="1200" cap="none" spc="0" normalizeH="0" baseline="0" noProof="0" dirty="0">
                <a:ln>
                  <a:noFill/>
                </a:ln>
                <a:solidFill>
                  <a:srgbClr val="07FDFC"/>
                </a:solidFill>
                <a:effectLst/>
                <a:uLnTx/>
                <a:uFillTx/>
                <a:latin typeface="等线" panose="02010600030101010101" charset="-122"/>
                <a:ea typeface="思源黑体 CN Regular" panose="020B0500000000000000" pitchFamily="34" charset="-122"/>
                <a:cs typeface="+mn-cs"/>
              </a:rPr>
              <a:t>4.0</a:t>
            </a:r>
            <a:r>
              <a:rPr kumimoji="0" lang="zh-CN" altLang="en-US" sz="3600" b="1" i="0" u="none" strike="noStrike" kern="1200" cap="none" spc="0" normalizeH="0" baseline="0" noProof="0" dirty="0">
                <a:ln>
                  <a:noFill/>
                </a:ln>
                <a:solidFill>
                  <a:srgbClr val="FFFFFF"/>
                </a:solidFill>
                <a:effectLst/>
                <a:uLnTx/>
                <a:uFillTx/>
                <a:latin typeface="等线" panose="02010600030101010101" charset="-122"/>
                <a:ea typeface="思源黑体 CN Regular" panose="020B0500000000000000" pitchFamily="34" charset="-122"/>
                <a:cs typeface="+mn-cs"/>
              </a:rPr>
              <a:t>时代，为实现</a:t>
            </a:r>
            <a:r>
              <a:rPr kumimoji="0" lang="zh-CN" altLang="en-US" sz="3600" b="1" i="0" u="none" strike="noStrike" kern="1200" cap="none" spc="0" normalizeH="0" baseline="0" noProof="0" dirty="0">
                <a:ln>
                  <a:noFill/>
                </a:ln>
                <a:solidFill>
                  <a:srgbClr val="07FDFC"/>
                </a:solidFill>
                <a:effectLst/>
                <a:uLnTx/>
                <a:uFillTx/>
                <a:latin typeface="等线" panose="02010600030101010101" charset="-122"/>
                <a:ea typeface="思源黑体 CN Regular" panose="020B0500000000000000" pitchFamily="34" charset="-122"/>
                <a:cs typeface="+mn-cs"/>
              </a:rPr>
              <a:t>智能化生产</a:t>
            </a:r>
            <a:r>
              <a:rPr kumimoji="0" lang="zh-CN" altLang="en-US" sz="3600" b="1" i="0" u="none" strike="noStrike" kern="1200" cap="none" spc="0" normalizeH="0" baseline="0" noProof="0" dirty="0">
                <a:ln>
                  <a:noFill/>
                </a:ln>
                <a:solidFill>
                  <a:srgbClr val="FFFFFF"/>
                </a:solidFill>
                <a:effectLst/>
                <a:uLnTx/>
                <a:uFillTx/>
                <a:latin typeface="等线" panose="02010600030101010101" charset="-122"/>
                <a:ea typeface="思源黑体 CN Regular" panose="020B0500000000000000" pitchFamily="34" charset="-122"/>
                <a:cs typeface="+mn-cs"/>
              </a:rPr>
              <a:t>，</a:t>
            </a:r>
            <a:endParaRPr kumimoji="0" lang="en-US" altLang="zh-CN" sz="3600" b="1" i="0" u="none" strike="noStrike" kern="1200" cap="none" spc="0" normalizeH="0" baseline="0" noProof="0" dirty="0">
              <a:ln>
                <a:noFill/>
              </a:ln>
              <a:solidFill>
                <a:srgbClr val="FFFFFF"/>
              </a:solidFill>
              <a:effectLst/>
              <a:uLnTx/>
              <a:uFillTx/>
              <a:latin typeface="等线" panose="02010600030101010101" charset="-122"/>
              <a:ea typeface="思源黑体 CN Regular" panose="020B05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等线" panose="02010600030101010101" charset="-122"/>
                <a:ea typeface="思源黑体 CN Regular" panose="020B0500000000000000" pitchFamily="34" charset="-122"/>
                <a:cs typeface="+mn-cs"/>
              </a:rPr>
              <a:t>             </a:t>
            </a:r>
            <a:r>
              <a:rPr kumimoji="0" lang="zh-CN" altLang="en-US" sz="3600" b="1" i="0" u="none" strike="noStrike" kern="1200" cap="none" spc="0" normalizeH="0" baseline="0" noProof="0" dirty="0">
                <a:ln>
                  <a:noFill/>
                </a:ln>
                <a:solidFill>
                  <a:srgbClr val="07FDFC"/>
                </a:solidFill>
                <a:effectLst/>
                <a:uLnTx/>
                <a:uFillTx/>
                <a:latin typeface="等线" panose="02010600030101010101" charset="-122"/>
                <a:ea typeface="思源黑体 CN Regular" panose="020B0500000000000000" pitchFamily="34" charset="-122"/>
                <a:cs typeface="+mn-cs"/>
              </a:rPr>
              <a:t>工业设备维护</a:t>
            </a:r>
            <a:r>
              <a:rPr kumimoji="0" lang="zh-CN" altLang="en-US" sz="3600" b="1" i="0" u="none" strike="noStrike" kern="1200" cap="none" spc="0" normalizeH="0" baseline="0" noProof="0" dirty="0">
                <a:ln>
                  <a:noFill/>
                </a:ln>
                <a:solidFill>
                  <a:srgbClr val="FFFFFF"/>
                </a:solidFill>
                <a:effectLst/>
                <a:uLnTx/>
                <a:uFillTx/>
                <a:latin typeface="等线" panose="02010600030101010101" charset="-122"/>
                <a:ea typeface="思源黑体 CN Regular" panose="020B0500000000000000" pitchFamily="34" charset="-122"/>
                <a:cs typeface="+mn-cs"/>
              </a:rPr>
              <a:t>方式的升级成为发展新痛点。</a:t>
            </a:r>
          </a:p>
        </p:txBody>
      </p:sp>
      <p:grpSp>
        <p:nvGrpSpPr>
          <p:cNvPr id="82" name="组合 81"/>
          <p:cNvGrpSpPr/>
          <p:nvPr/>
        </p:nvGrpSpPr>
        <p:grpSpPr>
          <a:xfrm>
            <a:off x="717308" y="5229411"/>
            <a:ext cx="4450080" cy="1866769"/>
            <a:chOff x="1773945" y="1345965"/>
            <a:chExt cx="8690856" cy="4710903"/>
          </a:xfrm>
        </p:grpSpPr>
        <p:sp>
          <p:nvSpPr>
            <p:cNvPr id="83" name="矩形 82"/>
            <p:cNvSpPr/>
            <p:nvPr/>
          </p:nvSpPr>
          <p:spPr>
            <a:xfrm>
              <a:off x="1773945" y="1345965"/>
              <a:ext cx="8690856" cy="3556082"/>
            </a:xfrm>
            <a:prstGeom prst="rect">
              <a:avLst/>
            </a:prstGeom>
            <a:gradFill flip="none" rotWithShape="1">
              <a:gsLst>
                <a:gs pos="2151">
                  <a:schemeClr val="tx1">
                    <a:alpha val="20000"/>
                  </a:schemeClr>
                </a:gs>
                <a:gs pos="66000">
                  <a:srgbClr val="00060C">
                    <a:alpha val="82000"/>
                  </a:srgbClr>
                </a:gs>
                <a:gs pos="97849">
                  <a:srgbClr val="001322">
                    <a:alpha val="90000"/>
                  </a:srgbClr>
                </a:gs>
              </a:gsLst>
              <a:path path="circle">
                <a:fillToRect l="50000" t="50000" r="50000" b="50000"/>
              </a:path>
              <a:tileRect/>
            </a:gradFill>
            <a:ln w="3175" cap="flat">
              <a:gradFill>
                <a:gsLst>
                  <a:gs pos="0">
                    <a:srgbClr val="53D2FF">
                      <a:alpha val="50000"/>
                    </a:srgbClr>
                  </a:gs>
                  <a:gs pos="80000">
                    <a:srgbClr val="53D2FF">
                      <a:alpha val="0"/>
                    </a:srgbClr>
                  </a:gs>
                  <a:gs pos="100000">
                    <a:srgbClr val="53D2FF">
                      <a:alpha val="50000"/>
                    </a:srgbClr>
                  </a:gs>
                </a:gsLst>
                <a:lin ang="5400000" scaled="1"/>
              </a:gra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nvGrpSpPr>
            <p:cNvPr id="84" name="组合 83"/>
            <p:cNvGrpSpPr/>
            <p:nvPr/>
          </p:nvGrpSpPr>
          <p:grpSpPr>
            <a:xfrm>
              <a:off x="3084921" y="5988559"/>
              <a:ext cx="6022158" cy="68309"/>
              <a:chOff x="2828006" y="2717522"/>
              <a:chExt cx="4714322" cy="166105"/>
            </a:xfrm>
          </p:grpSpPr>
          <p:sp>
            <p:nvSpPr>
              <p:cNvPr id="100" name="椭圆 10"/>
              <p:cNvSpPr/>
              <p:nvPr/>
            </p:nvSpPr>
            <p:spPr>
              <a:xfrm>
                <a:off x="2828006" y="2754350"/>
                <a:ext cx="4714322" cy="92449"/>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01" name="椭圆 10"/>
              <p:cNvSpPr/>
              <p:nvPr/>
            </p:nvSpPr>
            <p:spPr>
              <a:xfrm>
                <a:off x="3580481" y="2741973"/>
                <a:ext cx="3209372" cy="117203"/>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02" name="椭圆 10"/>
              <p:cNvSpPr/>
              <p:nvPr/>
            </p:nvSpPr>
            <p:spPr>
              <a:xfrm>
                <a:off x="3064261" y="2747783"/>
                <a:ext cx="4241812" cy="10558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03" name="椭圆 10"/>
              <p:cNvSpPr/>
              <p:nvPr/>
            </p:nvSpPr>
            <p:spPr>
              <a:xfrm>
                <a:off x="4483486" y="2717522"/>
                <a:ext cx="1403362" cy="166105"/>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grpSp>
          <p:nvGrpSpPr>
            <p:cNvPr id="85" name="组合 84"/>
            <p:cNvGrpSpPr/>
            <p:nvPr/>
          </p:nvGrpSpPr>
          <p:grpSpPr>
            <a:xfrm flipH="1">
              <a:off x="1791469" y="1529821"/>
              <a:ext cx="102257" cy="4527047"/>
              <a:chOff x="2364756" y="3339429"/>
              <a:chExt cx="145489" cy="1409238"/>
            </a:xfrm>
          </p:grpSpPr>
          <p:grpSp>
            <p:nvGrpSpPr>
              <p:cNvPr id="94" name="组合 93"/>
              <p:cNvGrpSpPr/>
              <p:nvPr/>
            </p:nvGrpSpPr>
            <p:grpSpPr>
              <a:xfrm rot="16200000">
                <a:off x="1732882" y="3971303"/>
                <a:ext cx="1409238" cy="145489"/>
                <a:chOff x="7420528" y="2851119"/>
                <a:chExt cx="4714322" cy="383490"/>
              </a:xfrm>
            </p:grpSpPr>
            <p:sp>
              <p:nvSpPr>
                <p:cNvPr id="96"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97"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98"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99"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sp>
            <p:nvSpPr>
              <p:cNvPr id="95" name="椭圆 94"/>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grpSp>
          <p:nvGrpSpPr>
            <p:cNvPr id="86" name="组合 85"/>
            <p:cNvGrpSpPr/>
            <p:nvPr/>
          </p:nvGrpSpPr>
          <p:grpSpPr>
            <a:xfrm flipH="1">
              <a:off x="10343379" y="1529821"/>
              <a:ext cx="102257" cy="4527047"/>
              <a:chOff x="2364756" y="3339429"/>
              <a:chExt cx="145489" cy="1409238"/>
            </a:xfrm>
          </p:grpSpPr>
          <p:grpSp>
            <p:nvGrpSpPr>
              <p:cNvPr id="88" name="组合 87"/>
              <p:cNvGrpSpPr/>
              <p:nvPr/>
            </p:nvGrpSpPr>
            <p:grpSpPr>
              <a:xfrm rot="16200000">
                <a:off x="1732882" y="3971303"/>
                <a:ext cx="1409238" cy="145489"/>
                <a:chOff x="7420528" y="2851119"/>
                <a:chExt cx="4714322" cy="383490"/>
              </a:xfrm>
            </p:grpSpPr>
            <p:sp>
              <p:nvSpPr>
                <p:cNvPr id="90"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91"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92"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93"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sp>
            <p:nvSpPr>
              <p:cNvPr id="89" name="椭圆 88"/>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sp>
          <p:nvSpPr>
            <p:cNvPr id="87" name="矩形 86"/>
            <p:cNvSpPr/>
            <p:nvPr/>
          </p:nvSpPr>
          <p:spPr>
            <a:xfrm>
              <a:off x="1845463" y="1402353"/>
              <a:ext cx="8547822" cy="1850135"/>
            </a:xfrm>
            <a:prstGeom prst="rect">
              <a:avLst/>
            </a:prstGeom>
            <a:gradFill flip="none" rotWithShape="1">
              <a:gsLst>
                <a:gs pos="0">
                  <a:schemeClr val="bg1">
                    <a:alpha val="20000"/>
                  </a:schemeClr>
                </a:gs>
                <a:gs pos="100000">
                  <a:schemeClr val="bg1">
                    <a:alpha val="5000"/>
                  </a:schemeClr>
                </a:gs>
              </a:gsLst>
              <a:lin ang="5400000" scaled="1"/>
              <a:tileRect/>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3D2FF"/>
                  </a:solidFill>
                  <a:effectLst/>
                  <a:uLnTx/>
                  <a:uFillTx/>
                  <a:latin typeface="Arial" panose="020B0604020202020204"/>
                  <a:ea typeface="微软雅黑" panose="020B0503020204020204" pitchFamily="34" charset="-122"/>
                  <a:cs typeface="+mn-cs"/>
                  <a:sym typeface="Arial" panose="020B0604020202020204"/>
                </a:rPr>
                <a:t>被动式维护</a:t>
              </a:r>
              <a:r>
                <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Arial" panose="020B0604020202020204"/>
                </a:rPr>
                <a:t>：成本高，低效率，生产不连续，产品质量低，依赖经验</a:t>
              </a:r>
              <a:r>
                <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Arial" panose="020B0604020202020204"/>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Arial" panose="020B0604020202020204"/>
              </a:endParaRPr>
            </a:p>
          </p:txBody>
        </p:sp>
      </p:grpSp>
      <p:sp>
        <p:nvSpPr>
          <p:cNvPr id="13" name="文本框 12"/>
          <p:cNvSpPr txBox="1"/>
          <p:nvPr/>
        </p:nvSpPr>
        <p:spPr>
          <a:xfrm>
            <a:off x="1668717" y="5988242"/>
            <a:ext cx="28757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等线" panose="02010600030101010101" charset="-122"/>
                <a:ea typeface="思源黑体 CN Regular" panose="020B0500000000000000" pitchFamily="34" charset="-122"/>
                <a:cs typeface="+mn-cs"/>
              </a:rPr>
              <a:t>工业生产瓶颈</a:t>
            </a:r>
          </a:p>
        </p:txBody>
      </p:sp>
      <p:grpSp>
        <p:nvGrpSpPr>
          <p:cNvPr id="105" name="组合 104"/>
          <p:cNvGrpSpPr/>
          <p:nvPr/>
        </p:nvGrpSpPr>
        <p:grpSpPr>
          <a:xfrm>
            <a:off x="6897376" y="5223410"/>
            <a:ext cx="4450080" cy="1866769"/>
            <a:chOff x="1773945" y="1345965"/>
            <a:chExt cx="8690856" cy="4710903"/>
          </a:xfrm>
        </p:grpSpPr>
        <p:sp>
          <p:nvSpPr>
            <p:cNvPr id="108" name="矩形 107"/>
            <p:cNvSpPr/>
            <p:nvPr/>
          </p:nvSpPr>
          <p:spPr>
            <a:xfrm>
              <a:off x="1773945" y="1345965"/>
              <a:ext cx="8690856" cy="3556082"/>
            </a:xfrm>
            <a:prstGeom prst="rect">
              <a:avLst/>
            </a:prstGeom>
            <a:gradFill flip="none" rotWithShape="1">
              <a:gsLst>
                <a:gs pos="2151">
                  <a:schemeClr val="tx1">
                    <a:alpha val="20000"/>
                  </a:schemeClr>
                </a:gs>
                <a:gs pos="66000">
                  <a:srgbClr val="00060C">
                    <a:alpha val="82000"/>
                  </a:srgbClr>
                </a:gs>
                <a:gs pos="97849">
                  <a:srgbClr val="001322">
                    <a:alpha val="90000"/>
                  </a:srgbClr>
                </a:gs>
              </a:gsLst>
              <a:path path="circle">
                <a:fillToRect l="50000" t="50000" r="50000" b="50000"/>
              </a:path>
              <a:tileRect/>
            </a:gradFill>
            <a:ln w="3175" cap="flat">
              <a:gradFill>
                <a:gsLst>
                  <a:gs pos="0">
                    <a:srgbClr val="53D2FF">
                      <a:alpha val="50000"/>
                    </a:srgbClr>
                  </a:gs>
                  <a:gs pos="80000">
                    <a:srgbClr val="53D2FF">
                      <a:alpha val="0"/>
                    </a:srgbClr>
                  </a:gs>
                  <a:gs pos="100000">
                    <a:srgbClr val="53D2FF">
                      <a:alpha val="50000"/>
                    </a:srgbClr>
                  </a:gs>
                </a:gsLst>
                <a:lin ang="5400000" scaled="1"/>
              </a:gra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nvGrpSpPr>
            <p:cNvPr id="109" name="组合 108"/>
            <p:cNvGrpSpPr/>
            <p:nvPr/>
          </p:nvGrpSpPr>
          <p:grpSpPr>
            <a:xfrm>
              <a:off x="3084921" y="5988559"/>
              <a:ext cx="6022158" cy="68309"/>
              <a:chOff x="2828006" y="2717522"/>
              <a:chExt cx="4714322" cy="166105"/>
            </a:xfrm>
          </p:grpSpPr>
          <p:sp>
            <p:nvSpPr>
              <p:cNvPr id="125" name="椭圆 10"/>
              <p:cNvSpPr/>
              <p:nvPr/>
            </p:nvSpPr>
            <p:spPr>
              <a:xfrm>
                <a:off x="2828006" y="2754350"/>
                <a:ext cx="4714322" cy="92449"/>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26" name="椭圆 10"/>
              <p:cNvSpPr/>
              <p:nvPr/>
            </p:nvSpPr>
            <p:spPr>
              <a:xfrm>
                <a:off x="3580481" y="2741973"/>
                <a:ext cx="3209372" cy="117203"/>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27" name="椭圆 10"/>
              <p:cNvSpPr/>
              <p:nvPr/>
            </p:nvSpPr>
            <p:spPr>
              <a:xfrm>
                <a:off x="3064261" y="2747783"/>
                <a:ext cx="4241812" cy="10558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28" name="椭圆 10"/>
              <p:cNvSpPr/>
              <p:nvPr/>
            </p:nvSpPr>
            <p:spPr>
              <a:xfrm>
                <a:off x="4483486" y="2717522"/>
                <a:ext cx="1403362" cy="166105"/>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grpSp>
          <p:nvGrpSpPr>
            <p:cNvPr id="110" name="组合 109"/>
            <p:cNvGrpSpPr/>
            <p:nvPr/>
          </p:nvGrpSpPr>
          <p:grpSpPr>
            <a:xfrm flipH="1">
              <a:off x="1791469" y="1529821"/>
              <a:ext cx="102257" cy="4527047"/>
              <a:chOff x="2364756" y="3339429"/>
              <a:chExt cx="145489" cy="1409238"/>
            </a:xfrm>
          </p:grpSpPr>
          <p:grpSp>
            <p:nvGrpSpPr>
              <p:cNvPr id="119" name="组合 118"/>
              <p:cNvGrpSpPr/>
              <p:nvPr/>
            </p:nvGrpSpPr>
            <p:grpSpPr>
              <a:xfrm rot="16200000">
                <a:off x="1732882" y="3971303"/>
                <a:ext cx="1409238" cy="145489"/>
                <a:chOff x="7420528" y="2851119"/>
                <a:chExt cx="4714322" cy="383490"/>
              </a:xfrm>
            </p:grpSpPr>
            <p:sp>
              <p:nvSpPr>
                <p:cNvPr id="121"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22"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23"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24"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sp>
            <p:nvSpPr>
              <p:cNvPr id="120" name="椭圆 119"/>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grpSp>
          <p:nvGrpSpPr>
            <p:cNvPr id="111" name="组合 110"/>
            <p:cNvGrpSpPr/>
            <p:nvPr/>
          </p:nvGrpSpPr>
          <p:grpSpPr>
            <a:xfrm flipH="1">
              <a:off x="10343379" y="1529821"/>
              <a:ext cx="102257" cy="4527047"/>
              <a:chOff x="2364756" y="3339429"/>
              <a:chExt cx="145489" cy="1409238"/>
            </a:xfrm>
          </p:grpSpPr>
          <p:grpSp>
            <p:nvGrpSpPr>
              <p:cNvPr id="113" name="组合 112"/>
              <p:cNvGrpSpPr/>
              <p:nvPr/>
            </p:nvGrpSpPr>
            <p:grpSpPr>
              <a:xfrm rot="16200000">
                <a:off x="1732882" y="3971303"/>
                <a:ext cx="1409238" cy="145489"/>
                <a:chOff x="7420528" y="2851119"/>
                <a:chExt cx="4714322" cy="383490"/>
              </a:xfrm>
            </p:grpSpPr>
            <p:sp>
              <p:nvSpPr>
                <p:cNvPr id="115"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16"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17"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sp>
              <p:nvSpPr>
                <p:cNvPr id="118"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sp>
            <p:nvSpPr>
              <p:cNvPr id="114" name="椭圆 113"/>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3D2FF"/>
                  </a:solidFill>
                  <a:effectLst/>
                  <a:uLnTx/>
                  <a:uFillTx/>
                  <a:latin typeface="Arial" panose="020B0604020202020204"/>
                  <a:ea typeface="微软雅黑" panose="020B0503020204020204" pitchFamily="34" charset="-122"/>
                  <a:cs typeface="+mn-cs"/>
                  <a:sym typeface="Arial" panose="020B0604020202020204"/>
                </a:endParaRPr>
              </a:p>
            </p:txBody>
          </p:sp>
        </p:grpSp>
        <p:sp>
          <p:nvSpPr>
            <p:cNvPr id="112" name="矩形 111"/>
            <p:cNvSpPr/>
            <p:nvPr/>
          </p:nvSpPr>
          <p:spPr>
            <a:xfrm>
              <a:off x="1845463" y="1402353"/>
              <a:ext cx="8547822" cy="1850135"/>
            </a:xfrm>
            <a:prstGeom prst="rect">
              <a:avLst/>
            </a:prstGeom>
            <a:gradFill flip="none" rotWithShape="1">
              <a:gsLst>
                <a:gs pos="0">
                  <a:schemeClr val="bg1">
                    <a:alpha val="20000"/>
                  </a:schemeClr>
                </a:gs>
                <a:gs pos="100000">
                  <a:schemeClr val="bg1">
                    <a:alpha val="5000"/>
                  </a:schemeClr>
                </a:gs>
              </a:gsLst>
              <a:lin ang="5400000" scaled="1"/>
              <a:tileRect/>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3D2FF"/>
                  </a:solidFill>
                  <a:effectLst/>
                  <a:uLnTx/>
                  <a:uFillTx/>
                  <a:latin typeface="Arial" panose="020B0604020202020204"/>
                  <a:ea typeface="微软雅黑" panose="020B0503020204020204" pitchFamily="34" charset="-122"/>
                  <a:cs typeface="+mn-cs"/>
                  <a:sym typeface="Arial" panose="020B0604020202020204"/>
                </a:rPr>
                <a:t>预测性维护</a:t>
              </a:r>
              <a:r>
                <a:rPr kumimoji="0" lang="zh-CN" altLang="en-US" sz="20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Arial" panose="020B0604020202020204"/>
                </a:rPr>
                <a:t>：</a:t>
              </a: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Arial" panose="020B0604020202020204"/>
                </a:rPr>
                <a:t>数据驱动，低成本，生产连续，可靠性高</a:t>
              </a:r>
              <a:endParaRPr kumimoji="0" lang="zh-CN" altLang="en-US" sz="16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Arial" panose="020B0604020202020204"/>
              </a:endParaRPr>
            </a:p>
          </p:txBody>
        </p:sp>
      </p:grpSp>
      <p:sp>
        <p:nvSpPr>
          <p:cNvPr id="129" name="文本框 128"/>
          <p:cNvSpPr txBox="1"/>
          <p:nvPr/>
        </p:nvSpPr>
        <p:spPr>
          <a:xfrm>
            <a:off x="7848785" y="5982241"/>
            <a:ext cx="28757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等线" panose="02010600030101010101" charset="-122"/>
                <a:ea typeface="思源黑体 CN Regular" panose="020B0500000000000000" pitchFamily="34" charset="-122"/>
                <a:cs typeface="+mn-cs"/>
              </a:rPr>
              <a:t>推动产业升级</a:t>
            </a:r>
          </a:p>
        </p:txBody>
      </p:sp>
      <p:grpSp>
        <p:nvGrpSpPr>
          <p:cNvPr id="3" name="组合 2"/>
          <p:cNvGrpSpPr/>
          <p:nvPr/>
        </p:nvGrpSpPr>
        <p:grpSpPr>
          <a:xfrm>
            <a:off x="453543" y="394711"/>
            <a:ext cx="540044" cy="528606"/>
            <a:chOff x="520218" y="437796"/>
            <a:chExt cx="684468" cy="691752"/>
          </a:xfrm>
        </p:grpSpPr>
        <p:sp>
          <p:nvSpPr>
            <p:cNvPr id="4" name="矩形: 圆角 3"/>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项目背景</a:t>
            </a:r>
          </a:p>
        </p:txBody>
      </p:sp>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grpId="0" nodeType="withEffect" nodePh="1">
                                  <p:stCondLst>
                                    <p:cond delay="0"/>
                                  </p:stCondLst>
                                  <p:endCondLst>
                                    <p:cond evt="begin" delay="0">
                                      <p:tn val="50"/>
                                    </p:cond>
                                  </p:end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55" grpId="0" animBg="1"/>
      <p:bldP spid="56" grpId="0" animBg="1"/>
      <p:bldP spid="57" grpId="0" animBg="1"/>
      <p:bldP spid="11" grpId="0"/>
      <p:bldP spid="13" grpId="0"/>
      <p:bldP spid="129" grpId="0"/>
      <p:bldP spid="6" grpId="1"/>
      <p:bldP spid="6"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alphaModFix amt="10000"/>
          </a:blip>
          <a:stretch>
            <a:fillRect/>
          </a:stretch>
        </p:blipFill>
        <p:spPr>
          <a:xfrm>
            <a:off x="0" y="-5178100"/>
            <a:ext cx="12181204" cy="16405233"/>
          </a:xfrm>
          <a:prstGeom prst="rect">
            <a:avLst/>
          </a:prstGeom>
        </p:spPr>
      </p:pic>
      <p:sp>
        <p:nvSpPr>
          <p:cNvPr id="60" name="Freeform 20"/>
          <p:cNvSpPr/>
          <p:nvPr/>
        </p:nvSpPr>
        <p:spPr bwMode="auto">
          <a:xfrm>
            <a:off x="735291" y="1319993"/>
            <a:ext cx="10539167" cy="5291138"/>
          </a:xfrm>
          <a:custGeom>
            <a:avLst/>
            <a:gdLst>
              <a:gd name="T0" fmla="*/ 688 w 688"/>
              <a:gd name="T1" fmla="*/ 217 h 217"/>
              <a:gd name="T2" fmla="*/ 688 w 688"/>
              <a:gd name="T3" fmla="*/ 59 h 217"/>
              <a:gd name="T4" fmla="*/ 628 w 688"/>
              <a:gd name="T5" fmla="*/ 0 h 217"/>
              <a:gd name="T6" fmla="*/ 468 w 688"/>
              <a:gd name="T7" fmla="*/ 0 h 217"/>
              <a:gd name="T8" fmla="*/ 458 w 688"/>
              <a:gd name="T9" fmla="*/ 21 h 217"/>
              <a:gd name="T10" fmla="*/ 230 w 688"/>
              <a:gd name="T11" fmla="*/ 21 h 217"/>
              <a:gd name="T12" fmla="*/ 219 w 688"/>
              <a:gd name="T13" fmla="*/ 0 h 217"/>
              <a:gd name="T14" fmla="*/ 59 w 688"/>
              <a:gd name="T15" fmla="*/ 0 h 217"/>
              <a:gd name="T16" fmla="*/ 0 w 688"/>
              <a:gd name="T17" fmla="*/ 59 h 217"/>
              <a:gd name="T18" fmla="*/ 0 w 688"/>
              <a:gd name="T19" fmla="*/ 217 h 217"/>
              <a:gd name="T20" fmla="*/ 27 w 688"/>
              <a:gd name="T21" fmla="*/ 217 h 217"/>
              <a:gd name="T22" fmla="*/ 35 w 688"/>
              <a:gd name="T23" fmla="*/ 200 h 217"/>
              <a:gd name="T24" fmla="*/ 652 w 688"/>
              <a:gd name="T25" fmla="*/ 200 h 217"/>
              <a:gd name="T26" fmla="*/ 661 w 688"/>
              <a:gd name="T27" fmla="*/ 217 h 217"/>
              <a:gd name="T28" fmla="*/ 688 w 688"/>
              <a:gd name="T2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217">
                <a:moveTo>
                  <a:pt x="688" y="217"/>
                </a:moveTo>
                <a:lnTo>
                  <a:pt x="688" y="59"/>
                </a:lnTo>
                <a:lnTo>
                  <a:pt x="628" y="0"/>
                </a:lnTo>
                <a:lnTo>
                  <a:pt x="468" y="0"/>
                </a:lnTo>
                <a:lnTo>
                  <a:pt x="458" y="21"/>
                </a:lnTo>
                <a:lnTo>
                  <a:pt x="230" y="21"/>
                </a:lnTo>
                <a:lnTo>
                  <a:pt x="219" y="0"/>
                </a:lnTo>
                <a:lnTo>
                  <a:pt x="59" y="0"/>
                </a:lnTo>
                <a:lnTo>
                  <a:pt x="0" y="59"/>
                </a:lnTo>
                <a:lnTo>
                  <a:pt x="0" y="217"/>
                </a:lnTo>
                <a:lnTo>
                  <a:pt x="27" y="217"/>
                </a:lnTo>
                <a:lnTo>
                  <a:pt x="35" y="200"/>
                </a:lnTo>
                <a:cubicBezTo>
                  <a:pt x="241" y="200"/>
                  <a:pt x="447" y="200"/>
                  <a:pt x="652" y="200"/>
                </a:cubicBezTo>
                <a:lnTo>
                  <a:pt x="661" y="217"/>
                </a:lnTo>
                <a:lnTo>
                  <a:pt x="688" y="217"/>
                </a:lnTo>
                <a:close/>
              </a:path>
            </a:pathLst>
          </a:custGeom>
          <a:noFill/>
          <a:ln w="12700" cap="flat">
            <a:solidFill>
              <a:sysClr val="window" lastClr="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badi" panose="020B0604020104020204" pitchFamily="34" charset="0"/>
              <a:ea typeface="微软雅黑" panose="020B0503020204020204" pitchFamily="34" charset="-122"/>
            </a:endParaRPr>
          </a:p>
        </p:txBody>
      </p:sp>
      <p:sp>
        <p:nvSpPr>
          <p:cNvPr id="101" name="Freeform 23"/>
          <p:cNvSpPr/>
          <p:nvPr/>
        </p:nvSpPr>
        <p:spPr bwMode="auto">
          <a:xfrm>
            <a:off x="10469603" y="1309349"/>
            <a:ext cx="804855" cy="1195069"/>
          </a:xfrm>
          <a:custGeom>
            <a:avLst/>
            <a:gdLst>
              <a:gd name="T0" fmla="*/ 50 w 50"/>
              <a:gd name="T1" fmla="*/ 0 h 49"/>
              <a:gd name="T2" fmla="*/ 0 w 50"/>
              <a:gd name="T3" fmla="*/ 0 h 49"/>
              <a:gd name="T4" fmla="*/ 50 w 50"/>
              <a:gd name="T5" fmla="*/ 49 h 49"/>
              <a:gd name="T6" fmla="*/ 50 w 50"/>
              <a:gd name="T7" fmla="*/ 0 h 49"/>
            </a:gdLst>
            <a:ahLst/>
            <a:cxnLst>
              <a:cxn ang="0">
                <a:pos x="T0" y="T1"/>
              </a:cxn>
              <a:cxn ang="0">
                <a:pos x="T2" y="T3"/>
              </a:cxn>
              <a:cxn ang="0">
                <a:pos x="T4" y="T5"/>
              </a:cxn>
              <a:cxn ang="0">
                <a:pos x="T6" y="T7"/>
              </a:cxn>
            </a:cxnLst>
            <a:rect l="0" t="0" r="r" b="b"/>
            <a:pathLst>
              <a:path w="50" h="49">
                <a:moveTo>
                  <a:pt x="50" y="0"/>
                </a:moveTo>
                <a:lnTo>
                  <a:pt x="0" y="0"/>
                </a:lnTo>
                <a:lnTo>
                  <a:pt x="50" y="49"/>
                </a:lnTo>
                <a:lnTo>
                  <a:pt x="50" y="0"/>
                </a:lnTo>
                <a:close/>
              </a:path>
            </a:pathLst>
          </a:custGeom>
          <a:solidFill>
            <a:sysClr val="window" lastClr="FFFFFF"/>
          </a:solidFill>
          <a:ln w="12700" cap="flat" cmpd="sng" algn="ctr">
            <a:noFill/>
            <a:prstDash val="solid"/>
            <a:miter lim="800000"/>
          </a:ln>
          <a:effectLst>
            <a:outerShdw blurRad="203200" sx="102000" sy="102000" algn="ctr" rotWithShape="0">
              <a:srgbClr val="4472C4">
                <a:lumMod val="20000"/>
                <a:lumOff val="80000"/>
                <a:alpha val="70000"/>
              </a:srgbClr>
            </a:outerShdw>
          </a:effectLst>
        </p:spPr>
        <p:txBody>
          <a:bodyPr rtlCol="0" anchor="ctr"/>
          <a:lstStyle/>
          <a:p>
            <a:pPr algn="ctr">
              <a:defRPr/>
            </a:pPr>
            <a:endParaRPr lang="zh-CN" altLang="en-US" kern="0" dirty="0">
              <a:solidFill>
                <a:prstClr val="white"/>
              </a:solidFill>
              <a:latin typeface="Abadi" panose="020B0604020104020204" pitchFamily="34" charset="0"/>
              <a:ea typeface="微软雅黑" panose="020B0503020204020204" pitchFamily="34" charset="-122"/>
            </a:endParaRPr>
          </a:p>
        </p:txBody>
      </p:sp>
      <p:sp>
        <p:nvSpPr>
          <p:cNvPr id="29" name="Freeform 23"/>
          <p:cNvSpPr/>
          <p:nvPr/>
        </p:nvSpPr>
        <p:spPr bwMode="auto">
          <a:xfrm rot="16200000">
            <a:off x="543606" y="1522143"/>
            <a:ext cx="1216355" cy="790767"/>
          </a:xfrm>
          <a:custGeom>
            <a:avLst/>
            <a:gdLst>
              <a:gd name="T0" fmla="*/ 50 w 50"/>
              <a:gd name="T1" fmla="*/ 0 h 49"/>
              <a:gd name="T2" fmla="*/ 0 w 50"/>
              <a:gd name="T3" fmla="*/ 0 h 49"/>
              <a:gd name="T4" fmla="*/ 50 w 50"/>
              <a:gd name="T5" fmla="*/ 49 h 49"/>
              <a:gd name="T6" fmla="*/ 50 w 50"/>
              <a:gd name="T7" fmla="*/ 0 h 49"/>
            </a:gdLst>
            <a:ahLst/>
            <a:cxnLst>
              <a:cxn ang="0">
                <a:pos x="T0" y="T1"/>
              </a:cxn>
              <a:cxn ang="0">
                <a:pos x="T2" y="T3"/>
              </a:cxn>
              <a:cxn ang="0">
                <a:pos x="T4" y="T5"/>
              </a:cxn>
              <a:cxn ang="0">
                <a:pos x="T6" y="T7"/>
              </a:cxn>
            </a:cxnLst>
            <a:rect l="0" t="0" r="r" b="b"/>
            <a:pathLst>
              <a:path w="50" h="49">
                <a:moveTo>
                  <a:pt x="50" y="0"/>
                </a:moveTo>
                <a:lnTo>
                  <a:pt x="0" y="0"/>
                </a:lnTo>
                <a:lnTo>
                  <a:pt x="50" y="49"/>
                </a:lnTo>
                <a:lnTo>
                  <a:pt x="50" y="0"/>
                </a:lnTo>
                <a:close/>
              </a:path>
            </a:pathLst>
          </a:custGeom>
          <a:solidFill>
            <a:sysClr val="window" lastClr="FFFFFF"/>
          </a:solidFill>
          <a:ln w="12700" cap="flat" cmpd="sng" algn="ctr">
            <a:noFill/>
            <a:prstDash val="solid"/>
            <a:miter lim="800000"/>
          </a:ln>
          <a:effectLst>
            <a:outerShdw blurRad="203200" sx="102000" sy="102000" algn="ctr" rotWithShape="0">
              <a:srgbClr val="4472C4">
                <a:lumMod val="20000"/>
                <a:lumOff val="80000"/>
                <a:alpha val="70000"/>
              </a:srgbClr>
            </a:outerShdw>
          </a:effectLst>
        </p:spPr>
        <p:txBody>
          <a:bodyPr rtlCol="0" anchor="ctr"/>
          <a:lstStyle/>
          <a:p>
            <a:pPr algn="ctr">
              <a:defRPr/>
            </a:pPr>
            <a:endParaRPr lang="zh-CN" altLang="en-US" kern="0" dirty="0">
              <a:solidFill>
                <a:prstClr val="white"/>
              </a:solidFill>
              <a:latin typeface="Abadi" panose="020B0604020104020204" pitchFamily="34" charset="0"/>
              <a:ea typeface="微软雅黑" panose="020B0503020204020204" pitchFamily="34" charset="-122"/>
            </a:endParaRPr>
          </a:p>
        </p:txBody>
      </p:sp>
      <p:sp>
        <p:nvSpPr>
          <p:cNvPr id="61" name="Freeform 21"/>
          <p:cNvSpPr/>
          <p:nvPr/>
        </p:nvSpPr>
        <p:spPr bwMode="auto">
          <a:xfrm>
            <a:off x="3970752" y="275316"/>
            <a:ext cx="4040366" cy="1217486"/>
          </a:xfrm>
          <a:custGeom>
            <a:avLst/>
            <a:gdLst>
              <a:gd name="T0" fmla="*/ 240 w 251"/>
              <a:gd name="T1" fmla="*/ 48 h 48"/>
              <a:gd name="T2" fmla="*/ 12 w 251"/>
              <a:gd name="T3" fmla="*/ 48 h 48"/>
              <a:gd name="T4" fmla="*/ 0 w 251"/>
              <a:gd name="T5" fmla="*/ 24 h 48"/>
              <a:gd name="T6" fmla="*/ 12 w 251"/>
              <a:gd name="T7" fmla="*/ 0 h 48"/>
              <a:gd name="T8" fmla="*/ 240 w 251"/>
              <a:gd name="T9" fmla="*/ 0 h 48"/>
              <a:gd name="T10" fmla="*/ 251 w 251"/>
              <a:gd name="T11" fmla="*/ 24 h 48"/>
              <a:gd name="T12" fmla="*/ 240 w 251"/>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251" h="48">
                <a:moveTo>
                  <a:pt x="240" y="48"/>
                </a:moveTo>
                <a:lnTo>
                  <a:pt x="12" y="48"/>
                </a:lnTo>
                <a:lnTo>
                  <a:pt x="0" y="24"/>
                </a:lnTo>
                <a:lnTo>
                  <a:pt x="12" y="0"/>
                </a:lnTo>
                <a:lnTo>
                  <a:pt x="240" y="0"/>
                </a:lnTo>
                <a:lnTo>
                  <a:pt x="251" y="24"/>
                </a:lnTo>
                <a:lnTo>
                  <a:pt x="240" y="48"/>
                </a:lnTo>
                <a:close/>
              </a:path>
            </a:pathLst>
          </a:custGeom>
          <a:gradFill flip="none" rotWithShape="1">
            <a:gsLst>
              <a:gs pos="76000">
                <a:srgbClr val="6ED5FF">
                  <a:alpha val="5000"/>
                </a:srgbClr>
              </a:gs>
              <a:gs pos="0">
                <a:srgbClr val="6ED5FF">
                  <a:alpha val="30000"/>
                </a:srgbClr>
              </a:gs>
              <a:gs pos="54000">
                <a:srgbClr val="6ED5FF">
                  <a:alpha val="10000"/>
                </a:srgbClr>
              </a:gs>
              <a:gs pos="90000">
                <a:srgbClr val="6ED5FF">
                  <a:alpha val="10000"/>
                </a:srgbClr>
              </a:gs>
            </a:gsLst>
            <a:path path="circle">
              <a:fillToRect r="100000" b="100000"/>
            </a:path>
            <a:tileRect l="-100000" t="-100000"/>
          </a:gradFill>
          <a:ln w="1905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a:outerShdw blurRad="114300" dir="2100000" algn="tl" rotWithShape="0">
              <a:srgbClr val="6ED5FF">
                <a:alpha val="70000"/>
              </a:srgbClr>
            </a:outerShdw>
          </a:effectLst>
        </p:spPr>
        <p:txBody>
          <a:bodyPr rtlCol="0" anchor="ctr"/>
          <a:lstStyle/>
          <a:p>
            <a:pPr algn="ctr">
              <a:defRPr/>
            </a:pPr>
            <a:r>
              <a:rPr lang="zh-CN" altLang="en-US" sz="4000" kern="0" dirty="0">
                <a:solidFill>
                  <a:prstClr val="white"/>
                </a:solidFill>
                <a:latin typeface="Abadi" panose="020B0604020104020204" pitchFamily="34" charset="0"/>
                <a:ea typeface="微软雅黑" panose="020B0503020204020204" pitchFamily="34" charset="-122"/>
                <a:cs typeface="+mn-ea"/>
              </a:rPr>
              <a:t>产品应用介绍</a:t>
            </a:r>
          </a:p>
        </p:txBody>
      </p:sp>
      <p:grpSp>
        <p:nvGrpSpPr>
          <p:cNvPr id="5" name="组合 4"/>
          <p:cNvGrpSpPr/>
          <p:nvPr/>
        </p:nvGrpSpPr>
        <p:grpSpPr>
          <a:xfrm>
            <a:off x="453543" y="394711"/>
            <a:ext cx="540044" cy="528606"/>
            <a:chOff x="520218" y="437796"/>
            <a:chExt cx="684468" cy="691752"/>
          </a:xfrm>
        </p:grpSpPr>
        <p:sp>
          <p:nvSpPr>
            <p:cNvPr id="6" name="矩形: 圆角 5"/>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8" name="文本框 7"/>
          <p:cNvSpPr txBox="1"/>
          <p:nvPr/>
        </p:nvSpPr>
        <p:spPr>
          <a:xfrm>
            <a:off x="1082248" y="339415"/>
            <a:ext cx="3246307" cy="58477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应用界面介绍</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pic>
        <p:nvPicPr>
          <p:cNvPr id="2" name="10b49eb3fafa5665e5518bf6cced5df2">
            <a:hlinkClick r:id="" action="ppaction://media"/>
            <a:extLst>
              <a:ext uri="{FF2B5EF4-FFF2-40B4-BE49-F238E27FC236}">
                <a16:creationId xmlns:a16="http://schemas.microsoft.com/office/drawing/2014/main" id="{C3B6C65E-FDFF-472C-9D78-01552C8DEC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68277" y="1395832"/>
            <a:ext cx="8901326" cy="47844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75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
                </p:tgtEl>
              </p:cMediaNode>
            </p:video>
            <p:seq concurrent="1" nextAc="seek">
              <p:cTn id="28" restart="whenNotActive" fill="hold" evtFilter="cancelBubble" nodeType="interactiveSeq">
                <p:stCondLst>
                  <p:cond evt="onClick" delay="0">
                    <p:tgtEl>
                      <p:spTgt spid="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
                                        </p:tgtEl>
                                      </p:cBhvr>
                                    </p:cmd>
                                  </p:childTnLst>
                                </p:cTn>
                              </p:par>
                            </p:childTnLst>
                          </p:cTn>
                        </p:par>
                      </p:childTnLst>
                    </p:cTn>
                  </p:par>
                </p:childTnLst>
              </p:cTn>
              <p:nextCondLst>
                <p:cond evt="onClick" delay="0">
                  <p:tgtEl>
                    <p:spTgt spid="2"/>
                  </p:tgtEl>
                </p:cond>
              </p:nextCondLst>
            </p:seq>
          </p:childTnLst>
        </p:cTn>
      </p:par>
    </p:tnLst>
    <p:bldLst>
      <p:bldP spid="60" grpId="0" bldLvl="0" animBg="1"/>
      <p:bldP spid="60" grpId="1" animBg="1"/>
      <p:bldP spid="101" grpId="0" bldLvl="0" animBg="1"/>
      <p:bldP spid="101" grpId="1" animBg="1"/>
      <p:bldP spid="29" grpId="0" bldLvl="0" animBg="1"/>
      <p:bldP spid="29" grpId="1" animBg="1"/>
      <p:bldP spid="61" grpId="0" bldLvl="0" animBg="1"/>
      <p:bldP spid="61" grpId="1" animBg="1"/>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54111" y="-7200426"/>
            <a:ext cx="12617011" cy="14057951"/>
          </a:xfrm>
          <a:prstGeom prst="rect">
            <a:avLst/>
          </a:prstGeom>
        </p:spPr>
      </p:pic>
      <p:sp>
        <p:nvSpPr>
          <p:cNvPr id="6" name="圆角矩形 5"/>
          <p:cNvSpPr/>
          <p:nvPr/>
        </p:nvSpPr>
        <p:spPr>
          <a:xfrm>
            <a:off x="236220" y="2515235"/>
            <a:ext cx="1310005" cy="4243705"/>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圆角矩形 11"/>
          <p:cNvSpPr/>
          <p:nvPr/>
        </p:nvSpPr>
        <p:spPr>
          <a:xfrm>
            <a:off x="1675765" y="2255360"/>
            <a:ext cx="2705735" cy="4503580"/>
          </a:xfrm>
          <a:prstGeom prst="roundRect">
            <a:avLst/>
          </a:prstGeom>
          <a:solidFill>
            <a:schemeClr val="accent6">
              <a:lumMod val="40000"/>
              <a:lumOff val="6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3" name="圆角矩形 12"/>
          <p:cNvSpPr/>
          <p:nvPr/>
        </p:nvSpPr>
        <p:spPr>
          <a:xfrm>
            <a:off x="6418580" y="2515235"/>
            <a:ext cx="1695450" cy="4243705"/>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圆角矩形 13"/>
          <p:cNvSpPr/>
          <p:nvPr/>
        </p:nvSpPr>
        <p:spPr>
          <a:xfrm>
            <a:off x="8329295" y="2514600"/>
            <a:ext cx="1764665" cy="4243705"/>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圆角矩形 14"/>
          <p:cNvSpPr/>
          <p:nvPr/>
        </p:nvSpPr>
        <p:spPr>
          <a:xfrm>
            <a:off x="10367645" y="2514600"/>
            <a:ext cx="1724660" cy="4244340"/>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圆角矩形 15"/>
          <p:cNvSpPr/>
          <p:nvPr/>
        </p:nvSpPr>
        <p:spPr>
          <a:xfrm>
            <a:off x="4489450" y="2515235"/>
            <a:ext cx="1713865" cy="4243705"/>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8" name="图片 17"/>
          <p:cNvPicPr>
            <a:picLocks noChangeAspect="1"/>
          </p:cNvPicPr>
          <p:nvPr/>
        </p:nvPicPr>
        <p:blipFill>
          <a:blip r:embed="rId5">
            <a:extLst>
              <a:ext uri="{28A0092B-C50C-407E-A947-70E740481C1C}">
                <a14:useLocalDpi xmlns:a14="http://schemas.microsoft.com/office/drawing/2010/main" val="0"/>
              </a:ext>
            </a:extLst>
          </a:blip>
          <a:srcRect t="27279" b="16823"/>
          <a:stretch>
            <a:fillRect/>
          </a:stretch>
        </p:blipFill>
        <p:spPr>
          <a:xfrm>
            <a:off x="2480945" y="1349447"/>
            <a:ext cx="1233170" cy="605790"/>
          </a:xfrm>
          <a:prstGeom prst="rect">
            <a:avLst/>
          </a:prstGeom>
        </p:spPr>
      </p:pic>
      <p:sp>
        <p:nvSpPr>
          <p:cNvPr id="19" name="文本框 18"/>
          <p:cNvSpPr txBox="1"/>
          <p:nvPr/>
        </p:nvSpPr>
        <p:spPr>
          <a:xfrm>
            <a:off x="4422562" y="2223135"/>
            <a:ext cx="1942465" cy="40767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err="1">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MindSphere</a:t>
            </a:r>
            <a:endParaRPr kumimoji="0" lang="zh-CN" altLang="en-US"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6506210" y="2223135"/>
            <a:ext cx="1513205" cy="40767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GE Predix</a:t>
            </a:r>
            <a:endParaRPr kumimoji="0" lang="zh-CN" altLang="en-US"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8329295" y="2207260"/>
            <a:ext cx="1844040" cy="40767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RR </a:t>
            </a:r>
            <a:r>
              <a:rPr kumimoji="0" lang="en-US" altLang="zh-CN" sz="2000" b="1" i="0" u="none" strike="noStrike" kern="1200" cap="none" spc="0" normalizeH="0" baseline="0" noProof="0" dirty="0" err="1">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TotalCare</a:t>
            </a:r>
            <a:endParaRPr kumimoji="0" lang="zh-CN" altLang="en-US"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10633075" y="2231022"/>
            <a:ext cx="1235710" cy="40767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上海应谱</a:t>
            </a:r>
          </a:p>
        </p:txBody>
      </p:sp>
      <p:sp>
        <p:nvSpPr>
          <p:cNvPr id="24" name="文本框 23"/>
          <p:cNvSpPr txBox="1"/>
          <p:nvPr/>
        </p:nvSpPr>
        <p:spPr>
          <a:xfrm>
            <a:off x="263467" y="2255360"/>
            <a:ext cx="1235710" cy="40767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公司产品</a:t>
            </a:r>
          </a:p>
        </p:txBody>
      </p:sp>
      <p:cxnSp>
        <p:nvCxnSpPr>
          <p:cNvPr id="191" name="Straight Connector 2"/>
          <p:cNvCxnSpPr/>
          <p:nvPr/>
        </p:nvCxnSpPr>
        <p:spPr>
          <a:xfrm>
            <a:off x="467043" y="3371850"/>
            <a:ext cx="1012825" cy="635"/>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40" name="Straight Connector 2"/>
          <p:cNvCxnSpPr/>
          <p:nvPr/>
        </p:nvCxnSpPr>
        <p:spPr>
          <a:xfrm flipV="1">
            <a:off x="466408" y="5407660"/>
            <a:ext cx="962660" cy="254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48" name="Straight Connector 2"/>
          <p:cNvCxnSpPr/>
          <p:nvPr/>
        </p:nvCxnSpPr>
        <p:spPr>
          <a:xfrm flipV="1">
            <a:off x="468948" y="4550410"/>
            <a:ext cx="968375"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598170" y="2761615"/>
            <a:ext cx="7200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国家</a:t>
            </a:r>
          </a:p>
        </p:txBody>
      </p:sp>
      <p:sp>
        <p:nvSpPr>
          <p:cNvPr id="56" name="文本框 55"/>
          <p:cNvSpPr txBox="1"/>
          <p:nvPr/>
        </p:nvSpPr>
        <p:spPr>
          <a:xfrm>
            <a:off x="407670" y="5652135"/>
            <a:ext cx="11010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服务模式</a:t>
            </a:r>
          </a:p>
        </p:txBody>
      </p:sp>
      <p:sp>
        <p:nvSpPr>
          <p:cNvPr id="57" name="文本框 56"/>
          <p:cNvSpPr txBox="1"/>
          <p:nvPr/>
        </p:nvSpPr>
        <p:spPr>
          <a:xfrm>
            <a:off x="409575" y="4797425"/>
            <a:ext cx="109728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适用领域</a:t>
            </a:r>
          </a:p>
        </p:txBody>
      </p:sp>
      <p:sp>
        <p:nvSpPr>
          <p:cNvPr id="58" name="文本框 57"/>
          <p:cNvSpPr txBox="1"/>
          <p:nvPr/>
        </p:nvSpPr>
        <p:spPr>
          <a:xfrm>
            <a:off x="304483" y="3792855"/>
            <a:ext cx="13074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核心功能</a:t>
            </a:r>
          </a:p>
        </p:txBody>
      </p:sp>
      <p:cxnSp>
        <p:nvCxnSpPr>
          <p:cNvPr id="59" name="Straight Connector 2"/>
          <p:cNvCxnSpPr/>
          <p:nvPr/>
        </p:nvCxnSpPr>
        <p:spPr>
          <a:xfrm flipV="1">
            <a:off x="6579553" y="3377565"/>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60" name="Straight Connector 2"/>
          <p:cNvCxnSpPr/>
          <p:nvPr/>
        </p:nvCxnSpPr>
        <p:spPr>
          <a:xfrm flipV="1">
            <a:off x="4683126" y="3387725"/>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61" name="Straight Connector 2"/>
          <p:cNvCxnSpPr/>
          <p:nvPr/>
        </p:nvCxnSpPr>
        <p:spPr>
          <a:xfrm flipV="1">
            <a:off x="1981530" y="3392805"/>
            <a:ext cx="2232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62" name="Straight Connector 2"/>
          <p:cNvCxnSpPr/>
          <p:nvPr/>
        </p:nvCxnSpPr>
        <p:spPr>
          <a:xfrm flipV="1">
            <a:off x="8515351" y="3382645"/>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63" name="Straight Connector 2"/>
          <p:cNvCxnSpPr/>
          <p:nvPr/>
        </p:nvCxnSpPr>
        <p:spPr>
          <a:xfrm flipV="1">
            <a:off x="10501948" y="3361690"/>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65" name="Straight Connector 2"/>
          <p:cNvCxnSpPr/>
          <p:nvPr/>
        </p:nvCxnSpPr>
        <p:spPr>
          <a:xfrm flipV="1">
            <a:off x="1981530" y="5408930"/>
            <a:ext cx="2232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66" name="Straight Connector 2"/>
          <p:cNvCxnSpPr/>
          <p:nvPr/>
        </p:nvCxnSpPr>
        <p:spPr>
          <a:xfrm flipV="1">
            <a:off x="1981530" y="4584065"/>
            <a:ext cx="2232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67" name="Straight Connector 2"/>
          <p:cNvCxnSpPr/>
          <p:nvPr/>
        </p:nvCxnSpPr>
        <p:spPr>
          <a:xfrm flipV="1">
            <a:off x="4683125" y="5402580"/>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68" name="Straight Connector 2"/>
          <p:cNvCxnSpPr/>
          <p:nvPr/>
        </p:nvCxnSpPr>
        <p:spPr>
          <a:xfrm flipV="1">
            <a:off x="4683125" y="4584065"/>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69" name="Straight Connector 2"/>
          <p:cNvCxnSpPr/>
          <p:nvPr/>
        </p:nvCxnSpPr>
        <p:spPr>
          <a:xfrm flipV="1">
            <a:off x="10501948" y="5402580"/>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70" name="Straight Connector 2"/>
          <p:cNvCxnSpPr/>
          <p:nvPr/>
        </p:nvCxnSpPr>
        <p:spPr>
          <a:xfrm flipV="1">
            <a:off x="10501948" y="4540250"/>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71" name="Straight Connector 2"/>
          <p:cNvCxnSpPr/>
          <p:nvPr/>
        </p:nvCxnSpPr>
        <p:spPr>
          <a:xfrm flipV="1">
            <a:off x="6579553" y="5419090"/>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72" name="Straight Connector 2"/>
          <p:cNvCxnSpPr/>
          <p:nvPr/>
        </p:nvCxnSpPr>
        <p:spPr>
          <a:xfrm flipV="1">
            <a:off x="6579553" y="4589145"/>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73" name="Straight Connector 2"/>
          <p:cNvCxnSpPr/>
          <p:nvPr/>
        </p:nvCxnSpPr>
        <p:spPr>
          <a:xfrm flipV="1">
            <a:off x="8515350" y="5414010"/>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cxnSp>
        <p:nvCxnSpPr>
          <p:cNvPr id="74" name="Straight Connector 2"/>
          <p:cNvCxnSpPr/>
          <p:nvPr/>
        </p:nvCxnSpPr>
        <p:spPr>
          <a:xfrm flipV="1">
            <a:off x="8515350" y="4545330"/>
            <a:ext cx="1440000" cy="5080"/>
          </a:xfrm>
          <a:prstGeom prst="line">
            <a:avLst/>
          </a:prstGeom>
          <a:ln w="15875" cap="rnd">
            <a:solidFill>
              <a:srgbClr val="01E2BC"/>
            </a:solidFill>
            <a:prstDash val="dash"/>
            <a:round/>
            <a:headEnd type="none" w="lg" len="lg"/>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2743835" y="2916237"/>
            <a:ext cx="81153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中国</a:t>
            </a:r>
          </a:p>
        </p:txBody>
      </p:sp>
      <p:sp>
        <p:nvSpPr>
          <p:cNvPr id="76" name="文本框 75"/>
          <p:cNvSpPr txBox="1"/>
          <p:nvPr/>
        </p:nvSpPr>
        <p:spPr>
          <a:xfrm>
            <a:off x="8829675" y="2888615"/>
            <a:ext cx="7270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英国</a:t>
            </a:r>
          </a:p>
        </p:txBody>
      </p:sp>
      <p:sp>
        <p:nvSpPr>
          <p:cNvPr id="77" name="文本框 76"/>
          <p:cNvSpPr txBox="1"/>
          <p:nvPr/>
        </p:nvSpPr>
        <p:spPr>
          <a:xfrm>
            <a:off x="6860540" y="2888615"/>
            <a:ext cx="8115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美国</a:t>
            </a:r>
          </a:p>
        </p:txBody>
      </p:sp>
      <p:sp>
        <p:nvSpPr>
          <p:cNvPr id="78" name="文本框 77"/>
          <p:cNvSpPr txBox="1"/>
          <p:nvPr/>
        </p:nvSpPr>
        <p:spPr>
          <a:xfrm>
            <a:off x="4901565" y="2828341"/>
            <a:ext cx="8115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德国</a:t>
            </a:r>
          </a:p>
        </p:txBody>
      </p:sp>
      <p:sp>
        <p:nvSpPr>
          <p:cNvPr id="79" name="文本框 78"/>
          <p:cNvSpPr txBox="1"/>
          <p:nvPr/>
        </p:nvSpPr>
        <p:spPr>
          <a:xfrm>
            <a:off x="10816183" y="2888615"/>
            <a:ext cx="81153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中国</a:t>
            </a:r>
          </a:p>
        </p:txBody>
      </p:sp>
      <p:sp>
        <p:nvSpPr>
          <p:cNvPr id="80" name="文本框 79"/>
          <p:cNvSpPr txBox="1"/>
          <p:nvPr/>
        </p:nvSpPr>
        <p:spPr>
          <a:xfrm>
            <a:off x="4405426" y="4773066"/>
            <a:ext cx="194246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机械制造、能源、建筑等领域</a:t>
            </a:r>
          </a:p>
        </p:txBody>
      </p:sp>
      <p:sp>
        <p:nvSpPr>
          <p:cNvPr id="81" name="文本框 80"/>
          <p:cNvSpPr txBox="1"/>
          <p:nvPr/>
        </p:nvSpPr>
        <p:spPr>
          <a:xfrm>
            <a:off x="6457633" y="4794894"/>
            <a:ext cx="170879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石油、天然气、电力行业</a:t>
            </a:r>
          </a:p>
        </p:txBody>
      </p:sp>
      <p:sp>
        <p:nvSpPr>
          <p:cNvPr id="82" name="文本框 81"/>
          <p:cNvSpPr txBox="1"/>
          <p:nvPr/>
        </p:nvSpPr>
        <p:spPr>
          <a:xfrm>
            <a:off x="10662285" y="4857115"/>
            <a:ext cx="11772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风电系统</a:t>
            </a:r>
          </a:p>
        </p:txBody>
      </p:sp>
      <p:sp>
        <p:nvSpPr>
          <p:cNvPr id="83" name="文本框 82"/>
          <p:cNvSpPr txBox="1"/>
          <p:nvPr/>
        </p:nvSpPr>
        <p:spPr>
          <a:xfrm>
            <a:off x="8331200" y="4814490"/>
            <a:ext cx="178371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专注于航空发动机及其维护管理</a:t>
            </a:r>
          </a:p>
        </p:txBody>
      </p:sp>
      <p:sp>
        <p:nvSpPr>
          <p:cNvPr id="84" name="文本框 83"/>
          <p:cNvSpPr txBox="1"/>
          <p:nvPr/>
        </p:nvSpPr>
        <p:spPr>
          <a:xfrm>
            <a:off x="1611630" y="4636770"/>
            <a:ext cx="282575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航空领域、高端制造业</a:t>
            </a: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广泛性与普适性</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sp>
        <p:nvSpPr>
          <p:cNvPr id="85" name="文本框 84"/>
          <p:cNvSpPr txBox="1"/>
          <p:nvPr/>
        </p:nvSpPr>
        <p:spPr>
          <a:xfrm>
            <a:off x="1675765" y="5479415"/>
            <a:ext cx="270510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基于</a:t>
            </a: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Web</a:t>
            </a: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应用和</a:t>
            </a: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SaaS</a:t>
            </a: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模式，提供灵活的云端解决方案。用户可以通过</a:t>
            </a: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Web</a:t>
            </a: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平台访问和</a:t>
            </a: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管理设备，并支持容器化部署。</a:t>
            </a:r>
            <a:endPar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实用性与便捷性</a:t>
            </a:r>
          </a:p>
        </p:txBody>
      </p:sp>
      <p:sp>
        <p:nvSpPr>
          <p:cNvPr id="86" name="文本框 85"/>
          <p:cNvSpPr txBox="1"/>
          <p:nvPr/>
        </p:nvSpPr>
        <p:spPr>
          <a:xfrm>
            <a:off x="4489450" y="3602355"/>
            <a:ext cx="17145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西门子提供基于云的工业物联网平台，支持设备监控、远程维护和故障预测</a:t>
            </a:r>
          </a:p>
        </p:txBody>
      </p:sp>
      <p:sp>
        <p:nvSpPr>
          <p:cNvPr id="87" name="文本框 86"/>
          <p:cNvSpPr txBox="1"/>
          <p:nvPr/>
        </p:nvSpPr>
        <p:spPr>
          <a:xfrm>
            <a:off x="10377805" y="3439795"/>
            <a:ext cx="1714500"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对</a:t>
            </a:r>
            <a:r>
              <a:rPr kumimoji="0" lang="zh-CN" altLang="en-US" sz="1400" b="0" i="0" u="none" strike="noStrike" kern="1200" cap="none" spc="0" normalizeH="0" baseline="0" noProof="0">
                <a:ln>
                  <a:noFill/>
                </a:ln>
                <a:solidFill>
                  <a:srgbClr val="07FDFC"/>
                </a:solidFill>
                <a:effectLst/>
                <a:uLnTx/>
                <a:uFillTx/>
                <a:latin typeface="微软雅黑" panose="020B0503020204020204" pitchFamily="34" charset="-122"/>
                <a:ea typeface="微软雅黑" panose="020B0503020204020204" pitchFamily="34" charset="-122"/>
                <a:cs typeface="+mn-cs"/>
              </a:rPr>
              <a:t>风电机组</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的运行状态、基础沉降、塔筒安全等方面进行评估</a:t>
            </a:r>
          </a:p>
        </p:txBody>
      </p:sp>
      <p:sp>
        <p:nvSpPr>
          <p:cNvPr id="88" name="文本框 87"/>
          <p:cNvSpPr txBox="1"/>
          <p:nvPr/>
        </p:nvSpPr>
        <p:spPr>
          <a:xfrm>
            <a:off x="8277649" y="3553043"/>
            <a:ext cx="183070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基于飞行数据实时监控航空发动机健康状态，利用飞行数据分析预测发动机故障。</a:t>
            </a:r>
          </a:p>
        </p:txBody>
      </p:sp>
      <p:sp>
        <p:nvSpPr>
          <p:cNvPr id="90" name="文本框 89"/>
          <p:cNvSpPr txBox="1"/>
          <p:nvPr/>
        </p:nvSpPr>
        <p:spPr>
          <a:xfrm>
            <a:off x="1576070" y="3433445"/>
            <a:ext cx="284480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集合设备健康管理、故障预警、数据可视化等功能，提供搞笑的航空发动机高效的预测性维护。</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高效性与先进性</a:t>
            </a:r>
          </a:p>
        </p:txBody>
      </p:sp>
      <p:sp>
        <p:nvSpPr>
          <p:cNvPr id="89" name="文本框 88"/>
          <p:cNvSpPr txBox="1"/>
          <p:nvPr/>
        </p:nvSpPr>
        <p:spPr>
          <a:xfrm>
            <a:off x="6418580" y="3587115"/>
            <a:ext cx="17145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提供实时的设备状态监控，通过数据分析优化维护决策，减少停机时间。</a:t>
            </a:r>
          </a:p>
        </p:txBody>
      </p:sp>
      <p:sp>
        <p:nvSpPr>
          <p:cNvPr id="93" name="文本框 92"/>
          <p:cNvSpPr txBox="1"/>
          <p:nvPr/>
        </p:nvSpPr>
        <p:spPr>
          <a:xfrm>
            <a:off x="10439400" y="5424170"/>
            <a:ext cx="1718945" cy="1383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坚持从事智能螺栓、锚索监测、风电机组塔筒安全及基础沉降监测、传动链振动监测技术的开发及应用</a:t>
            </a:r>
          </a:p>
        </p:txBody>
      </p:sp>
      <p:sp>
        <p:nvSpPr>
          <p:cNvPr id="94" name="文本框 93"/>
          <p:cNvSpPr txBox="1"/>
          <p:nvPr/>
        </p:nvSpPr>
        <p:spPr>
          <a:xfrm>
            <a:off x="6399530" y="5479415"/>
            <a:ext cx="17145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SaaS</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订阅模式，提供按需订阅的服务，支持客户根据设备和需求的选择</a:t>
            </a:r>
          </a:p>
        </p:txBody>
      </p:sp>
      <p:sp>
        <p:nvSpPr>
          <p:cNvPr id="95" name="文本框 94"/>
          <p:cNvSpPr txBox="1"/>
          <p:nvPr/>
        </p:nvSpPr>
        <p:spPr>
          <a:xfrm>
            <a:off x="4476743" y="5479415"/>
            <a:ext cx="180975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基于云平台的订阅服务，根据企业需求提供不同的功能和服务套餐</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6" name="文本框 95"/>
          <p:cNvSpPr txBox="1"/>
          <p:nvPr/>
        </p:nvSpPr>
        <p:spPr>
          <a:xfrm>
            <a:off x="8318598" y="5702935"/>
            <a:ext cx="18150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基于客户需求的定制化维护</a:t>
            </a:r>
          </a:p>
        </p:txBody>
      </p:sp>
      <p:sp>
        <p:nvSpPr>
          <p:cNvPr id="97" name="文本框 96"/>
          <p:cNvSpPr txBox="1"/>
          <p:nvPr/>
        </p:nvSpPr>
        <p:spPr>
          <a:xfrm>
            <a:off x="2060829" y="819062"/>
            <a:ext cx="848931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gradFill>
                  <a:gsLst>
                    <a:gs pos="0">
                      <a:srgbClr val="FEE042"/>
                    </a:gs>
                    <a:gs pos="100000">
                      <a:srgbClr val="FB7894"/>
                    </a:gs>
                  </a:gsLst>
                  <a:lin ang="2700000" scaled="1"/>
                </a:gradFill>
                <a:effectLst/>
                <a:uLnTx/>
                <a:uFillTx/>
                <a:latin typeface="微软雅黑" panose="020B0503020204020204" pitchFamily="34" charset="-122"/>
                <a:ea typeface="微软雅黑" panose="020B0503020204020204" pitchFamily="34" charset="-122"/>
                <a:cs typeface="+mj-ea"/>
              </a:rPr>
              <a:t>算法先进可靠，设备适用广泛，界面实用便捷</a:t>
            </a:r>
          </a:p>
        </p:txBody>
      </p:sp>
      <p:grpSp>
        <p:nvGrpSpPr>
          <p:cNvPr id="2" name="组合 1"/>
          <p:cNvGrpSpPr/>
          <p:nvPr/>
        </p:nvGrpSpPr>
        <p:grpSpPr>
          <a:xfrm>
            <a:off x="453543" y="394711"/>
            <a:ext cx="540044" cy="528606"/>
            <a:chOff x="520218" y="437796"/>
            <a:chExt cx="684468" cy="691752"/>
          </a:xfrm>
        </p:grpSpPr>
        <p:sp>
          <p:nvSpPr>
            <p:cNvPr id="3" name="矩形: 圆角 2"/>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5" name="文本框 4"/>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rPr>
              <a:t>竞品分析</a:t>
            </a:r>
          </a:p>
        </p:txBody>
      </p:sp>
      <p:sp>
        <p:nvSpPr>
          <p:cNvPr id="7" name="文本框 6">
            <a:extLst>
              <a:ext uri="{FF2B5EF4-FFF2-40B4-BE49-F238E27FC236}">
                <a16:creationId xmlns:a16="http://schemas.microsoft.com/office/drawing/2014/main" id="{F7898687-1FD6-4D65-880D-23F7C805DF3C}"/>
              </a:ext>
            </a:extLst>
          </p:cNvPr>
          <p:cNvSpPr txBox="1"/>
          <p:nvPr/>
        </p:nvSpPr>
        <p:spPr>
          <a:xfrm>
            <a:off x="1627775" y="1900846"/>
            <a:ext cx="278230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MAINTAINMIND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维雨绸缪</a:t>
            </a:r>
            <a:endParaRPr kumimoji="0" lang="en-US" altLang="zh-CN" sz="24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animEffect transition="in" filter="fade">
                                      <p:cBhvr>
                                        <p:cTn id="43" dur="500"/>
                                        <p:tgtEl>
                                          <p:spTgt spid="191"/>
                                        </p:tgtEl>
                                      </p:cBhvr>
                                    </p:animEffect>
                                  </p:childTnLst>
                                </p:cTn>
                              </p:par>
                              <p:par>
                                <p:cTn id="44" presetID="10"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10" presetClass="entr" presetSubtype="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par>
                                <p:cTn id="77" presetID="10" presetClass="entr" presetSubtype="0" fill="hold"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5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par>
                                <p:cTn id="89" presetID="10"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fade">
                                      <p:cBhvr>
                                        <p:cTn id="91" dur="500"/>
                                        <p:tgtEl>
                                          <p:spTgt spid="69"/>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500"/>
                                        <p:tgtEl>
                                          <p:spTgt spid="70"/>
                                        </p:tgtEl>
                                      </p:cBhvr>
                                    </p:animEffect>
                                  </p:childTnLst>
                                </p:cTn>
                              </p:par>
                              <p:par>
                                <p:cTn id="95" presetID="10" presetClass="entr" presetSubtype="0" fill="hold" nodeType="with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par>
                                <p:cTn id="98" presetID="10" presetClass="entr" presetSubtype="0" fill="hold" nodeType="with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fade">
                                      <p:cBhvr>
                                        <p:cTn id="100" dur="500"/>
                                        <p:tgtEl>
                                          <p:spTgt spid="72"/>
                                        </p:tgtEl>
                                      </p:cBhvr>
                                    </p:animEffect>
                                  </p:childTnLst>
                                </p:cTn>
                              </p:par>
                              <p:par>
                                <p:cTn id="101" presetID="10" presetClass="entr" presetSubtype="0" fill="hold"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par>
                                <p:cTn id="104" presetID="10" presetClass="entr" presetSubtype="0" fill="hold"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Effect transition="in" filter="fade">
                                      <p:cBhvr>
                                        <p:cTn id="109" dur="500"/>
                                        <p:tgtEl>
                                          <p:spTgt spid="7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fade">
                                      <p:cBhvr>
                                        <p:cTn id="112" dur="500"/>
                                        <p:tgtEl>
                                          <p:spTgt spid="7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500"/>
                                        <p:tgtEl>
                                          <p:spTgt spid="7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500"/>
                                        <p:tgtEl>
                                          <p:spTgt spid="7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500"/>
                                        <p:tgtEl>
                                          <p:spTgt spid="7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fade">
                                      <p:cBhvr>
                                        <p:cTn id="124" dur="500"/>
                                        <p:tgtEl>
                                          <p:spTgt spid="8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fade">
                                      <p:cBhvr>
                                        <p:cTn id="127" dur="500"/>
                                        <p:tgtEl>
                                          <p:spTgt spid="8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fade">
                                      <p:cBhvr>
                                        <p:cTn id="130" dur="500"/>
                                        <p:tgtEl>
                                          <p:spTgt spid="8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3"/>
                                        </p:tgtEl>
                                        <p:attrNameLst>
                                          <p:attrName>style.visibility</p:attrName>
                                        </p:attrNameLst>
                                      </p:cBhvr>
                                      <p:to>
                                        <p:strVal val="visible"/>
                                      </p:to>
                                    </p:set>
                                    <p:animEffect transition="in" filter="fade">
                                      <p:cBhvr>
                                        <p:cTn id="133" dur="500"/>
                                        <p:tgtEl>
                                          <p:spTgt spid="8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4"/>
                                        </p:tgtEl>
                                        <p:attrNameLst>
                                          <p:attrName>style.visibility</p:attrName>
                                        </p:attrNameLst>
                                      </p:cBhvr>
                                      <p:to>
                                        <p:strVal val="visible"/>
                                      </p:to>
                                    </p:set>
                                    <p:animEffect transition="in" filter="fade">
                                      <p:cBhvr>
                                        <p:cTn id="136" dur="500"/>
                                        <p:tgtEl>
                                          <p:spTgt spid="8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5"/>
                                        </p:tgtEl>
                                        <p:attrNameLst>
                                          <p:attrName>style.visibility</p:attrName>
                                        </p:attrNameLst>
                                      </p:cBhvr>
                                      <p:to>
                                        <p:strVal val="visible"/>
                                      </p:to>
                                    </p:set>
                                    <p:animEffect transition="in" filter="fade">
                                      <p:cBhvr>
                                        <p:cTn id="139" dur="500"/>
                                        <p:tgtEl>
                                          <p:spTgt spid="8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86"/>
                                        </p:tgtEl>
                                        <p:attrNameLst>
                                          <p:attrName>style.visibility</p:attrName>
                                        </p:attrNameLst>
                                      </p:cBhvr>
                                      <p:to>
                                        <p:strVal val="visible"/>
                                      </p:to>
                                    </p:set>
                                    <p:animEffect transition="in" filter="fade">
                                      <p:cBhvr>
                                        <p:cTn id="142" dur="500"/>
                                        <p:tgtEl>
                                          <p:spTgt spid="8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7"/>
                                        </p:tgtEl>
                                        <p:attrNameLst>
                                          <p:attrName>style.visibility</p:attrName>
                                        </p:attrNameLst>
                                      </p:cBhvr>
                                      <p:to>
                                        <p:strVal val="visible"/>
                                      </p:to>
                                    </p:set>
                                    <p:animEffect transition="in" filter="fade">
                                      <p:cBhvr>
                                        <p:cTn id="145" dur="500"/>
                                        <p:tgtEl>
                                          <p:spTgt spid="8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8"/>
                                        </p:tgtEl>
                                        <p:attrNameLst>
                                          <p:attrName>style.visibility</p:attrName>
                                        </p:attrNameLst>
                                      </p:cBhvr>
                                      <p:to>
                                        <p:strVal val="visible"/>
                                      </p:to>
                                    </p:set>
                                    <p:animEffect transition="in" filter="fade">
                                      <p:cBhvr>
                                        <p:cTn id="148" dur="500"/>
                                        <p:tgtEl>
                                          <p:spTgt spid="8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0"/>
                                        </p:tgtEl>
                                        <p:attrNameLst>
                                          <p:attrName>style.visibility</p:attrName>
                                        </p:attrNameLst>
                                      </p:cBhvr>
                                      <p:to>
                                        <p:strVal val="visible"/>
                                      </p:to>
                                    </p:set>
                                    <p:animEffect transition="in" filter="fade">
                                      <p:cBhvr>
                                        <p:cTn id="151" dur="500"/>
                                        <p:tgtEl>
                                          <p:spTgt spid="9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9"/>
                                        </p:tgtEl>
                                        <p:attrNameLst>
                                          <p:attrName>style.visibility</p:attrName>
                                        </p:attrNameLst>
                                      </p:cBhvr>
                                      <p:to>
                                        <p:strVal val="visible"/>
                                      </p:to>
                                    </p:set>
                                    <p:animEffect transition="in" filter="fade">
                                      <p:cBhvr>
                                        <p:cTn id="154" dur="500"/>
                                        <p:tgtEl>
                                          <p:spTgt spid="8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fade">
                                      <p:cBhvr>
                                        <p:cTn id="157" dur="500"/>
                                        <p:tgtEl>
                                          <p:spTgt spid="9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4"/>
                                        </p:tgtEl>
                                        <p:attrNameLst>
                                          <p:attrName>style.visibility</p:attrName>
                                        </p:attrNameLst>
                                      </p:cBhvr>
                                      <p:to>
                                        <p:strVal val="visible"/>
                                      </p:to>
                                    </p:set>
                                    <p:animEffect transition="in" filter="fade">
                                      <p:cBhvr>
                                        <p:cTn id="160" dur="500"/>
                                        <p:tgtEl>
                                          <p:spTgt spid="9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fade">
                                      <p:cBhvr>
                                        <p:cTn id="163" dur="500"/>
                                        <p:tgtEl>
                                          <p:spTgt spid="9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6"/>
                                        </p:tgtEl>
                                        <p:attrNameLst>
                                          <p:attrName>style.visibility</p:attrName>
                                        </p:attrNameLst>
                                      </p:cBhvr>
                                      <p:to>
                                        <p:strVal val="visible"/>
                                      </p:to>
                                    </p:set>
                                    <p:animEffect transition="in" filter="fade">
                                      <p:cBhvr>
                                        <p:cTn id="166" dur="500"/>
                                        <p:tgtEl>
                                          <p:spTgt spid="9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7"/>
                                        </p:tgtEl>
                                        <p:attrNameLst>
                                          <p:attrName>style.visibility</p:attrName>
                                        </p:attrNameLst>
                                      </p:cBhvr>
                                      <p:to>
                                        <p:strVal val="visible"/>
                                      </p:to>
                                    </p:set>
                                    <p:animEffect transition="in" filter="fade">
                                      <p:cBhvr>
                                        <p:cTn id="169" dur="500"/>
                                        <p:tgtEl>
                                          <p:spTgt spid="97"/>
                                        </p:tgtEl>
                                      </p:cBhvr>
                                    </p:animEffect>
                                  </p:childTnLst>
                                </p:cTn>
                              </p:par>
                              <p:par>
                                <p:cTn id="170" presetID="10" presetClass="entr" presetSubtype="0" fill="hold" nodeType="withEffect">
                                  <p:stCondLst>
                                    <p:cond delay="0"/>
                                  </p:stCondLst>
                                  <p:childTnLst>
                                    <p:set>
                                      <p:cBhvr>
                                        <p:cTn id="171" dur="1" fill="hold">
                                          <p:stCondLst>
                                            <p:cond delay="0"/>
                                          </p:stCondLst>
                                        </p:cTn>
                                        <p:tgtEl>
                                          <p:spTgt spid="2"/>
                                        </p:tgtEl>
                                        <p:attrNameLst>
                                          <p:attrName>style.visibility</p:attrName>
                                        </p:attrNameLst>
                                      </p:cBhvr>
                                      <p:to>
                                        <p:strVal val="visible"/>
                                      </p:to>
                                    </p:set>
                                    <p:animEffect transition="in" filter="fade">
                                      <p:cBhvr>
                                        <p:cTn id="172" dur="500"/>
                                        <p:tgtEl>
                                          <p:spTgt spid="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
                                        </p:tgtEl>
                                        <p:attrNameLst>
                                          <p:attrName>style.visibility</p:attrName>
                                        </p:attrNameLst>
                                      </p:cBhvr>
                                      <p:to>
                                        <p:strVal val="visible"/>
                                      </p:to>
                                    </p:set>
                                    <p:animEffect transition="in" filter="fade">
                                      <p:cBhvr>
                                        <p:cTn id="175" dur="500"/>
                                        <p:tgtEl>
                                          <p:spTgt spid="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12" grpId="0" bldLvl="0" animBg="1"/>
      <p:bldP spid="12" grpId="1" animBg="1"/>
      <p:bldP spid="13" grpId="0" bldLvl="0" animBg="1"/>
      <p:bldP spid="13" grpId="1" animBg="1"/>
      <p:bldP spid="14" grpId="0" bldLvl="0" animBg="1"/>
      <p:bldP spid="14" grpId="1" animBg="1"/>
      <p:bldP spid="15" grpId="0" bldLvl="0" animBg="1"/>
      <p:bldP spid="15" grpId="1" animBg="1"/>
      <p:bldP spid="16" grpId="0" bldLvl="0" animBg="1"/>
      <p:bldP spid="16" grpId="1" animBg="1"/>
      <p:bldP spid="19" grpId="0"/>
      <p:bldP spid="19" grpId="1"/>
      <p:bldP spid="21" grpId="0"/>
      <p:bldP spid="21" grpId="1"/>
      <p:bldP spid="22" grpId="0"/>
      <p:bldP spid="22" grpId="1"/>
      <p:bldP spid="23" grpId="0"/>
      <p:bldP spid="23" grpId="1"/>
      <p:bldP spid="24" grpId="0"/>
      <p:bldP spid="24" grpId="1"/>
      <p:bldP spid="49" grpId="0"/>
      <p:bldP spid="49" grpId="1"/>
      <p:bldP spid="56" grpId="0"/>
      <p:bldP spid="56" grpId="1"/>
      <p:bldP spid="57" grpId="0"/>
      <p:bldP spid="57" grpId="1"/>
      <p:bldP spid="58" grpId="0"/>
      <p:bldP spid="58" grpId="1"/>
      <p:bldP spid="75" grpId="0"/>
      <p:bldP spid="75" grpId="1"/>
      <p:bldP spid="76" grpId="0"/>
      <p:bldP spid="76" grpId="1"/>
      <p:bldP spid="77" grpId="0"/>
      <p:bldP spid="77" grpId="1"/>
      <p:bldP spid="78" grpId="0"/>
      <p:bldP spid="78" grpId="1"/>
      <p:bldP spid="79" grpId="0"/>
      <p:bldP spid="79" grpId="1"/>
      <p:bldP spid="80" grpId="0"/>
      <p:bldP spid="80" grpId="1"/>
      <p:bldP spid="81" grpId="0"/>
      <p:bldP spid="81" grpId="1"/>
      <p:bldP spid="82" grpId="0"/>
      <p:bldP spid="82" grpId="1"/>
      <p:bldP spid="83" grpId="0"/>
      <p:bldP spid="83" grpId="1"/>
      <p:bldP spid="84" grpId="0"/>
      <p:bldP spid="84" grpId="1"/>
      <p:bldP spid="85" grpId="0"/>
      <p:bldP spid="85" grpId="1"/>
      <p:bldP spid="86" grpId="0"/>
      <p:bldP spid="86" grpId="1"/>
      <p:bldP spid="87" grpId="0"/>
      <p:bldP spid="87" grpId="1"/>
      <p:bldP spid="88" grpId="0"/>
      <p:bldP spid="88" grpId="1"/>
      <p:bldP spid="90" grpId="0"/>
      <p:bldP spid="90" grpId="1"/>
      <p:bldP spid="89" grpId="0"/>
      <p:bldP spid="89" grpId="1"/>
      <p:bldP spid="93" grpId="0"/>
      <p:bldP spid="93" grpId="1"/>
      <p:bldP spid="94" grpId="0"/>
      <p:bldP spid="94" grpId="1"/>
      <p:bldP spid="95" grpId="0"/>
      <p:bldP spid="95" grpId="1"/>
      <p:bldP spid="96" grpId="0"/>
      <p:bldP spid="96" grpId="1"/>
      <p:bldP spid="97" grpId="0"/>
      <p:bldP spid="97" grpId="1"/>
      <p:bldP spid="5" grpId="0"/>
      <p:bldP spid="5" grpId="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2"/>
          <p:cNvPicPr>
            <a:picLocks noChangeAspect="1" noChangeArrowheads="1"/>
          </p:cNvPicPr>
          <p:nvPr/>
        </p:nvPicPr>
        <p:blipFill>
          <a:blip r:embed="rId4">
            <a:alphaModFix amt="10000"/>
            <a:extLst>
              <a:ext uri="{28A0092B-C50C-407E-A947-70E740481C1C}">
                <a14:useLocalDpi xmlns:a14="http://schemas.microsoft.com/office/drawing/2010/main" val="0"/>
              </a:ext>
            </a:extLst>
          </a:blip>
          <a:srcRect/>
          <a:stretch>
            <a:fillRect/>
          </a:stretch>
        </p:blipFill>
        <p:spPr bwMode="auto">
          <a:xfrm>
            <a:off x="6016978" y="-122823"/>
            <a:ext cx="6175022" cy="69469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
          <p:cNvPicPr>
            <a:picLocks noChangeAspect="1" noChangeArrowheads="1"/>
          </p:cNvPicPr>
          <p:nvPr/>
        </p:nvPicPr>
        <p:blipFill>
          <a:blip r:embed="rId5">
            <a:alphaModFix amt="10000"/>
            <a:extLst>
              <a:ext uri="{28A0092B-C50C-407E-A947-70E740481C1C}">
                <a14:useLocalDpi xmlns:a14="http://schemas.microsoft.com/office/drawing/2010/main" val="0"/>
              </a:ext>
            </a:extLst>
          </a:blip>
          <a:stretch>
            <a:fillRect/>
          </a:stretch>
        </p:blipFill>
        <p:spPr bwMode="auto">
          <a:xfrm>
            <a:off x="-58355" y="0"/>
            <a:ext cx="6332289" cy="6946900"/>
          </a:xfrm>
          <a:prstGeom prst="rect">
            <a:avLst/>
          </a:prstGeom>
          <a:noFill/>
          <a:extLst>
            <a:ext uri="{909E8E84-426E-40DD-AFC4-6F175D3DCCD1}">
              <a14:hiddenFill xmlns:a14="http://schemas.microsoft.com/office/drawing/2010/main">
                <a:solidFill>
                  <a:srgbClr val="FFFFFF"/>
                </a:solidFill>
              </a14:hiddenFill>
            </a:ext>
          </a:extLst>
        </p:spPr>
      </p:pic>
      <p:sp>
        <p:nvSpPr>
          <p:cNvPr id="75" name="文本框 74"/>
          <p:cNvSpPr txBox="1"/>
          <p:nvPr/>
        </p:nvSpPr>
        <p:spPr>
          <a:xfrm>
            <a:off x="9043097" y="1220002"/>
            <a:ext cx="2877662" cy="2960200"/>
          </a:xfrm>
          <a:prstGeom prst="rect">
            <a:avLst/>
          </a:prstGeom>
          <a:noFill/>
        </p:spPr>
        <p:txBody>
          <a:bodyPr wrap="square" rtlCol="0" anchor="t" anchorCtr="0">
            <a:noAutofit/>
          </a:bodyPr>
          <a:lstStyle/>
          <a:p>
            <a:pPr lvl="0">
              <a:lnSpc>
                <a:spcPct val="150000"/>
              </a:lnSpc>
              <a:defRPr/>
            </a:pPr>
            <a:r>
              <a:rPr lang="zh-CN" altLang="en-US" sz="2000" b="1" kern="100" dirty="0">
                <a:solidFill>
                  <a:schemeClr val="bg1"/>
                </a:solidFill>
                <a:latin typeface="微软雅黑" panose="020B0503020204020204" pitchFamily="34" charset="-122"/>
                <a:ea typeface="微软雅黑" panose="020B0503020204020204" pitchFamily="34" charset="-122"/>
              </a:rPr>
              <a:t>已完成</a:t>
            </a:r>
            <a:r>
              <a:rPr lang="zh-CN" altLang="en-US" sz="2000" b="1" kern="100" dirty="0">
                <a:solidFill>
                  <a:srgbClr val="FFFF00"/>
                </a:solidFill>
                <a:latin typeface="微软雅黑" panose="020B0503020204020204" pitchFamily="34" charset="-122"/>
                <a:ea typeface="微软雅黑" panose="020B0503020204020204" pitchFamily="34" charset="-122"/>
              </a:rPr>
              <a:t>软件著作权一项</a:t>
            </a:r>
            <a:r>
              <a:rPr lang="zh-CN" altLang="en-US" sz="2000" b="1" kern="100" dirty="0">
                <a:solidFill>
                  <a:prstClr val="white"/>
                </a:solidFill>
                <a:latin typeface="微软雅黑" panose="020B0503020204020204" pitchFamily="34" charset="-122"/>
                <a:ea typeface="微软雅黑" panose="020B0503020204020204" pitchFamily="34" charset="-122"/>
              </a:rPr>
              <a:t>：</a:t>
            </a:r>
            <a:endParaRPr lang="en-US" altLang="zh-CN" b="1" dirty="0">
              <a:solidFill>
                <a:schemeClr val="bg1"/>
              </a:solidFill>
              <a:latin typeface="Times New Roman" panose="02020603050405020304"/>
              <a:ea typeface="微软雅黑" panose="020B0503020204020204" pitchFamily="34" charset="-122"/>
            </a:endParaRPr>
          </a:p>
          <a:p>
            <a:pPr marL="285750" indent="-285750">
              <a:buFont typeface="Wingdings" panose="05000000000000000000" pitchFamily="2" charset="2"/>
              <a:buChar char="l"/>
              <a:defRPr/>
            </a:pPr>
            <a:r>
              <a:rPr lang="zh-CN" altLang="en-US" b="1" dirty="0">
                <a:solidFill>
                  <a:schemeClr val="bg1"/>
                </a:solidFill>
                <a:latin typeface="Times New Roman" panose="02020603050405020304"/>
                <a:ea typeface="微软雅黑" panose="020B0503020204020204" pitchFamily="34" charset="-122"/>
              </a:rPr>
              <a:t>基于人工智能的设备寿命预测</a:t>
            </a:r>
            <a:r>
              <a:rPr lang="en-US" altLang="zh-CN" b="1" dirty="0">
                <a:solidFill>
                  <a:schemeClr val="bg1"/>
                </a:solidFill>
                <a:latin typeface="Times New Roman" panose="02020603050405020304"/>
                <a:ea typeface="微软雅黑" panose="020B0503020204020204" pitchFamily="34" charset="-122"/>
              </a:rPr>
              <a:t>Web</a:t>
            </a:r>
            <a:r>
              <a:rPr lang="zh-CN" altLang="en-US" b="1" dirty="0">
                <a:solidFill>
                  <a:schemeClr val="bg1"/>
                </a:solidFill>
                <a:latin typeface="Times New Roman" panose="02020603050405020304"/>
                <a:ea typeface="微软雅黑" panose="020B0503020204020204" pitchFamily="34" charset="-122"/>
              </a:rPr>
              <a:t>应用</a:t>
            </a:r>
            <a:endParaRPr lang="en-US" altLang="zh-CN" b="1" dirty="0">
              <a:solidFill>
                <a:schemeClr val="bg1"/>
              </a:solidFill>
              <a:latin typeface="Times New Roman" panose="02020603050405020304"/>
              <a:ea typeface="微软雅黑" panose="020B0503020204020204" pitchFamily="34" charset="-122"/>
            </a:endParaRPr>
          </a:p>
          <a:p>
            <a:pPr>
              <a:defRPr/>
            </a:pPr>
            <a:r>
              <a:rPr lang="zh-CN" altLang="en-US" sz="1600" b="1" dirty="0">
                <a:solidFill>
                  <a:srgbClr val="07FDFC"/>
                </a:solidFill>
                <a:latin typeface="Times New Roman" panose="02020603050405020304"/>
                <a:ea typeface="微软雅黑" panose="020B0503020204020204" pitchFamily="34" charset="-122"/>
              </a:rPr>
              <a:t>由项目组成员杨烜赫作为学生第一作者撰写的软件著作书</a:t>
            </a:r>
            <a:endParaRPr lang="en-US" altLang="zh-CN" sz="1600" b="1" dirty="0">
              <a:solidFill>
                <a:srgbClr val="07FDFC"/>
              </a:solidFill>
              <a:latin typeface="Times New Roman" panose="02020603050405020304"/>
              <a:ea typeface="微软雅黑" panose="020B0503020204020204" pitchFamily="34" charset="-122"/>
            </a:endParaRPr>
          </a:p>
          <a:p>
            <a:pPr>
              <a:defRPr/>
            </a:pPr>
            <a:endParaRPr lang="en-US" altLang="zh-CN" sz="1600" b="1" dirty="0">
              <a:solidFill>
                <a:schemeClr val="bg1"/>
              </a:solidFill>
              <a:latin typeface="Times New Roman" panose="02020603050405020304"/>
              <a:ea typeface="微软雅黑" panose="020B0503020204020204" pitchFamily="34" charset="-122"/>
            </a:endParaRPr>
          </a:p>
          <a:p>
            <a:pPr>
              <a:defRPr/>
            </a:pPr>
            <a:endParaRPr lang="en-US" altLang="zh-CN" sz="1600" b="1" dirty="0">
              <a:solidFill>
                <a:srgbClr val="07FDFC"/>
              </a:solidFill>
              <a:latin typeface="Times New Roman" panose="02020603050405020304"/>
              <a:ea typeface="微软雅黑" panose="020B0503020204020204" pitchFamily="34" charset="-122"/>
            </a:endParaRPr>
          </a:p>
          <a:p>
            <a:pPr>
              <a:defRPr/>
            </a:pPr>
            <a:endParaRPr lang="en-US" altLang="zh-CN" sz="1600" b="1" dirty="0">
              <a:solidFill>
                <a:srgbClr val="07FDFC"/>
              </a:solidFill>
              <a:latin typeface="Times New Roman" panose="02020603050405020304"/>
              <a:ea typeface="微软雅黑" panose="020B0503020204020204" pitchFamily="34" charset="-122"/>
            </a:endParaRPr>
          </a:p>
          <a:p>
            <a:pPr lvl="0">
              <a:lnSpc>
                <a:spcPts val="2220"/>
              </a:lnSpc>
              <a:defRPr/>
            </a:pPr>
            <a:endParaRPr lang="en-US" altLang="zh-CN" sz="1600" b="1" kern="100" dirty="0">
              <a:solidFill>
                <a:prstClr val="whit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36605" y="1720340"/>
            <a:ext cx="2300196" cy="615553"/>
          </a:xfrm>
          <a:prstGeom prst="rect">
            <a:avLst/>
          </a:prstGeom>
          <a:noFill/>
        </p:spPr>
        <p:txBody>
          <a:bodyPr wrap="square">
            <a:spAutoFit/>
          </a:bodyPr>
          <a:lstStyle/>
          <a:p>
            <a:r>
              <a:rPr lang="zh-CN" altLang="en-US" sz="1400" b="1" kern="100" dirty="0">
                <a:solidFill>
                  <a:prstClr val="white"/>
                </a:solidFill>
                <a:latin typeface="微软雅黑" panose="020B0503020204020204" pitchFamily="34" charset="-122"/>
                <a:ea typeface="微软雅黑" panose="020B0503020204020204" pitchFamily="34" charset="-122"/>
                <a:sym typeface="+mn-ea"/>
              </a:rPr>
              <a:t>中国国际大学生创新大赛</a:t>
            </a:r>
            <a:r>
              <a:rPr lang="en-US" altLang="zh-CN" sz="1400" b="1" kern="100" dirty="0">
                <a:solidFill>
                  <a:prstClr val="white"/>
                </a:solidFill>
                <a:latin typeface="微软雅黑" panose="020B0503020204020204" pitchFamily="34" charset="-122"/>
                <a:ea typeface="微软雅黑" panose="020B0503020204020204" pitchFamily="34" charset="-122"/>
                <a:sym typeface="+mn-ea"/>
              </a:rPr>
              <a:t>(2024)</a:t>
            </a:r>
            <a:r>
              <a:rPr lang="zh-CN" altLang="en-US" sz="1400" b="1" kern="100" dirty="0">
                <a:solidFill>
                  <a:prstClr val="white"/>
                </a:solidFill>
                <a:latin typeface="微软雅黑" panose="020B0503020204020204" pitchFamily="34" charset="-122"/>
                <a:ea typeface="微软雅黑" panose="020B0503020204020204" pitchFamily="34" charset="-122"/>
                <a:sym typeface="+mn-ea"/>
              </a:rPr>
              <a:t>校赛</a:t>
            </a:r>
            <a:r>
              <a:rPr kumimoji="0" lang="zh-CN" altLang="en-US" sz="20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银奖</a:t>
            </a:r>
          </a:p>
        </p:txBody>
      </p:sp>
      <p:sp>
        <p:nvSpPr>
          <p:cNvPr id="8" name="文本框 7"/>
          <p:cNvSpPr txBox="1"/>
          <p:nvPr/>
        </p:nvSpPr>
        <p:spPr>
          <a:xfrm>
            <a:off x="636905" y="974850"/>
            <a:ext cx="2311119" cy="660400"/>
          </a:xfrm>
          <a:prstGeom prst="rect">
            <a:avLst/>
          </a:prstGeom>
          <a:noFill/>
        </p:spPr>
        <p:txBody>
          <a:bodyPr wrap="square">
            <a:spAutoFit/>
          </a:bodyPr>
          <a:lstStyle/>
          <a:p>
            <a:pPr>
              <a:lnSpc>
                <a:spcPts val="2220"/>
              </a:lnSpc>
              <a:defRPr/>
            </a:pPr>
            <a:r>
              <a:rPr lang="zh-CN" altLang="en-US" sz="1400" b="1" kern="100" dirty="0">
                <a:solidFill>
                  <a:prstClr val="white"/>
                </a:solidFill>
                <a:latin typeface="微软雅黑" panose="020B0503020204020204" pitchFamily="34" charset="-122"/>
                <a:ea typeface="微软雅黑" panose="020B0503020204020204" pitchFamily="34" charset="-122"/>
              </a:rPr>
              <a:t>第九届同济大学大学生创新创业学术论坛</a:t>
            </a:r>
            <a:r>
              <a:rPr lang="zh-CN" altLang="en-US" sz="2000" b="1" kern="100" dirty="0">
                <a:solidFill>
                  <a:srgbClr val="FFFF00"/>
                </a:solidFill>
                <a:latin typeface="微软雅黑" panose="020B0503020204020204" pitchFamily="34" charset="-122"/>
                <a:ea typeface="微软雅黑" panose="020B0503020204020204" pitchFamily="34" charset="-122"/>
              </a:rPr>
              <a:t>二等奖</a:t>
            </a:r>
            <a:endParaRPr lang="zh-CN" altLang="en-US" sz="2000" b="1" kern="100" dirty="0">
              <a:solidFill>
                <a:srgbClr val="FFFF00"/>
              </a:solidFill>
              <a:latin typeface="微软雅黑" panose="020B0503020204020204" pitchFamily="34" charset="-122"/>
              <a:ea typeface="微软雅黑" panose="020B0503020204020204" pitchFamily="34" charset="-122"/>
              <a:sym typeface="+mn-ea"/>
            </a:endParaRPr>
          </a:p>
        </p:txBody>
      </p:sp>
      <p:sp>
        <p:nvSpPr>
          <p:cNvPr id="4" name="椭圆 39"/>
          <p:cNvSpPr/>
          <p:nvPr>
            <p:custDataLst>
              <p:tags r:id="rId1"/>
            </p:custDataLst>
          </p:nvPr>
        </p:nvSpPr>
        <p:spPr>
          <a:xfrm flipH="1">
            <a:off x="157721" y="1837235"/>
            <a:ext cx="403076" cy="403073"/>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gradFill flip="none" rotWithShape="1">
            <a:gsLst>
              <a:gs pos="30000">
                <a:srgbClr val="07FFFD"/>
              </a:gs>
              <a:gs pos="100000">
                <a:srgbClr val="002B9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5400" dirty="0">
              <a:latin typeface="思源黑体 CN Regular" panose="020B0500000000000000" pitchFamily="34" charset="-122"/>
              <a:ea typeface="思源黑体 CN Regular" panose="020B0500000000000000" pitchFamily="34" charset="-122"/>
            </a:endParaRPr>
          </a:p>
        </p:txBody>
      </p:sp>
      <p:pic>
        <p:nvPicPr>
          <p:cNvPr id="6" name="图片 5"/>
          <p:cNvPicPr>
            <a:picLocks noChangeAspect="1"/>
          </p:cNvPicPr>
          <p:nvPr/>
        </p:nvPicPr>
        <p:blipFill>
          <a:blip r:embed="rId6"/>
          <a:stretch>
            <a:fillRect/>
          </a:stretch>
        </p:blipFill>
        <p:spPr>
          <a:xfrm>
            <a:off x="499133" y="2558921"/>
            <a:ext cx="2257548" cy="1584407"/>
          </a:xfrm>
          <a:prstGeom prst="roundRect">
            <a:avLst/>
          </a:prstGeom>
          <a:effectLst>
            <a:reflection blurRad="6350" stA="50000" endA="300" endPos="55000" dir="5400000" sy="-100000" algn="bl" rotWithShape="0"/>
          </a:effectLst>
        </p:spPr>
      </p:pic>
      <p:sp>
        <p:nvSpPr>
          <p:cNvPr id="9" name="文本框 8"/>
          <p:cNvSpPr txBox="1"/>
          <p:nvPr/>
        </p:nvSpPr>
        <p:spPr>
          <a:xfrm>
            <a:off x="3374033" y="961302"/>
            <a:ext cx="4856537" cy="3302723"/>
          </a:xfrm>
          <a:prstGeom prst="rect">
            <a:avLst/>
          </a:prstGeom>
          <a:noFill/>
        </p:spPr>
        <p:txBody>
          <a:bodyPr wrap="square" rtlCol="0" anchor="t" anchorCtr="0">
            <a:noAutofit/>
          </a:bodyPr>
          <a:lstStyle/>
          <a:p>
            <a:pPr lvl="0">
              <a:defRPr/>
            </a:pPr>
            <a:r>
              <a:rPr lang="zh-CN" altLang="en-US" sz="2000" b="1" kern="100" dirty="0">
                <a:solidFill>
                  <a:prstClr val="white"/>
                </a:solidFill>
                <a:latin typeface="微软雅黑" panose="020B0503020204020204" pitchFamily="34" charset="-122"/>
                <a:ea typeface="微软雅黑" panose="020B0503020204020204" pitchFamily="34" charset="-122"/>
              </a:rPr>
              <a:t>已受理</a:t>
            </a:r>
            <a:r>
              <a:rPr lang="zh-CN" altLang="en-US" sz="2000" b="1" kern="100" dirty="0">
                <a:solidFill>
                  <a:srgbClr val="FFFF00"/>
                </a:solidFill>
                <a:latin typeface="微软雅黑" panose="020B0503020204020204" pitchFamily="34" charset="-122"/>
                <a:ea typeface="微软雅黑" panose="020B0503020204020204" pitchFamily="34" charset="-122"/>
              </a:rPr>
              <a:t>专利一项</a:t>
            </a:r>
            <a:r>
              <a:rPr lang="zh-CN" altLang="en-US" sz="2000" b="1" kern="100" dirty="0">
                <a:solidFill>
                  <a:prstClr val="white"/>
                </a:solidFill>
                <a:latin typeface="微软雅黑" panose="020B0503020204020204" pitchFamily="34" charset="-122"/>
                <a:ea typeface="微软雅黑" panose="020B0503020204020204" pitchFamily="34" charset="-122"/>
              </a:rPr>
              <a:t>：</a:t>
            </a:r>
            <a:endParaRPr lang="en-US" altLang="zh-CN" sz="2000" b="1" kern="100" dirty="0">
              <a:solidFill>
                <a:prstClr val="white"/>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defRPr/>
            </a:pPr>
            <a:r>
              <a:rPr lang="zh-CN" altLang="en-US" b="1" kern="100" dirty="0">
                <a:solidFill>
                  <a:prstClr val="white"/>
                </a:solidFill>
                <a:latin typeface="微软雅黑" panose="020B0503020204020204" pitchFamily="34" charset="-122"/>
                <a:ea typeface="微软雅黑" panose="020B0503020204020204" pitchFamily="34" charset="-122"/>
              </a:rPr>
              <a:t>基于</a:t>
            </a:r>
            <a:r>
              <a:rPr lang="en-US" altLang="zh-CN" b="1" kern="100" dirty="0">
                <a:solidFill>
                  <a:prstClr val="white"/>
                </a:solidFill>
                <a:latin typeface="微软雅黑" panose="020B0503020204020204" pitchFamily="34" charset="-122"/>
                <a:ea typeface="微软雅黑" panose="020B0503020204020204" pitchFamily="34" charset="-122"/>
              </a:rPr>
              <a:t>CNN-LSTM</a:t>
            </a:r>
            <a:r>
              <a:rPr lang="zh-CN" altLang="en-US" b="1" kern="100" dirty="0">
                <a:solidFill>
                  <a:prstClr val="white"/>
                </a:solidFill>
                <a:latin typeface="微软雅黑" panose="020B0503020204020204" pitchFamily="34" charset="-122"/>
                <a:ea typeface="微软雅黑" panose="020B0503020204020204" pitchFamily="34" charset="-122"/>
              </a:rPr>
              <a:t>的航空发动机预测与健康管理解决方法及系统</a:t>
            </a:r>
            <a:endParaRPr lang="en-US" altLang="zh-CN" b="1" kern="100" dirty="0">
              <a:solidFill>
                <a:prstClr val="white"/>
              </a:solidFill>
              <a:latin typeface="微软雅黑" panose="020B0503020204020204" pitchFamily="34" charset="-122"/>
              <a:ea typeface="微软雅黑" panose="020B0503020204020204" pitchFamily="34" charset="-122"/>
            </a:endParaRPr>
          </a:p>
          <a:p>
            <a:pPr>
              <a:defRPr/>
            </a:pPr>
            <a:r>
              <a:rPr lang="zh-CN" altLang="en-US" sz="1600" b="1" dirty="0">
                <a:solidFill>
                  <a:srgbClr val="07FDFC"/>
                </a:solidFill>
                <a:latin typeface="Times New Roman" panose="02020603050405020304"/>
                <a:ea typeface="微软雅黑" panose="020B0503020204020204" pitchFamily="34" charset="-122"/>
              </a:rPr>
              <a:t>由项目组成员田金成作为学生第一发明人撰写的专利</a:t>
            </a:r>
            <a:endParaRPr lang="en-US" altLang="zh-CN" sz="1600" b="1" dirty="0">
              <a:solidFill>
                <a:srgbClr val="07FDFC"/>
              </a:solidFill>
              <a:latin typeface="Times New Roman" panose="02020603050405020304"/>
              <a:ea typeface="微软雅黑" panose="020B0503020204020204" pitchFamily="34" charset="-122"/>
            </a:endParaRPr>
          </a:p>
          <a:p>
            <a:pPr lvl="0">
              <a:defRPr/>
            </a:pPr>
            <a:r>
              <a:rPr lang="zh-CN" altLang="en-US" sz="2000" b="1" kern="100" dirty="0">
                <a:solidFill>
                  <a:prstClr val="white"/>
                </a:solidFill>
                <a:latin typeface="微软雅黑" panose="020B0503020204020204" pitchFamily="34" charset="-122"/>
                <a:ea typeface="微软雅黑" panose="020B0503020204020204" pitchFamily="34" charset="-122"/>
              </a:rPr>
              <a:t>已申请</a:t>
            </a:r>
            <a:r>
              <a:rPr lang="zh-CN" altLang="en-US" sz="2000" b="1" kern="100" dirty="0">
                <a:solidFill>
                  <a:srgbClr val="FFFF00"/>
                </a:solidFill>
                <a:latin typeface="微软雅黑" panose="020B0503020204020204" pitchFamily="34" charset="-122"/>
                <a:ea typeface="微软雅黑" panose="020B0503020204020204" pitchFamily="34" charset="-122"/>
              </a:rPr>
              <a:t>专利两项</a:t>
            </a:r>
            <a:r>
              <a:rPr lang="zh-CN" altLang="en-US" sz="2000" b="1" kern="100" dirty="0">
                <a:solidFill>
                  <a:prstClr val="white"/>
                </a:solidFill>
                <a:latin typeface="微软雅黑" panose="020B0503020204020204" pitchFamily="34" charset="-122"/>
                <a:ea typeface="微软雅黑" panose="020B0503020204020204" pitchFamily="34" charset="-122"/>
              </a:rPr>
              <a:t>：</a:t>
            </a:r>
            <a:endParaRPr lang="en-US" altLang="zh-CN" sz="1600" b="1" kern="100" dirty="0">
              <a:solidFill>
                <a:prstClr val="white"/>
              </a:solidFill>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l"/>
              <a:defRPr/>
            </a:pPr>
            <a:r>
              <a:rPr lang="zh-CN" altLang="en-US" b="1" kern="100" dirty="0">
                <a:solidFill>
                  <a:prstClr val="white"/>
                </a:solidFill>
                <a:latin typeface="微软雅黑" panose="020B0503020204020204" pitchFamily="34" charset="-122"/>
                <a:ea typeface="微软雅黑" panose="020B0503020204020204" pitchFamily="34" charset="-122"/>
              </a:rPr>
              <a:t>基于</a:t>
            </a:r>
            <a:r>
              <a:rPr lang="en-US" altLang="zh-CN" b="1" kern="100" dirty="0">
                <a:solidFill>
                  <a:prstClr val="white"/>
                </a:solidFill>
                <a:latin typeface="微软雅黑" panose="020B0503020204020204" pitchFamily="34" charset="-122"/>
                <a:ea typeface="微软雅黑" panose="020B0503020204020204" pitchFamily="34" charset="-122"/>
              </a:rPr>
              <a:t>skip-</a:t>
            </a:r>
            <a:r>
              <a:rPr lang="en-US" altLang="zh-CN" b="1" kern="100" dirty="0" err="1">
                <a:solidFill>
                  <a:prstClr val="white"/>
                </a:solidFill>
                <a:latin typeface="微软雅黑" panose="020B0503020204020204" pitchFamily="34" charset="-122"/>
                <a:ea typeface="微软雅黑" panose="020B0503020204020204" pitchFamily="34" charset="-122"/>
              </a:rPr>
              <a:t>GANomaly</a:t>
            </a:r>
            <a:r>
              <a:rPr lang="zh-CN" altLang="en-US" b="1" kern="100" dirty="0">
                <a:solidFill>
                  <a:prstClr val="white"/>
                </a:solidFill>
                <a:latin typeface="微软雅黑" panose="020B0503020204020204" pitchFamily="34" charset="-122"/>
                <a:ea typeface="微软雅黑" panose="020B0503020204020204" pitchFamily="34" charset="-122"/>
              </a:rPr>
              <a:t>的工业设备异常检测方法及系统</a:t>
            </a:r>
            <a:endParaRPr lang="en-US" altLang="zh-CN" b="1" kern="100" dirty="0">
              <a:solidFill>
                <a:prstClr val="white"/>
              </a:solidFill>
              <a:latin typeface="微软雅黑" panose="020B0503020204020204" pitchFamily="34" charset="-122"/>
              <a:ea typeface="微软雅黑" panose="020B0503020204020204" pitchFamily="34" charset="-122"/>
            </a:endParaRPr>
          </a:p>
          <a:p>
            <a:pPr lvl="0">
              <a:defRPr/>
            </a:pPr>
            <a:r>
              <a:rPr lang="zh-CN" altLang="en-US" sz="1600" b="1" dirty="0">
                <a:solidFill>
                  <a:srgbClr val="07FDFC"/>
                </a:solidFill>
                <a:latin typeface="Times New Roman" panose="02020603050405020304"/>
                <a:ea typeface="微软雅黑" panose="020B0503020204020204" pitchFamily="34" charset="-122"/>
              </a:rPr>
              <a:t>由项目组成员李健瑶作为学生第一发明人撰写的专利</a:t>
            </a:r>
            <a:endParaRPr lang="en-US" altLang="zh-CN" sz="1600" b="1" dirty="0">
              <a:solidFill>
                <a:srgbClr val="07FDFC"/>
              </a:solidFill>
              <a:latin typeface="Times New Roman" panose="02020603050405020304"/>
              <a:ea typeface="微软雅黑" panose="020B0503020204020204" pitchFamily="34" charset="-122"/>
            </a:endParaRPr>
          </a:p>
          <a:p>
            <a:pPr lvl="0">
              <a:defRPr/>
            </a:pPr>
            <a:endParaRPr lang="en-US" altLang="zh-CN" b="1" kern="100" dirty="0">
              <a:solidFill>
                <a:prstClr val="white"/>
              </a:solidFill>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l"/>
              <a:defRPr/>
            </a:pPr>
            <a:r>
              <a:rPr lang="zh-CN" altLang="en-US" b="1" kern="100" dirty="0">
                <a:solidFill>
                  <a:prstClr val="white"/>
                </a:solidFill>
                <a:latin typeface="微软雅黑" panose="020B0503020204020204" pitchFamily="34" charset="-122"/>
                <a:ea typeface="微软雅黑" panose="020B0503020204020204" pitchFamily="34" charset="-122"/>
              </a:rPr>
              <a:t>基于神经网络的设备寿命预测</a:t>
            </a:r>
            <a:r>
              <a:rPr lang="en-US" altLang="zh-CN" b="1" kern="100" dirty="0">
                <a:solidFill>
                  <a:prstClr val="white"/>
                </a:solidFill>
                <a:latin typeface="微软雅黑" panose="020B0503020204020204" pitchFamily="34" charset="-122"/>
                <a:ea typeface="微软雅黑" panose="020B0503020204020204" pitchFamily="34" charset="-122"/>
              </a:rPr>
              <a:t>Web</a:t>
            </a:r>
            <a:r>
              <a:rPr lang="zh-CN" altLang="en-US" b="1" kern="100" dirty="0">
                <a:solidFill>
                  <a:prstClr val="white"/>
                </a:solidFill>
                <a:latin typeface="微软雅黑" panose="020B0503020204020204" pitchFamily="34" charset="-122"/>
                <a:ea typeface="微软雅黑" panose="020B0503020204020204" pitchFamily="34" charset="-122"/>
              </a:rPr>
              <a:t>应用及系统构建方法</a:t>
            </a:r>
            <a:endParaRPr lang="en-US" altLang="zh-CN" b="1" kern="100" dirty="0">
              <a:solidFill>
                <a:prstClr val="white"/>
              </a:solidFill>
              <a:latin typeface="微软雅黑" panose="020B0503020204020204" pitchFamily="34" charset="-122"/>
              <a:ea typeface="微软雅黑" panose="020B0503020204020204" pitchFamily="34" charset="-122"/>
            </a:endParaRPr>
          </a:p>
          <a:p>
            <a:pPr>
              <a:defRPr/>
            </a:pPr>
            <a:r>
              <a:rPr lang="zh-CN" altLang="en-US" sz="1600" b="1" dirty="0">
                <a:solidFill>
                  <a:srgbClr val="07FDFC"/>
                </a:solidFill>
                <a:latin typeface="Times New Roman" panose="02020603050405020304"/>
                <a:ea typeface="微软雅黑" panose="020B0503020204020204" pitchFamily="34" charset="-122"/>
              </a:rPr>
              <a:t>由项目组成员杨烜赫作为学生第一发明人撰写的专利</a:t>
            </a:r>
            <a:endParaRPr lang="en-US" altLang="zh-CN" sz="1600" b="1" dirty="0">
              <a:solidFill>
                <a:srgbClr val="07FDFC"/>
              </a:solidFill>
              <a:latin typeface="Times New Roman" panose="02020603050405020304"/>
              <a:ea typeface="微软雅黑" panose="020B0503020204020204" pitchFamily="34" charset="-122"/>
            </a:endParaRPr>
          </a:p>
          <a:p>
            <a:pPr lvl="0">
              <a:defRPr/>
            </a:pPr>
            <a:endParaRPr lang="en-US" altLang="zh-CN" sz="1200" b="1" dirty="0">
              <a:solidFill>
                <a:srgbClr val="07FDFC"/>
              </a:solidFill>
              <a:latin typeface="Times New Roman" panose="02020603050405020304"/>
              <a:ea typeface="微软雅黑" panose="020B0503020204020204" pitchFamily="34" charset="-122"/>
            </a:endParaRPr>
          </a:p>
          <a:p>
            <a:pPr lvl="0">
              <a:defRPr/>
            </a:pPr>
            <a:endParaRPr lang="en-US" altLang="zh-CN" sz="1400" b="1" dirty="0">
              <a:solidFill>
                <a:srgbClr val="07FDFC"/>
              </a:solidFill>
              <a:latin typeface="Times New Roman" panose="02020603050405020304"/>
              <a:ea typeface="微软雅黑" panose="020B0503020204020204" pitchFamily="34" charset="-122"/>
            </a:endParaRPr>
          </a:p>
          <a:p>
            <a:pPr lvl="0">
              <a:lnSpc>
                <a:spcPts val="2220"/>
              </a:lnSpc>
              <a:defRPr/>
            </a:pPr>
            <a:endParaRPr lang="en-US" altLang="zh-CN" sz="1400" b="1" kern="100" dirty="0">
              <a:solidFill>
                <a:prstClr val="white"/>
              </a:solidFill>
              <a:latin typeface="微软雅黑" panose="020B0503020204020204" pitchFamily="34" charset="-122"/>
              <a:ea typeface="微软雅黑" panose="020B0503020204020204" pitchFamily="34" charset="-122"/>
            </a:endParaRPr>
          </a:p>
        </p:txBody>
      </p:sp>
      <p:grpSp>
        <p:nvGrpSpPr>
          <p:cNvPr id="172" name="组合 171"/>
          <p:cNvGrpSpPr/>
          <p:nvPr/>
        </p:nvGrpSpPr>
        <p:grpSpPr>
          <a:xfrm>
            <a:off x="8572253" y="1359103"/>
            <a:ext cx="390420" cy="414260"/>
            <a:chOff x="361466" y="325375"/>
            <a:chExt cx="1182067" cy="1254248"/>
          </a:xfrm>
          <a:gradFill>
            <a:gsLst>
              <a:gs pos="0">
                <a:srgbClr val="2684F2"/>
              </a:gs>
              <a:gs pos="100000">
                <a:srgbClr val="17EEF3"/>
              </a:gs>
            </a:gsLst>
            <a:lin ang="0" scaled="1"/>
          </a:gradFill>
        </p:grpSpPr>
        <p:sp>
          <p:nvSpPr>
            <p:cNvPr id="170" name="图形 168"/>
            <p:cNvSpPr/>
            <p:nvPr/>
          </p:nvSpPr>
          <p:spPr>
            <a:xfrm>
              <a:off x="673447" y="578197"/>
              <a:ext cx="453925" cy="296540"/>
            </a:xfrm>
            <a:custGeom>
              <a:avLst/>
              <a:gdLst>
                <a:gd name="connsiteX0" fmla="*/ 42230 w 453925"/>
                <a:gd name="connsiteY0" fmla="*/ 84460 h 296540"/>
                <a:gd name="connsiteX1" fmla="*/ 411696 w 453925"/>
                <a:gd name="connsiteY1" fmla="*/ 84460 h 296540"/>
                <a:gd name="connsiteX2" fmla="*/ 453926 w 453925"/>
                <a:gd name="connsiteY2" fmla="*/ 42230 h 296540"/>
                <a:gd name="connsiteX3" fmla="*/ 411696 w 453925"/>
                <a:gd name="connsiteY3" fmla="*/ 0 h 296540"/>
                <a:gd name="connsiteX4" fmla="*/ 42230 w 453925"/>
                <a:gd name="connsiteY4" fmla="*/ 0 h 296540"/>
                <a:gd name="connsiteX5" fmla="*/ 0 w 453925"/>
                <a:gd name="connsiteY5" fmla="*/ 42230 h 296540"/>
                <a:gd name="connsiteX6" fmla="*/ 42230 w 453925"/>
                <a:gd name="connsiteY6" fmla="*/ 84460 h 296540"/>
                <a:gd name="connsiteX7" fmla="*/ 334863 w 453925"/>
                <a:gd name="connsiteY7" fmla="*/ 254310 h 296540"/>
                <a:gd name="connsiteX8" fmla="*/ 292633 w 453925"/>
                <a:gd name="connsiteY8" fmla="*/ 212080 h 296540"/>
                <a:gd name="connsiteX9" fmla="*/ 42230 w 453925"/>
                <a:gd name="connsiteY9" fmla="*/ 212080 h 296540"/>
                <a:gd name="connsiteX10" fmla="*/ 0 w 453925"/>
                <a:gd name="connsiteY10" fmla="*/ 254310 h 296540"/>
                <a:gd name="connsiteX11" fmla="*/ 42230 w 453925"/>
                <a:gd name="connsiteY11" fmla="*/ 296540 h 296540"/>
                <a:gd name="connsiteX12" fmla="*/ 292633 w 453925"/>
                <a:gd name="connsiteY12" fmla="*/ 296540 h 296540"/>
                <a:gd name="connsiteX13" fmla="*/ 334863 w 453925"/>
                <a:gd name="connsiteY13" fmla="*/ 254310 h 2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925" h="296540">
                  <a:moveTo>
                    <a:pt x="42230" y="84460"/>
                  </a:moveTo>
                  <a:lnTo>
                    <a:pt x="411696" y="84460"/>
                  </a:lnTo>
                  <a:cubicBezTo>
                    <a:pt x="434950" y="84460"/>
                    <a:pt x="453926" y="65484"/>
                    <a:pt x="453926" y="42230"/>
                  </a:cubicBezTo>
                  <a:cubicBezTo>
                    <a:pt x="453926" y="18976"/>
                    <a:pt x="434950" y="0"/>
                    <a:pt x="411696" y="0"/>
                  </a:cubicBezTo>
                  <a:lnTo>
                    <a:pt x="42230" y="0"/>
                  </a:lnTo>
                  <a:cubicBezTo>
                    <a:pt x="18976" y="0"/>
                    <a:pt x="0" y="18976"/>
                    <a:pt x="0" y="42230"/>
                  </a:cubicBezTo>
                  <a:cubicBezTo>
                    <a:pt x="0" y="65670"/>
                    <a:pt x="18976" y="84460"/>
                    <a:pt x="42230" y="84460"/>
                  </a:cubicBezTo>
                  <a:close/>
                  <a:moveTo>
                    <a:pt x="334863" y="254310"/>
                  </a:moveTo>
                  <a:cubicBezTo>
                    <a:pt x="334863" y="231056"/>
                    <a:pt x="315888" y="212080"/>
                    <a:pt x="292633" y="212080"/>
                  </a:cubicBezTo>
                  <a:lnTo>
                    <a:pt x="42230" y="212080"/>
                  </a:lnTo>
                  <a:cubicBezTo>
                    <a:pt x="18976" y="212080"/>
                    <a:pt x="0" y="231056"/>
                    <a:pt x="0" y="254310"/>
                  </a:cubicBezTo>
                  <a:cubicBezTo>
                    <a:pt x="0" y="277564"/>
                    <a:pt x="18976" y="296540"/>
                    <a:pt x="42230" y="296540"/>
                  </a:cubicBezTo>
                  <a:lnTo>
                    <a:pt x="292633" y="296540"/>
                  </a:lnTo>
                  <a:cubicBezTo>
                    <a:pt x="315888" y="296540"/>
                    <a:pt x="334863" y="277751"/>
                    <a:pt x="334863" y="254310"/>
                  </a:cubicBezTo>
                  <a:close/>
                </a:path>
              </a:pathLst>
            </a:custGeom>
            <a:grpFill/>
            <a:ln w="1860" cap="flat">
              <a:noFill/>
              <a:prstDash val="solid"/>
              <a:miter/>
            </a:ln>
          </p:spPr>
          <p:txBody>
            <a:bodyPr rtlCol="0" anchor="ctr"/>
            <a:lstStyle/>
            <a:p>
              <a:endParaRPr lang="zh-CN" altLang="en-US"/>
            </a:p>
          </p:txBody>
        </p:sp>
        <p:sp>
          <p:nvSpPr>
            <p:cNvPr id="171" name="图形 168"/>
            <p:cNvSpPr/>
            <p:nvPr/>
          </p:nvSpPr>
          <p:spPr>
            <a:xfrm>
              <a:off x="361466" y="325375"/>
              <a:ext cx="1182067" cy="1254248"/>
            </a:xfrm>
            <a:custGeom>
              <a:avLst/>
              <a:gdLst>
                <a:gd name="connsiteX0" fmla="*/ 1182067 w 1182067"/>
                <a:gd name="connsiteY0" fmla="*/ 726467 h 1254248"/>
                <a:gd name="connsiteX1" fmla="*/ 1182067 w 1182067"/>
                <a:gd name="connsiteY1" fmla="*/ 725351 h 1254248"/>
                <a:gd name="connsiteX2" fmla="*/ 1182067 w 1182067"/>
                <a:gd name="connsiteY2" fmla="*/ 724049 h 1254248"/>
                <a:gd name="connsiteX3" fmla="*/ 1182067 w 1182067"/>
                <a:gd name="connsiteY3" fmla="*/ 723305 h 1254248"/>
                <a:gd name="connsiteX4" fmla="*/ 1181881 w 1182067"/>
                <a:gd name="connsiteY4" fmla="*/ 721630 h 1254248"/>
                <a:gd name="connsiteX5" fmla="*/ 1181881 w 1182067"/>
                <a:gd name="connsiteY5" fmla="*/ 721258 h 1254248"/>
                <a:gd name="connsiteX6" fmla="*/ 1171091 w 1182067"/>
                <a:gd name="connsiteY6" fmla="*/ 698562 h 1254248"/>
                <a:gd name="connsiteX7" fmla="*/ 1170905 w 1182067"/>
                <a:gd name="connsiteY7" fmla="*/ 698376 h 1254248"/>
                <a:gd name="connsiteX8" fmla="*/ 1169603 w 1182067"/>
                <a:gd name="connsiteY8" fmla="*/ 697074 h 1254248"/>
                <a:gd name="connsiteX9" fmla="*/ 1169417 w 1182067"/>
                <a:gd name="connsiteY9" fmla="*/ 696888 h 1254248"/>
                <a:gd name="connsiteX10" fmla="*/ 1168115 w 1182067"/>
                <a:gd name="connsiteY10" fmla="*/ 695585 h 1254248"/>
                <a:gd name="connsiteX11" fmla="*/ 1142442 w 1182067"/>
                <a:gd name="connsiteY11" fmla="*/ 684981 h 1254248"/>
                <a:gd name="connsiteX12" fmla="*/ 1140210 w 1182067"/>
                <a:gd name="connsiteY12" fmla="*/ 684981 h 1254248"/>
                <a:gd name="connsiteX13" fmla="*/ 1135931 w 1182067"/>
                <a:gd name="connsiteY13" fmla="*/ 684981 h 1254248"/>
                <a:gd name="connsiteX14" fmla="*/ 1134628 w 1182067"/>
                <a:gd name="connsiteY14" fmla="*/ 685168 h 1254248"/>
                <a:gd name="connsiteX15" fmla="*/ 1133884 w 1182067"/>
                <a:gd name="connsiteY15" fmla="*/ 685168 h 1254248"/>
                <a:gd name="connsiteX16" fmla="*/ 1132024 w 1182067"/>
                <a:gd name="connsiteY16" fmla="*/ 685540 h 1254248"/>
                <a:gd name="connsiteX17" fmla="*/ 1131838 w 1182067"/>
                <a:gd name="connsiteY17" fmla="*/ 685540 h 1254248"/>
                <a:gd name="connsiteX18" fmla="*/ 1122908 w 1182067"/>
                <a:gd name="connsiteY18" fmla="*/ 688330 h 1254248"/>
                <a:gd name="connsiteX19" fmla="*/ 1027100 w 1182067"/>
                <a:gd name="connsiteY19" fmla="*/ 728142 h 1254248"/>
                <a:gd name="connsiteX20" fmla="*/ 1027100 w 1182067"/>
                <a:gd name="connsiteY20" fmla="*/ 43346 h 1254248"/>
                <a:gd name="connsiteX21" fmla="*/ 988963 w 1182067"/>
                <a:gd name="connsiteY21" fmla="*/ 558 h 1254248"/>
                <a:gd name="connsiteX22" fmla="*/ 196081 w 1182067"/>
                <a:gd name="connsiteY22" fmla="*/ 0 h 1254248"/>
                <a:gd name="connsiteX23" fmla="*/ 153851 w 1182067"/>
                <a:gd name="connsiteY23" fmla="*/ 42230 h 1254248"/>
                <a:gd name="connsiteX24" fmla="*/ 153851 w 1182067"/>
                <a:gd name="connsiteY24" fmla="*/ 727770 h 1254248"/>
                <a:gd name="connsiteX25" fmla="*/ 59159 w 1182067"/>
                <a:gd name="connsiteY25" fmla="*/ 688516 h 1254248"/>
                <a:gd name="connsiteX26" fmla="*/ 50229 w 1182067"/>
                <a:gd name="connsiteY26" fmla="*/ 685726 h 1254248"/>
                <a:gd name="connsiteX27" fmla="*/ 50043 w 1182067"/>
                <a:gd name="connsiteY27" fmla="*/ 685726 h 1254248"/>
                <a:gd name="connsiteX28" fmla="*/ 48183 w 1182067"/>
                <a:gd name="connsiteY28" fmla="*/ 685354 h 1254248"/>
                <a:gd name="connsiteX29" fmla="*/ 47439 w 1182067"/>
                <a:gd name="connsiteY29" fmla="*/ 685354 h 1254248"/>
                <a:gd name="connsiteX30" fmla="*/ 46137 w 1182067"/>
                <a:gd name="connsiteY30" fmla="*/ 685168 h 1254248"/>
                <a:gd name="connsiteX31" fmla="*/ 42044 w 1182067"/>
                <a:gd name="connsiteY31" fmla="*/ 685168 h 1254248"/>
                <a:gd name="connsiteX32" fmla="*/ 39625 w 1182067"/>
                <a:gd name="connsiteY32" fmla="*/ 685168 h 1254248"/>
                <a:gd name="connsiteX33" fmla="*/ 13953 w 1182067"/>
                <a:gd name="connsiteY33" fmla="*/ 695772 h 1254248"/>
                <a:gd name="connsiteX34" fmla="*/ 12650 w 1182067"/>
                <a:gd name="connsiteY34" fmla="*/ 697074 h 1254248"/>
                <a:gd name="connsiteX35" fmla="*/ 12464 w 1182067"/>
                <a:gd name="connsiteY35" fmla="*/ 697260 h 1254248"/>
                <a:gd name="connsiteX36" fmla="*/ 11162 w 1182067"/>
                <a:gd name="connsiteY36" fmla="*/ 698562 h 1254248"/>
                <a:gd name="connsiteX37" fmla="*/ 10976 w 1182067"/>
                <a:gd name="connsiteY37" fmla="*/ 698748 h 1254248"/>
                <a:gd name="connsiteX38" fmla="*/ 186 w 1182067"/>
                <a:gd name="connsiteY38" fmla="*/ 721258 h 1254248"/>
                <a:gd name="connsiteX39" fmla="*/ 186 w 1182067"/>
                <a:gd name="connsiteY39" fmla="*/ 721630 h 1254248"/>
                <a:gd name="connsiteX40" fmla="*/ 0 w 1182067"/>
                <a:gd name="connsiteY40" fmla="*/ 723305 h 1254248"/>
                <a:gd name="connsiteX41" fmla="*/ 0 w 1182067"/>
                <a:gd name="connsiteY41" fmla="*/ 1212019 h 1254248"/>
                <a:gd name="connsiteX42" fmla="*/ 42230 w 1182067"/>
                <a:gd name="connsiteY42" fmla="*/ 1254249 h 1254248"/>
                <a:gd name="connsiteX43" fmla="*/ 1139837 w 1182067"/>
                <a:gd name="connsiteY43" fmla="*/ 1254249 h 1254248"/>
                <a:gd name="connsiteX44" fmla="*/ 1182067 w 1182067"/>
                <a:gd name="connsiteY44" fmla="*/ 1212019 h 1254248"/>
                <a:gd name="connsiteX45" fmla="*/ 1182067 w 1182067"/>
                <a:gd name="connsiteY45" fmla="*/ 727211 h 1254248"/>
                <a:gd name="connsiteX46" fmla="*/ 1182067 w 1182067"/>
                <a:gd name="connsiteY46" fmla="*/ 726467 h 1254248"/>
                <a:gd name="connsiteX47" fmla="*/ 238311 w 1182067"/>
                <a:gd name="connsiteY47" fmla="*/ 84460 h 1254248"/>
                <a:gd name="connsiteX48" fmla="*/ 942640 w 1182067"/>
                <a:gd name="connsiteY48" fmla="*/ 84460 h 1254248"/>
                <a:gd name="connsiteX49" fmla="*/ 942640 w 1182067"/>
                <a:gd name="connsiteY49" fmla="*/ 763302 h 1254248"/>
                <a:gd name="connsiteX50" fmla="*/ 591034 w 1182067"/>
                <a:gd name="connsiteY50" fmla="*/ 909154 h 1254248"/>
                <a:gd name="connsiteX51" fmla="*/ 238311 w 1182067"/>
                <a:gd name="connsiteY51" fmla="*/ 762744 h 1254248"/>
                <a:gd name="connsiteX52" fmla="*/ 238311 w 1182067"/>
                <a:gd name="connsiteY52" fmla="*/ 84460 h 1254248"/>
                <a:gd name="connsiteX53" fmla="*/ 1097607 w 1182067"/>
                <a:gd name="connsiteY53" fmla="*/ 1169789 h 1254248"/>
                <a:gd name="connsiteX54" fmla="*/ 84460 w 1182067"/>
                <a:gd name="connsiteY54" fmla="*/ 1169789 h 1254248"/>
                <a:gd name="connsiteX55" fmla="*/ 84460 w 1182067"/>
                <a:gd name="connsiteY55" fmla="*/ 790463 h 1254248"/>
                <a:gd name="connsiteX56" fmla="*/ 574849 w 1182067"/>
                <a:gd name="connsiteY56" fmla="*/ 993986 h 1254248"/>
                <a:gd name="connsiteX57" fmla="*/ 608335 w 1182067"/>
                <a:gd name="connsiteY57" fmla="*/ 993428 h 1254248"/>
                <a:gd name="connsiteX58" fmla="*/ 610940 w 1182067"/>
                <a:gd name="connsiteY58" fmla="*/ 992498 h 1254248"/>
                <a:gd name="connsiteX59" fmla="*/ 1097607 w 1182067"/>
                <a:gd name="connsiteY59" fmla="*/ 790463 h 1254248"/>
                <a:gd name="connsiteX60" fmla="*/ 1097607 w 1182067"/>
                <a:gd name="connsiteY60" fmla="*/ 1169789 h 125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82067" h="1254248">
                  <a:moveTo>
                    <a:pt x="1182067" y="726467"/>
                  </a:moveTo>
                  <a:lnTo>
                    <a:pt x="1182067" y="725351"/>
                  </a:lnTo>
                  <a:lnTo>
                    <a:pt x="1182067" y="724049"/>
                  </a:lnTo>
                  <a:lnTo>
                    <a:pt x="1182067" y="723305"/>
                  </a:lnTo>
                  <a:cubicBezTo>
                    <a:pt x="1182067" y="722747"/>
                    <a:pt x="1181881" y="722188"/>
                    <a:pt x="1181881" y="721630"/>
                  </a:cubicBezTo>
                  <a:lnTo>
                    <a:pt x="1181881" y="721258"/>
                  </a:lnTo>
                  <a:cubicBezTo>
                    <a:pt x="1180579" y="712515"/>
                    <a:pt x="1176859" y="704701"/>
                    <a:pt x="1171091" y="698562"/>
                  </a:cubicBezTo>
                  <a:lnTo>
                    <a:pt x="1170905" y="698376"/>
                  </a:lnTo>
                  <a:cubicBezTo>
                    <a:pt x="1170533" y="698004"/>
                    <a:pt x="1170161" y="697446"/>
                    <a:pt x="1169603" y="697074"/>
                  </a:cubicBezTo>
                  <a:lnTo>
                    <a:pt x="1169417" y="696888"/>
                  </a:lnTo>
                  <a:lnTo>
                    <a:pt x="1168115" y="695585"/>
                  </a:lnTo>
                  <a:cubicBezTo>
                    <a:pt x="1161232" y="689446"/>
                    <a:pt x="1152302" y="685540"/>
                    <a:pt x="1142442" y="684981"/>
                  </a:cubicBezTo>
                  <a:lnTo>
                    <a:pt x="1140210" y="684981"/>
                  </a:lnTo>
                  <a:lnTo>
                    <a:pt x="1135931" y="684981"/>
                  </a:lnTo>
                  <a:cubicBezTo>
                    <a:pt x="1135559" y="684981"/>
                    <a:pt x="1135001" y="685168"/>
                    <a:pt x="1134628" y="685168"/>
                  </a:cubicBezTo>
                  <a:lnTo>
                    <a:pt x="1133884" y="685168"/>
                  </a:lnTo>
                  <a:cubicBezTo>
                    <a:pt x="1133326" y="685168"/>
                    <a:pt x="1132768" y="685354"/>
                    <a:pt x="1132024" y="685540"/>
                  </a:cubicBezTo>
                  <a:lnTo>
                    <a:pt x="1131838" y="685540"/>
                  </a:lnTo>
                  <a:cubicBezTo>
                    <a:pt x="1128675" y="686098"/>
                    <a:pt x="1125699" y="687028"/>
                    <a:pt x="1122908" y="688330"/>
                  </a:cubicBezTo>
                  <a:lnTo>
                    <a:pt x="1027100" y="728142"/>
                  </a:lnTo>
                  <a:lnTo>
                    <a:pt x="1027100" y="43346"/>
                  </a:lnTo>
                  <a:cubicBezTo>
                    <a:pt x="1027100" y="21022"/>
                    <a:pt x="1010357" y="2791"/>
                    <a:pt x="988963" y="558"/>
                  </a:cubicBezTo>
                  <a:lnTo>
                    <a:pt x="196081" y="0"/>
                  </a:lnTo>
                  <a:cubicBezTo>
                    <a:pt x="172827" y="0"/>
                    <a:pt x="153851" y="18976"/>
                    <a:pt x="153851" y="42230"/>
                  </a:cubicBezTo>
                  <a:lnTo>
                    <a:pt x="153851" y="727770"/>
                  </a:lnTo>
                  <a:lnTo>
                    <a:pt x="59159" y="688516"/>
                  </a:lnTo>
                  <a:cubicBezTo>
                    <a:pt x="56369" y="687214"/>
                    <a:pt x="53392" y="686284"/>
                    <a:pt x="50229" y="685726"/>
                  </a:cubicBezTo>
                  <a:lnTo>
                    <a:pt x="50043" y="685726"/>
                  </a:lnTo>
                  <a:cubicBezTo>
                    <a:pt x="49485" y="685540"/>
                    <a:pt x="48927" y="685540"/>
                    <a:pt x="48183" y="685354"/>
                  </a:cubicBezTo>
                  <a:lnTo>
                    <a:pt x="47439" y="685354"/>
                  </a:lnTo>
                  <a:cubicBezTo>
                    <a:pt x="47067" y="685354"/>
                    <a:pt x="46509" y="685168"/>
                    <a:pt x="46137" y="685168"/>
                  </a:cubicBezTo>
                  <a:lnTo>
                    <a:pt x="42044" y="685168"/>
                  </a:lnTo>
                  <a:lnTo>
                    <a:pt x="39625" y="685168"/>
                  </a:lnTo>
                  <a:cubicBezTo>
                    <a:pt x="29766" y="685726"/>
                    <a:pt x="20836" y="689632"/>
                    <a:pt x="13953" y="695772"/>
                  </a:cubicBezTo>
                  <a:cubicBezTo>
                    <a:pt x="13581" y="696144"/>
                    <a:pt x="13022" y="696516"/>
                    <a:pt x="12650" y="697074"/>
                  </a:cubicBezTo>
                  <a:lnTo>
                    <a:pt x="12464" y="697260"/>
                  </a:lnTo>
                  <a:lnTo>
                    <a:pt x="11162" y="698562"/>
                  </a:lnTo>
                  <a:lnTo>
                    <a:pt x="10976" y="698748"/>
                  </a:lnTo>
                  <a:cubicBezTo>
                    <a:pt x="5395" y="704887"/>
                    <a:pt x="1488" y="712701"/>
                    <a:pt x="186" y="721258"/>
                  </a:cubicBezTo>
                  <a:lnTo>
                    <a:pt x="186" y="721630"/>
                  </a:lnTo>
                  <a:cubicBezTo>
                    <a:pt x="186" y="722188"/>
                    <a:pt x="0" y="722747"/>
                    <a:pt x="0" y="723305"/>
                  </a:cubicBezTo>
                  <a:lnTo>
                    <a:pt x="0" y="1212019"/>
                  </a:lnTo>
                  <a:cubicBezTo>
                    <a:pt x="0" y="1235274"/>
                    <a:pt x="18976" y="1254249"/>
                    <a:pt x="42230" y="1254249"/>
                  </a:cubicBezTo>
                  <a:lnTo>
                    <a:pt x="1139837" y="1254249"/>
                  </a:lnTo>
                  <a:cubicBezTo>
                    <a:pt x="1163092" y="1254249"/>
                    <a:pt x="1182067" y="1235274"/>
                    <a:pt x="1182067" y="1212019"/>
                  </a:cubicBezTo>
                  <a:lnTo>
                    <a:pt x="1182067" y="727211"/>
                  </a:lnTo>
                  <a:lnTo>
                    <a:pt x="1182067" y="726467"/>
                  </a:lnTo>
                  <a:close/>
                  <a:moveTo>
                    <a:pt x="238311" y="84460"/>
                  </a:moveTo>
                  <a:lnTo>
                    <a:pt x="942640" y="84460"/>
                  </a:lnTo>
                  <a:lnTo>
                    <a:pt x="942640" y="763302"/>
                  </a:lnTo>
                  <a:lnTo>
                    <a:pt x="591034" y="909154"/>
                  </a:lnTo>
                  <a:lnTo>
                    <a:pt x="238311" y="762744"/>
                  </a:lnTo>
                  <a:lnTo>
                    <a:pt x="238311" y="84460"/>
                  </a:lnTo>
                  <a:close/>
                  <a:moveTo>
                    <a:pt x="1097607" y="1169789"/>
                  </a:moveTo>
                  <a:lnTo>
                    <a:pt x="84460" y="1169789"/>
                  </a:lnTo>
                  <a:lnTo>
                    <a:pt x="84460" y="790463"/>
                  </a:lnTo>
                  <a:lnTo>
                    <a:pt x="574849" y="993986"/>
                  </a:lnTo>
                  <a:cubicBezTo>
                    <a:pt x="586011" y="998637"/>
                    <a:pt x="598103" y="998079"/>
                    <a:pt x="608335" y="993428"/>
                  </a:cubicBezTo>
                  <a:cubicBezTo>
                    <a:pt x="609265" y="993056"/>
                    <a:pt x="610009" y="992870"/>
                    <a:pt x="610940" y="992498"/>
                  </a:cubicBezTo>
                  <a:lnTo>
                    <a:pt x="1097607" y="790463"/>
                  </a:lnTo>
                  <a:lnTo>
                    <a:pt x="1097607" y="1169789"/>
                  </a:lnTo>
                  <a:close/>
                </a:path>
              </a:pathLst>
            </a:custGeom>
            <a:grpFill/>
            <a:ln w="1860" cap="flat">
              <a:noFill/>
              <a:prstDash val="solid"/>
              <a:miter/>
            </a:ln>
          </p:spPr>
          <p:txBody>
            <a:bodyPr rtlCol="0" anchor="ctr"/>
            <a:lstStyle/>
            <a:p>
              <a:endParaRPr lang="zh-CN" altLang="en-US"/>
            </a:p>
          </p:txBody>
        </p:sp>
      </p:grpSp>
      <p:grpSp>
        <p:nvGrpSpPr>
          <p:cNvPr id="16" name="组合 15"/>
          <p:cNvGrpSpPr/>
          <p:nvPr/>
        </p:nvGrpSpPr>
        <p:grpSpPr>
          <a:xfrm>
            <a:off x="453543" y="394711"/>
            <a:ext cx="540044" cy="528606"/>
            <a:chOff x="520218" y="437796"/>
            <a:chExt cx="684468" cy="691752"/>
          </a:xfrm>
        </p:grpSpPr>
        <p:sp>
          <p:nvSpPr>
            <p:cNvPr id="17" name="矩形: 圆角 1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19" name="文本框 18"/>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项目成果</a:t>
            </a:r>
          </a:p>
        </p:txBody>
      </p:sp>
      <p:pic>
        <p:nvPicPr>
          <p:cNvPr id="74" name="图片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sp>
        <p:nvSpPr>
          <p:cNvPr id="79" name="椭圆 42">
            <a:extLst>
              <a:ext uri="{FF2B5EF4-FFF2-40B4-BE49-F238E27FC236}">
                <a16:creationId xmlns:a16="http://schemas.microsoft.com/office/drawing/2014/main" id="{DEC0FB2A-92BF-462C-89C2-239750C4295B}"/>
              </a:ext>
            </a:extLst>
          </p:cNvPr>
          <p:cNvSpPr/>
          <p:nvPr/>
        </p:nvSpPr>
        <p:spPr>
          <a:xfrm flipH="1">
            <a:off x="2910140" y="2038770"/>
            <a:ext cx="350043" cy="403075"/>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gradFill flip="none" rotWithShape="1">
            <a:gsLst>
              <a:gs pos="30000">
                <a:srgbClr val="07FFFD"/>
              </a:gs>
              <a:gs pos="100000">
                <a:srgbClr val="002B9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5400" dirty="0">
              <a:latin typeface="思源黑体 CN Regular" panose="020B0500000000000000" pitchFamily="34" charset="-122"/>
              <a:ea typeface="思源黑体 CN Regular" panose="020B0500000000000000" pitchFamily="34" charset="-122"/>
            </a:endParaRPr>
          </a:p>
        </p:txBody>
      </p:sp>
      <p:grpSp>
        <p:nvGrpSpPr>
          <p:cNvPr id="81" name="组合 80">
            <a:extLst>
              <a:ext uri="{FF2B5EF4-FFF2-40B4-BE49-F238E27FC236}">
                <a16:creationId xmlns:a16="http://schemas.microsoft.com/office/drawing/2014/main" id="{792D8121-2ED0-4781-9366-9C2F0F43435D}"/>
              </a:ext>
            </a:extLst>
          </p:cNvPr>
          <p:cNvGrpSpPr/>
          <p:nvPr/>
        </p:nvGrpSpPr>
        <p:grpSpPr>
          <a:xfrm>
            <a:off x="135726" y="1019300"/>
            <a:ext cx="450731" cy="401482"/>
            <a:chOff x="133945" y="223526"/>
            <a:chExt cx="1637109" cy="1458231"/>
          </a:xfrm>
          <a:gradFill>
            <a:gsLst>
              <a:gs pos="0">
                <a:srgbClr val="2684F2"/>
              </a:gs>
              <a:gs pos="100000">
                <a:srgbClr val="17EEF3"/>
              </a:gs>
            </a:gsLst>
            <a:lin ang="0" scaled="1"/>
          </a:gradFill>
        </p:grpSpPr>
        <p:sp>
          <p:nvSpPr>
            <p:cNvPr id="82" name="图形 176">
              <a:extLst>
                <a:ext uri="{FF2B5EF4-FFF2-40B4-BE49-F238E27FC236}">
                  <a16:creationId xmlns:a16="http://schemas.microsoft.com/office/drawing/2014/main" id="{16A6F335-BEE4-4744-AE3F-4DCEA8CE6978}"/>
                </a:ext>
              </a:extLst>
            </p:cNvPr>
            <p:cNvSpPr/>
            <p:nvPr/>
          </p:nvSpPr>
          <p:spPr>
            <a:xfrm>
              <a:off x="788789" y="788789"/>
              <a:ext cx="327421" cy="327421"/>
            </a:xfrm>
            <a:custGeom>
              <a:avLst/>
              <a:gdLst>
                <a:gd name="connsiteX0" fmla="*/ 163711 w 327421"/>
                <a:gd name="connsiteY0" fmla="*/ 327422 h 327421"/>
                <a:gd name="connsiteX1" fmla="*/ 0 w 327421"/>
                <a:gd name="connsiteY1" fmla="*/ 163711 h 327421"/>
                <a:gd name="connsiteX2" fmla="*/ 163711 w 327421"/>
                <a:gd name="connsiteY2" fmla="*/ 0 h 327421"/>
                <a:gd name="connsiteX3" fmla="*/ 327422 w 327421"/>
                <a:gd name="connsiteY3" fmla="*/ 163711 h 327421"/>
                <a:gd name="connsiteX4" fmla="*/ 163711 w 327421"/>
                <a:gd name="connsiteY4" fmla="*/ 327422 h 327421"/>
                <a:gd name="connsiteX5" fmla="*/ 163711 w 327421"/>
                <a:gd name="connsiteY5" fmla="*/ 89297 h 327421"/>
                <a:gd name="connsiteX6" fmla="*/ 89297 w 327421"/>
                <a:gd name="connsiteY6" fmla="*/ 163711 h 327421"/>
                <a:gd name="connsiteX7" fmla="*/ 163711 w 327421"/>
                <a:gd name="connsiteY7" fmla="*/ 238125 h 327421"/>
                <a:gd name="connsiteX8" fmla="*/ 238125 w 327421"/>
                <a:gd name="connsiteY8" fmla="*/ 163711 h 327421"/>
                <a:gd name="connsiteX9" fmla="*/ 163711 w 327421"/>
                <a:gd name="connsiteY9" fmla="*/ 89297 h 32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421" h="327421">
                  <a:moveTo>
                    <a:pt x="163711" y="327422"/>
                  </a:moveTo>
                  <a:cubicBezTo>
                    <a:pt x="74414" y="327422"/>
                    <a:pt x="0" y="253008"/>
                    <a:pt x="0" y="163711"/>
                  </a:cubicBezTo>
                  <a:cubicBezTo>
                    <a:pt x="0" y="74414"/>
                    <a:pt x="74414" y="0"/>
                    <a:pt x="163711" y="0"/>
                  </a:cubicBezTo>
                  <a:cubicBezTo>
                    <a:pt x="253008" y="0"/>
                    <a:pt x="327422" y="74414"/>
                    <a:pt x="327422" y="163711"/>
                  </a:cubicBezTo>
                  <a:cubicBezTo>
                    <a:pt x="327422" y="253008"/>
                    <a:pt x="253008" y="327422"/>
                    <a:pt x="163711" y="327422"/>
                  </a:cubicBezTo>
                  <a:close/>
                  <a:moveTo>
                    <a:pt x="163711" y="89297"/>
                  </a:moveTo>
                  <a:cubicBezTo>
                    <a:pt x="122039" y="89297"/>
                    <a:pt x="89297" y="122039"/>
                    <a:pt x="89297" y="163711"/>
                  </a:cubicBezTo>
                  <a:cubicBezTo>
                    <a:pt x="89297" y="205383"/>
                    <a:pt x="122039" y="238125"/>
                    <a:pt x="163711" y="238125"/>
                  </a:cubicBezTo>
                  <a:cubicBezTo>
                    <a:pt x="205383" y="238125"/>
                    <a:pt x="238125" y="205383"/>
                    <a:pt x="238125" y="163711"/>
                  </a:cubicBezTo>
                  <a:cubicBezTo>
                    <a:pt x="238125" y="122039"/>
                    <a:pt x="205383" y="89297"/>
                    <a:pt x="163711" y="89297"/>
                  </a:cubicBezTo>
                  <a:close/>
                </a:path>
              </a:pathLst>
            </a:custGeom>
            <a:grpFill/>
            <a:ln w="186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图形 176">
              <a:extLst>
                <a:ext uri="{FF2B5EF4-FFF2-40B4-BE49-F238E27FC236}">
                  <a16:creationId xmlns:a16="http://schemas.microsoft.com/office/drawing/2014/main" id="{4B3F586A-BE88-4532-9C83-530120600F64}"/>
                </a:ext>
              </a:extLst>
            </p:cNvPr>
            <p:cNvSpPr/>
            <p:nvPr/>
          </p:nvSpPr>
          <p:spPr>
            <a:xfrm>
              <a:off x="133945" y="625078"/>
              <a:ext cx="1637109" cy="654843"/>
            </a:xfrm>
            <a:custGeom>
              <a:avLst/>
              <a:gdLst>
                <a:gd name="connsiteX0" fmla="*/ 818555 w 1637109"/>
                <a:gd name="connsiteY0" fmla="*/ 654844 h 654843"/>
                <a:gd name="connsiteX1" fmla="*/ 0 w 1637109"/>
                <a:gd name="connsiteY1" fmla="*/ 327422 h 654843"/>
                <a:gd name="connsiteX2" fmla="*/ 818555 w 1637109"/>
                <a:gd name="connsiteY2" fmla="*/ 0 h 654843"/>
                <a:gd name="connsiteX3" fmla="*/ 1637109 w 1637109"/>
                <a:gd name="connsiteY3" fmla="*/ 327422 h 654843"/>
                <a:gd name="connsiteX4" fmla="*/ 818555 w 1637109"/>
                <a:gd name="connsiteY4" fmla="*/ 654844 h 654843"/>
                <a:gd name="connsiteX5" fmla="*/ 818555 w 1637109"/>
                <a:gd name="connsiteY5" fmla="*/ 89297 h 654843"/>
                <a:gd name="connsiteX6" fmla="*/ 89297 w 1637109"/>
                <a:gd name="connsiteY6" fmla="*/ 327422 h 654843"/>
                <a:gd name="connsiteX7" fmla="*/ 818555 w 1637109"/>
                <a:gd name="connsiteY7" fmla="*/ 565547 h 654843"/>
                <a:gd name="connsiteX8" fmla="*/ 1547813 w 1637109"/>
                <a:gd name="connsiteY8" fmla="*/ 327422 h 654843"/>
                <a:gd name="connsiteX9" fmla="*/ 818555 w 1637109"/>
                <a:gd name="connsiteY9" fmla="*/ 89297 h 65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7109" h="654843">
                  <a:moveTo>
                    <a:pt x="818555" y="654844"/>
                  </a:moveTo>
                  <a:cubicBezTo>
                    <a:pt x="422672" y="654844"/>
                    <a:pt x="0" y="538758"/>
                    <a:pt x="0" y="327422"/>
                  </a:cubicBezTo>
                  <a:cubicBezTo>
                    <a:pt x="0" y="116086"/>
                    <a:pt x="422672" y="0"/>
                    <a:pt x="818555" y="0"/>
                  </a:cubicBezTo>
                  <a:cubicBezTo>
                    <a:pt x="1214438" y="0"/>
                    <a:pt x="1637109" y="116086"/>
                    <a:pt x="1637109" y="327422"/>
                  </a:cubicBezTo>
                  <a:cubicBezTo>
                    <a:pt x="1637109" y="538758"/>
                    <a:pt x="1214438" y="654844"/>
                    <a:pt x="818555" y="654844"/>
                  </a:cubicBezTo>
                  <a:close/>
                  <a:moveTo>
                    <a:pt x="818555" y="89297"/>
                  </a:moveTo>
                  <a:cubicBezTo>
                    <a:pt x="401836" y="89297"/>
                    <a:pt x="89297" y="214313"/>
                    <a:pt x="89297" y="327422"/>
                  </a:cubicBezTo>
                  <a:cubicBezTo>
                    <a:pt x="89297" y="440531"/>
                    <a:pt x="401836" y="565547"/>
                    <a:pt x="818555" y="565547"/>
                  </a:cubicBezTo>
                  <a:cubicBezTo>
                    <a:pt x="1235274" y="565547"/>
                    <a:pt x="1547813" y="440531"/>
                    <a:pt x="1547813" y="327422"/>
                  </a:cubicBezTo>
                  <a:cubicBezTo>
                    <a:pt x="1547813" y="214313"/>
                    <a:pt x="1235274" y="89297"/>
                    <a:pt x="818555" y="89297"/>
                  </a:cubicBezTo>
                  <a:close/>
                </a:path>
              </a:pathLst>
            </a:custGeom>
            <a:grpFill/>
            <a:ln w="186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图形 176">
              <a:extLst>
                <a:ext uri="{FF2B5EF4-FFF2-40B4-BE49-F238E27FC236}">
                  <a16:creationId xmlns:a16="http://schemas.microsoft.com/office/drawing/2014/main" id="{1E14C74F-7764-4E20-B295-D7053CA69BBE}"/>
                </a:ext>
              </a:extLst>
            </p:cNvPr>
            <p:cNvSpPr/>
            <p:nvPr/>
          </p:nvSpPr>
          <p:spPr>
            <a:xfrm>
              <a:off x="450386" y="223526"/>
              <a:ext cx="1004228" cy="1458231"/>
            </a:xfrm>
            <a:custGeom>
              <a:avLst/>
              <a:gdLst>
                <a:gd name="connsiteX0" fmla="*/ 829536 w 1004228"/>
                <a:gd name="connsiteY0" fmla="*/ 1458231 h 1458231"/>
                <a:gd name="connsiteX1" fmla="*/ 573552 w 1004228"/>
                <a:gd name="connsiteY1" fmla="*/ 1336192 h 1458231"/>
                <a:gd name="connsiteX2" fmla="*/ 219341 w 1004228"/>
                <a:gd name="connsiteY2" fmla="*/ 892685 h 1458231"/>
                <a:gd name="connsiteX3" fmla="*/ 94325 w 1004228"/>
                <a:gd name="connsiteY3" fmla="*/ 20552 h 1458231"/>
                <a:gd name="connsiteX4" fmla="*/ 430677 w 1004228"/>
                <a:gd name="connsiteY4" fmla="*/ 121755 h 1458231"/>
                <a:gd name="connsiteX5" fmla="*/ 784887 w 1004228"/>
                <a:gd name="connsiteY5" fmla="*/ 565263 h 1458231"/>
                <a:gd name="connsiteX6" fmla="*/ 909903 w 1004228"/>
                <a:gd name="connsiteY6" fmla="*/ 1437396 h 1458231"/>
                <a:gd name="connsiteX7" fmla="*/ 829536 w 1004228"/>
                <a:gd name="connsiteY7" fmla="*/ 1458231 h 1458231"/>
                <a:gd name="connsiteX8" fmla="*/ 174692 w 1004228"/>
                <a:gd name="connsiteY8" fmla="*/ 89013 h 1458231"/>
                <a:gd name="connsiteX9" fmla="*/ 135997 w 1004228"/>
                <a:gd name="connsiteY9" fmla="*/ 97942 h 1458231"/>
                <a:gd name="connsiteX10" fmla="*/ 293755 w 1004228"/>
                <a:gd name="connsiteY10" fmla="*/ 848036 h 1458231"/>
                <a:gd name="connsiteX11" fmla="*/ 630106 w 1004228"/>
                <a:gd name="connsiteY11" fmla="*/ 1267731 h 1458231"/>
                <a:gd name="connsiteX12" fmla="*/ 865255 w 1004228"/>
                <a:gd name="connsiteY12" fmla="*/ 1360005 h 1458231"/>
                <a:gd name="connsiteX13" fmla="*/ 707497 w 1004228"/>
                <a:gd name="connsiteY13" fmla="*/ 609911 h 1458231"/>
                <a:gd name="connsiteX14" fmla="*/ 371145 w 1004228"/>
                <a:gd name="connsiteY14" fmla="*/ 190216 h 1458231"/>
                <a:gd name="connsiteX15" fmla="*/ 174692 w 1004228"/>
                <a:gd name="connsiteY15" fmla="*/ 89013 h 14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228" h="1458231">
                  <a:moveTo>
                    <a:pt x="829536" y="1458231"/>
                  </a:moveTo>
                  <a:cubicBezTo>
                    <a:pt x="758098" y="1458231"/>
                    <a:pt x="668801" y="1416560"/>
                    <a:pt x="573552" y="1336192"/>
                  </a:cubicBezTo>
                  <a:cubicBezTo>
                    <a:pt x="451512" y="1234989"/>
                    <a:pt x="323520" y="1077232"/>
                    <a:pt x="219341" y="892685"/>
                  </a:cubicBezTo>
                  <a:cubicBezTo>
                    <a:pt x="19911" y="550380"/>
                    <a:pt x="-90222" y="127708"/>
                    <a:pt x="94325" y="20552"/>
                  </a:cubicBezTo>
                  <a:cubicBezTo>
                    <a:pt x="177669" y="-27073"/>
                    <a:pt x="296731" y="8645"/>
                    <a:pt x="430677" y="121755"/>
                  </a:cubicBezTo>
                  <a:cubicBezTo>
                    <a:pt x="552716" y="225935"/>
                    <a:pt x="680708" y="383692"/>
                    <a:pt x="784887" y="565263"/>
                  </a:cubicBezTo>
                  <a:cubicBezTo>
                    <a:pt x="984317" y="907567"/>
                    <a:pt x="1094450" y="1330239"/>
                    <a:pt x="909903" y="1437396"/>
                  </a:cubicBezTo>
                  <a:cubicBezTo>
                    <a:pt x="886091" y="1452278"/>
                    <a:pt x="859302" y="1458231"/>
                    <a:pt x="829536" y="1458231"/>
                  </a:cubicBezTo>
                  <a:close/>
                  <a:moveTo>
                    <a:pt x="174692" y="89013"/>
                  </a:moveTo>
                  <a:cubicBezTo>
                    <a:pt x="159809" y="89013"/>
                    <a:pt x="147903" y="91989"/>
                    <a:pt x="135997" y="97942"/>
                  </a:cubicBezTo>
                  <a:cubicBezTo>
                    <a:pt x="37770" y="154497"/>
                    <a:pt x="85395" y="487872"/>
                    <a:pt x="293755" y="848036"/>
                  </a:cubicBezTo>
                  <a:cubicBezTo>
                    <a:pt x="394958" y="1023653"/>
                    <a:pt x="514020" y="1172482"/>
                    <a:pt x="630106" y="1267731"/>
                  </a:cubicBezTo>
                  <a:cubicBezTo>
                    <a:pt x="731309" y="1351075"/>
                    <a:pt x="820606" y="1386794"/>
                    <a:pt x="865255" y="1360005"/>
                  </a:cubicBezTo>
                  <a:cubicBezTo>
                    <a:pt x="963481" y="1303450"/>
                    <a:pt x="915856" y="970075"/>
                    <a:pt x="707497" y="609911"/>
                  </a:cubicBezTo>
                  <a:cubicBezTo>
                    <a:pt x="606294" y="434294"/>
                    <a:pt x="487231" y="285466"/>
                    <a:pt x="371145" y="190216"/>
                  </a:cubicBezTo>
                  <a:cubicBezTo>
                    <a:pt x="293755" y="124731"/>
                    <a:pt x="225294" y="89013"/>
                    <a:pt x="174692" y="89013"/>
                  </a:cubicBezTo>
                  <a:close/>
                </a:path>
              </a:pathLst>
            </a:custGeom>
            <a:grpFill/>
            <a:ln w="186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图形 176">
              <a:extLst>
                <a:ext uri="{FF2B5EF4-FFF2-40B4-BE49-F238E27FC236}">
                  <a16:creationId xmlns:a16="http://schemas.microsoft.com/office/drawing/2014/main" id="{7BBD9855-7A43-47F9-BC39-A37D542E01B6}"/>
                </a:ext>
              </a:extLst>
            </p:cNvPr>
            <p:cNvSpPr/>
            <p:nvPr/>
          </p:nvSpPr>
          <p:spPr>
            <a:xfrm>
              <a:off x="451116" y="223526"/>
              <a:ext cx="1002766" cy="1458231"/>
            </a:xfrm>
            <a:custGeom>
              <a:avLst/>
              <a:gdLst>
                <a:gd name="connsiteX0" fmla="*/ 173961 w 1002766"/>
                <a:gd name="connsiteY0" fmla="*/ 1458231 h 1458231"/>
                <a:gd name="connsiteX1" fmla="*/ 93594 w 1002766"/>
                <a:gd name="connsiteY1" fmla="*/ 1437396 h 1458231"/>
                <a:gd name="connsiteX2" fmla="*/ 218610 w 1002766"/>
                <a:gd name="connsiteY2" fmla="*/ 565263 h 1458231"/>
                <a:gd name="connsiteX3" fmla="*/ 572821 w 1002766"/>
                <a:gd name="connsiteY3" fmla="*/ 121755 h 1458231"/>
                <a:gd name="connsiteX4" fmla="*/ 909172 w 1002766"/>
                <a:gd name="connsiteY4" fmla="*/ 20552 h 1458231"/>
                <a:gd name="connsiteX5" fmla="*/ 784157 w 1002766"/>
                <a:gd name="connsiteY5" fmla="*/ 892685 h 1458231"/>
                <a:gd name="connsiteX6" fmla="*/ 429946 w 1002766"/>
                <a:gd name="connsiteY6" fmla="*/ 1336192 h 1458231"/>
                <a:gd name="connsiteX7" fmla="*/ 173961 w 1002766"/>
                <a:gd name="connsiteY7" fmla="*/ 1458231 h 1458231"/>
                <a:gd name="connsiteX8" fmla="*/ 828805 w 1002766"/>
                <a:gd name="connsiteY8" fmla="*/ 89013 h 1458231"/>
                <a:gd name="connsiteX9" fmla="*/ 629376 w 1002766"/>
                <a:gd name="connsiteY9" fmla="*/ 190216 h 1458231"/>
                <a:gd name="connsiteX10" fmla="*/ 293024 w 1002766"/>
                <a:gd name="connsiteY10" fmla="*/ 609911 h 1458231"/>
                <a:gd name="connsiteX11" fmla="*/ 135266 w 1002766"/>
                <a:gd name="connsiteY11" fmla="*/ 1360005 h 1458231"/>
                <a:gd name="connsiteX12" fmla="*/ 370415 w 1002766"/>
                <a:gd name="connsiteY12" fmla="*/ 1267731 h 1458231"/>
                <a:gd name="connsiteX13" fmla="*/ 706766 w 1002766"/>
                <a:gd name="connsiteY13" fmla="*/ 848036 h 1458231"/>
                <a:gd name="connsiteX14" fmla="*/ 864524 w 1002766"/>
                <a:gd name="connsiteY14" fmla="*/ 97942 h 1458231"/>
                <a:gd name="connsiteX15" fmla="*/ 828805 w 1002766"/>
                <a:gd name="connsiteY15" fmla="*/ 89013 h 14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2766" h="1458231">
                  <a:moveTo>
                    <a:pt x="173961" y="1458231"/>
                  </a:moveTo>
                  <a:cubicBezTo>
                    <a:pt x="144196" y="1458231"/>
                    <a:pt x="117407" y="1452278"/>
                    <a:pt x="93594" y="1437396"/>
                  </a:cubicBezTo>
                  <a:cubicBezTo>
                    <a:pt x="-90953" y="1330239"/>
                    <a:pt x="22157" y="907567"/>
                    <a:pt x="218610" y="565263"/>
                  </a:cubicBezTo>
                  <a:cubicBezTo>
                    <a:pt x="322790" y="380716"/>
                    <a:pt x="450782" y="222958"/>
                    <a:pt x="572821" y="121755"/>
                  </a:cubicBezTo>
                  <a:cubicBezTo>
                    <a:pt x="706766" y="8645"/>
                    <a:pt x="828805" y="-27073"/>
                    <a:pt x="909172" y="20552"/>
                  </a:cubicBezTo>
                  <a:cubicBezTo>
                    <a:pt x="1093719" y="127708"/>
                    <a:pt x="980610" y="550380"/>
                    <a:pt x="784157" y="892685"/>
                  </a:cubicBezTo>
                  <a:cubicBezTo>
                    <a:pt x="679977" y="1077232"/>
                    <a:pt x="551985" y="1234989"/>
                    <a:pt x="429946" y="1336192"/>
                  </a:cubicBezTo>
                  <a:cubicBezTo>
                    <a:pt x="334696" y="1416560"/>
                    <a:pt x="245399" y="1458231"/>
                    <a:pt x="173961" y="1458231"/>
                  </a:cubicBezTo>
                  <a:close/>
                  <a:moveTo>
                    <a:pt x="828805" y="89013"/>
                  </a:moveTo>
                  <a:cubicBezTo>
                    <a:pt x="778204" y="89013"/>
                    <a:pt x="709743" y="124731"/>
                    <a:pt x="629376" y="190216"/>
                  </a:cubicBezTo>
                  <a:cubicBezTo>
                    <a:pt x="513290" y="285466"/>
                    <a:pt x="394227" y="437271"/>
                    <a:pt x="293024" y="609911"/>
                  </a:cubicBezTo>
                  <a:cubicBezTo>
                    <a:pt x="84665" y="970075"/>
                    <a:pt x="37040" y="1303450"/>
                    <a:pt x="135266" y="1360005"/>
                  </a:cubicBezTo>
                  <a:cubicBezTo>
                    <a:pt x="182891" y="1386794"/>
                    <a:pt x="269212" y="1354052"/>
                    <a:pt x="370415" y="1267731"/>
                  </a:cubicBezTo>
                  <a:cubicBezTo>
                    <a:pt x="486501" y="1172482"/>
                    <a:pt x="605563" y="1020677"/>
                    <a:pt x="706766" y="848036"/>
                  </a:cubicBezTo>
                  <a:cubicBezTo>
                    <a:pt x="915126" y="487872"/>
                    <a:pt x="962751" y="154497"/>
                    <a:pt x="864524" y="97942"/>
                  </a:cubicBezTo>
                  <a:cubicBezTo>
                    <a:pt x="855594" y="91989"/>
                    <a:pt x="843688" y="89013"/>
                    <a:pt x="828805" y="89013"/>
                  </a:cubicBezTo>
                  <a:close/>
                </a:path>
              </a:pathLst>
            </a:custGeom>
            <a:grpFill/>
            <a:ln w="186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86" name="图形 173">
            <a:extLst>
              <a:ext uri="{FF2B5EF4-FFF2-40B4-BE49-F238E27FC236}">
                <a16:creationId xmlns:a16="http://schemas.microsoft.com/office/drawing/2014/main" id="{C7403291-5D13-4495-9580-74B8C04038C4}"/>
              </a:ext>
            </a:extLst>
          </p:cNvPr>
          <p:cNvSpPr/>
          <p:nvPr/>
        </p:nvSpPr>
        <p:spPr>
          <a:xfrm>
            <a:off x="2904255" y="937974"/>
            <a:ext cx="423984" cy="424812"/>
          </a:xfrm>
          <a:custGeom>
            <a:avLst/>
            <a:gdLst>
              <a:gd name="connsiteX0" fmla="*/ 1896539 w 1901286"/>
              <a:gd name="connsiteY0" fmla="*/ 1067847 h 1905000"/>
              <a:gd name="connsiteX1" fmla="*/ 1896539 w 1901286"/>
              <a:gd name="connsiteY1" fmla="*/ 1058333 h 1905000"/>
              <a:gd name="connsiteX2" fmla="*/ 1896539 w 1901286"/>
              <a:gd name="connsiteY2" fmla="*/ 1055955 h 1905000"/>
              <a:gd name="connsiteX3" fmla="*/ 1891792 w 1901286"/>
              <a:gd name="connsiteY3" fmla="*/ 1046442 h 1905000"/>
              <a:gd name="connsiteX4" fmla="*/ 1891792 w 1901286"/>
              <a:gd name="connsiteY4" fmla="*/ 1044064 h 1905000"/>
              <a:gd name="connsiteX5" fmla="*/ 1887045 w 1901286"/>
              <a:gd name="connsiteY5" fmla="*/ 1036929 h 1905000"/>
              <a:gd name="connsiteX6" fmla="*/ 1884671 w 1901286"/>
              <a:gd name="connsiteY6" fmla="*/ 1034551 h 1905000"/>
              <a:gd name="connsiteX7" fmla="*/ 1877550 w 1901286"/>
              <a:gd name="connsiteY7" fmla="*/ 1029794 h 1905000"/>
              <a:gd name="connsiteX8" fmla="*/ 1875177 w 1901286"/>
              <a:gd name="connsiteY8" fmla="*/ 1027416 h 1905000"/>
              <a:gd name="connsiteX9" fmla="*/ 1872803 w 1901286"/>
              <a:gd name="connsiteY9" fmla="*/ 1027416 h 1905000"/>
              <a:gd name="connsiteX10" fmla="*/ 1445547 w 1901286"/>
              <a:gd name="connsiteY10" fmla="*/ 803858 h 1905000"/>
              <a:gd name="connsiteX11" fmla="*/ 1445547 w 1901286"/>
              <a:gd name="connsiteY11" fmla="*/ 285393 h 1905000"/>
              <a:gd name="connsiteX12" fmla="*/ 1445547 w 1901286"/>
              <a:gd name="connsiteY12" fmla="*/ 283015 h 1905000"/>
              <a:gd name="connsiteX13" fmla="*/ 1445547 w 1901286"/>
              <a:gd name="connsiteY13" fmla="*/ 273502 h 1905000"/>
              <a:gd name="connsiteX14" fmla="*/ 1445547 w 1901286"/>
              <a:gd name="connsiteY14" fmla="*/ 271124 h 1905000"/>
              <a:gd name="connsiteX15" fmla="*/ 1440800 w 1901286"/>
              <a:gd name="connsiteY15" fmla="*/ 261610 h 1905000"/>
              <a:gd name="connsiteX16" fmla="*/ 1440800 w 1901286"/>
              <a:gd name="connsiteY16" fmla="*/ 259232 h 1905000"/>
              <a:gd name="connsiteX17" fmla="*/ 1436053 w 1901286"/>
              <a:gd name="connsiteY17" fmla="*/ 252097 h 1905000"/>
              <a:gd name="connsiteX18" fmla="*/ 1433679 w 1901286"/>
              <a:gd name="connsiteY18" fmla="*/ 249719 h 1905000"/>
              <a:gd name="connsiteX19" fmla="*/ 1426558 w 1901286"/>
              <a:gd name="connsiteY19" fmla="*/ 244963 h 1905000"/>
              <a:gd name="connsiteX20" fmla="*/ 1424185 w 1901286"/>
              <a:gd name="connsiteY20" fmla="*/ 242584 h 1905000"/>
              <a:gd name="connsiteX21" fmla="*/ 1421811 w 1901286"/>
              <a:gd name="connsiteY21" fmla="*/ 242584 h 1905000"/>
              <a:gd name="connsiteX22" fmla="*/ 970819 w 1901286"/>
              <a:gd name="connsiteY22" fmla="*/ 4757 h 1905000"/>
              <a:gd name="connsiteX23" fmla="*/ 968446 w 1901286"/>
              <a:gd name="connsiteY23" fmla="*/ 2378 h 1905000"/>
              <a:gd name="connsiteX24" fmla="*/ 963698 w 1901286"/>
              <a:gd name="connsiteY24" fmla="*/ 0 h 1905000"/>
              <a:gd name="connsiteX25" fmla="*/ 935215 w 1901286"/>
              <a:gd name="connsiteY25" fmla="*/ 0 h 1905000"/>
              <a:gd name="connsiteX26" fmla="*/ 930467 w 1901286"/>
              <a:gd name="connsiteY26" fmla="*/ 2378 h 1905000"/>
              <a:gd name="connsiteX27" fmla="*/ 928094 w 1901286"/>
              <a:gd name="connsiteY27" fmla="*/ 4757 h 1905000"/>
              <a:gd name="connsiteX28" fmla="*/ 477102 w 1901286"/>
              <a:gd name="connsiteY28" fmla="*/ 242584 h 1905000"/>
              <a:gd name="connsiteX29" fmla="*/ 474728 w 1901286"/>
              <a:gd name="connsiteY29" fmla="*/ 242584 h 1905000"/>
              <a:gd name="connsiteX30" fmla="*/ 472355 w 1901286"/>
              <a:gd name="connsiteY30" fmla="*/ 244963 h 1905000"/>
              <a:gd name="connsiteX31" fmla="*/ 465234 w 1901286"/>
              <a:gd name="connsiteY31" fmla="*/ 249719 h 1905000"/>
              <a:gd name="connsiteX32" fmla="*/ 462860 w 1901286"/>
              <a:gd name="connsiteY32" fmla="*/ 252097 h 1905000"/>
              <a:gd name="connsiteX33" fmla="*/ 458113 w 1901286"/>
              <a:gd name="connsiteY33" fmla="*/ 259232 h 1905000"/>
              <a:gd name="connsiteX34" fmla="*/ 458113 w 1901286"/>
              <a:gd name="connsiteY34" fmla="*/ 261610 h 1905000"/>
              <a:gd name="connsiteX35" fmla="*/ 453365 w 1901286"/>
              <a:gd name="connsiteY35" fmla="*/ 271124 h 1905000"/>
              <a:gd name="connsiteX36" fmla="*/ 453365 w 1901286"/>
              <a:gd name="connsiteY36" fmla="*/ 803858 h 1905000"/>
              <a:gd name="connsiteX37" fmla="*/ 23736 w 1901286"/>
              <a:gd name="connsiteY37" fmla="*/ 1027416 h 1905000"/>
              <a:gd name="connsiteX38" fmla="*/ 21363 w 1901286"/>
              <a:gd name="connsiteY38" fmla="*/ 1027416 h 1905000"/>
              <a:gd name="connsiteX39" fmla="*/ 18989 w 1901286"/>
              <a:gd name="connsiteY39" fmla="*/ 1029794 h 1905000"/>
              <a:gd name="connsiteX40" fmla="*/ 11868 w 1901286"/>
              <a:gd name="connsiteY40" fmla="*/ 1034551 h 1905000"/>
              <a:gd name="connsiteX41" fmla="*/ 9495 w 1901286"/>
              <a:gd name="connsiteY41" fmla="*/ 1036929 h 1905000"/>
              <a:gd name="connsiteX42" fmla="*/ 4747 w 1901286"/>
              <a:gd name="connsiteY42" fmla="*/ 1044064 h 1905000"/>
              <a:gd name="connsiteX43" fmla="*/ 4747 w 1901286"/>
              <a:gd name="connsiteY43" fmla="*/ 1046442 h 1905000"/>
              <a:gd name="connsiteX44" fmla="*/ 0 w 1901286"/>
              <a:gd name="connsiteY44" fmla="*/ 1055955 h 1905000"/>
              <a:gd name="connsiteX45" fmla="*/ 0 w 1901286"/>
              <a:gd name="connsiteY45" fmla="*/ 1617229 h 1905000"/>
              <a:gd name="connsiteX46" fmla="*/ 26110 w 1901286"/>
              <a:gd name="connsiteY46" fmla="*/ 1660037 h 1905000"/>
              <a:gd name="connsiteX47" fmla="*/ 477102 w 1901286"/>
              <a:gd name="connsiteY47" fmla="*/ 1897865 h 1905000"/>
              <a:gd name="connsiteX48" fmla="*/ 484223 w 1901286"/>
              <a:gd name="connsiteY48" fmla="*/ 1900243 h 1905000"/>
              <a:gd name="connsiteX49" fmla="*/ 488970 w 1901286"/>
              <a:gd name="connsiteY49" fmla="*/ 1902622 h 1905000"/>
              <a:gd name="connsiteX50" fmla="*/ 500838 w 1901286"/>
              <a:gd name="connsiteY50" fmla="*/ 1905000 h 1905000"/>
              <a:gd name="connsiteX51" fmla="*/ 512707 w 1901286"/>
              <a:gd name="connsiteY51" fmla="*/ 1902622 h 1905000"/>
              <a:gd name="connsiteX52" fmla="*/ 517454 w 1901286"/>
              <a:gd name="connsiteY52" fmla="*/ 1900243 h 1905000"/>
              <a:gd name="connsiteX53" fmla="*/ 524575 w 1901286"/>
              <a:gd name="connsiteY53" fmla="*/ 1897865 h 1905000"/>
              <a:gd name="connsiteX54" fmla="*/ 947083 w 1901286"/>
              <a:gd name="connsiteY54" fmla="*/ 1671929 h 1905000"/>
              <a:gd name="connsiteX55" fmla="*/ 1376712 w 1901286"/>
              <a:gd name="connsiteY55" fmla="*/ 1897865 h 1905000"/>
              <a:gd name="connsiteX56" fmla="*/ 1383833 w 1901286"/>
              <a:gd name="connsiteY56" fmla="*/ 1900243 h 1905000"/>
              <a:gd name="connsiteX57" fmla="*/ 1388580 w 1901286"/>
              <a:gd name="connsiteY57" fmla="*/ 1902622 h 1905000"/>
              <a:gd name="connsiteX58" fmla="*/ 1400448 w 1901286"/>
              <a:gd name="connsiteY58" fmla="*/ 1905000 h 1905000"/>
              <a:gd name="connsiteX59" fmla="*/ 1412317 w 1901286"/>
              <a:gd name="connsiteY59" fmla="*/ 1902622 h 1905000"/>
              <a:gd name="connsiteX60" fmla="*/ 1417064 w 1901286"/>
              <a:gd name="connsiteY60" fmla="*/ 1900243 h 1905000"/>
              <a:gd name="connsiteX61" fmla="*/ 1424185 w 1901286"/>
              <a:gd name="connsiteY61" fmla="*/ 1897865 h 1905000"/>
              <a:gd name="connsiteX62" fmla="*/ 1875177 w 1901286"/>
              <a:gd name="connsiteY62" fmla="*/ 1660037 h 1905000"/>
              <a:gd name="connsiteX63" fmla="*/ 1901287 w 1901286"/>
              <a:gd name="connsiteY63" fmla="*/ 1617229 h 1905000"/>
              <a:gd name="connsiteX64" fmla="*/ 1896539 w 1901286"/>
              <a:gd name="connsiteY64" fmla="*/ 1067847 h 1905000"/>
              <a:gd name="connsiteX65" fmla="*/ 1896539 w 1901286"/>
              <a:gd name="connsiteY65" fmla="*/ 1067847 h 1905000"/>
              <a:gd name="connsiteX66" fmla="*/ 1398075 w 1901286"/>
              <a:gd name="connsiteY66" fmla="*/ 1253352 h 1905000"/>
              <a:gd name="connsiteX67" fmla="*/ 1049149 w 1901286"/>
              <a:gd name="connsiteY67" fmla="*/ 1070225 h 1905000"/>
              <a:gd name="connsiteX68" fmla="*/ 1398075 w 1901286"/>
              <a:gd name="connsiteY68" fmla="*/ 887097 h 1905000"/>
              <a:gd name="connsiteX69" fmla="*/ 1747000 w 1901286"/>
              <a:gd name="connsiteY69" fmla="*/ 1070225 h 1905000"/>
              <a:gd name="connsiteX70" fmla="*/ 1398075 w 1901286"/>
              <a:gd name="connsiteY70" fmla="*/ 1253352 h 1905000"/>
              <a:gd name="connsiteX71" fmla="*/ 496091 w 1901286"/>
              <a:gd name="connsiteY71" fmla="*/ 1253352 h 1905000"/>
              <a:gd name="connsiteX72" fmla="*/ 147166 w 1901286"/>
              <a:gd name="connsiteY72" fmla="*/ 1070225 h 1905000"/>
              <a:gd name="connsiteX73" fmla="*/ 496091 w 1901286"/>
              <a:gd name="connsiteY73" fmla="*/ 887097 h 1905000"/>
              <a:gd name="connsiteX74" fmla="*/ 845016 w 1901286"/>
              <a:gd name="connsiteY74" fmla="*/ 1070225 h 1905000"/>
              <a:gd name="connsiteX75" fmla="*/ 496091 w 1901286"/>
              <a:gd name="connsiteY75" fmla="*/ 1253352 h 1905000"/>
              <a:gd name="connsiteX76" fmla="*/ 947083 w 1901286"/>
              <a:gd name="connsiteY76" fmla="*/ 102266 h 1905000"/>
              <a:gd name="connsiteX77" fmla="*/ 1296008 w 1901286"/>
              <a:gd name="connsiteY77" fmla="*/ 285393 h 1905000"/>
              <a:gd name="connsiteX78" fmla="*/ 947083 w 1901286"/>
              <a:gd name="connsiteY78" fmla="*/ 468521 h 1905000"/>
              <a:gd name="connsiteX79" fmla="*/ 598158 w 1901286"/>
              <a:gd name="connsiteY79" fmla="*/ 285393 h 1905000"/>
              <a:gd name="connsiteX80" fmla="*/ 947083 w 1901286"/>
              <a:gd name="connsiteY80" fmla="*/ 102266 h 1905000"/>
              <a:gd name="connsiteX81" fmla="*/ 899610 w 1901286"/>
              <a:gd name="connsiteY81" fmla="*/ 991742 h 1905000"/>
              <a:gd name="connsiteX82" fmla="*/ 543564 w 1901286"/>
              <a:gd name="connsiteY82" fmla="*/ 803858 h 1905000"/>
              <a:gd name="connsiteX83" fmla="*/ 543564 w 1901286"/>
              <a:gd name="connsiteY83" fmla="*/ 363876 h 1905000"/>
              <a:gd name="connsiteX84" fmla="*/ 899610 w 1901286"/>
              <a:gd name="connsiteY84" fmla="*/ 551760 h 1905000"/>
              <a:gd name="connsiteX85" fmla="*/ 899610 w 1901286"/>
              <a:gd name="connsiteY85" fmla="*/ 991742 h 1905000"/>
              <a:gd name="connsiteX86" fmla="*/ 994556 w 1901286"/>
              <a:gd name="connsiteY86" fmla="*/ 991742 h 1905000"/>
              <a:gd name="connsiteX87" fmla="*/ 994556 w 1901286"/>
              <a:gd name="connsiteY87" fmla="*/ 551760 h 1905000"/>
              <a:gd name="connsiteX88" fmla="*/ 1350602 w 1901286"/>
              <a:gd name="connsiteY88" fmla="*/ 363876 h 1905000"/>
              <a:gd name="connsiteX89" fmla="*/ 1350602 w 1901286"/>
              <a:gd name="connsiteY89" fmla="*/ 803858 h 1905000"/>
              <a:gd name="connsiteX90" fmla="*/ 994556 w 1901286"/>
              <a:gd name="connsiteY90" fmla="*/ 991742 h 1905000"/>
              <a:gd name="connsiteX91" fmla="*/ 92572 w 1901286"/>
              <a:gd name="connsiteY91" fmla="*/ 1148708 h 1905000"/>
              <a:gd name="connsiteX92" fmla="*/ 448618 w 1901286"/>
              <a:gd name="connsiteY92" fmla="*/ 1336592 h 1905000"/>
              <a:gd name="connsiteX93" fmla="*/ 448618 w 1901286"/>
              <a:gd name="connsiteY93" fmla="*/ 1776573 h 1905000"/>
              <a:gd name="connsiteX94" fmla="*/ 92572 w 1901286"/>
              <a:gd name="connsiteY94" fmla="*/ 1588689 h 1905000"/>
              <a:gd name="connsiteX95" fmla="*/ 92572 w 1901286"/>
              <a:gd name="connsiteY95" fmla="*/ 1148708 h 1905000"/>
              <a:gd name="connsiteX96" fmla="*/ 543564 w 1901286"/>
              <a:gd name="connsiteY96" fmla="*/ 1336592 h 1905000"/>
              <a:gd name="connsiteX97" fmla="*/ 899610 w 1901286"/>
              <a:gd name="connsiteY97" fmla="*/ 1148708 h 1905000"/>
              <a:gd name="connsiteX98" fmla="*/ 899610 w 1901286"/>
              <a:gd name="connsiteY98" fmla="*/ 1588689 h 1905000"/>
              <a:gd name="connsiteX99" fmla="*/ 543564 w 1901286"/>
              <a:gd name="connsiteY99" fmla="*/ 1776573 h 1905000"/>
              <a:gd name="connsiteX100" fmla="*/ 543564 w 1901286"/>
              <a:gd name="connsiteY100" fmla="*/ 1336592 h 1905000"/>
              <a:gd name="connsiteX101" fmla="*/ 994556 w 1901286"/>
              <a:gd name="connsiteY101" fmla="*/ 1148708 h 1905000"/>
              <a:gd name="connsiteX102" fmla="*/ 1350602 w 1901286"/>
              <a:gd name="connsiteY102" fmla="*/ 1336592 h 1905000"/>
              <a:gd name="connsiteX103" fmla="*/ 1350602 w 1901286"/>
              <a:gd name="connsiteY103" fmla="*/ 1776573 h 1905000"/>
              <a:gd name="connsiteX104" fmla="*/ 994556 w 1901286"/>
              <a:gd name="connsiteY104" fmla="*/ 1588689 h 1905000"/>
              <a:gd name="connsiteX105" fmla="*/ 994556 w 1901286"/>
              <a:gd name="connsiteY105" fmla="*/ 1148708 h 1905000"/>
              <a:gd name="connsiteX106" fmla="*/ 1801594 w 1901286"/>
              <a:gd name="connsiteY106" fmla="*/ 1588689 h 1905000"/>
              <a:gd name="connsiteX107" fmla="*/ 1445547 w 1901286"/>
              <a:gd name="connsiteY107" fmla="*/ 1776573 h 1905000"/>
              <a:gd name="connsiteX108" fmla="*/ 1445547 w 1901286"/>
              <a:gd name="connsiteY108" fmla="*/ 1336592 h 1905000"/>
              <a:gd name="connsiteX109" fmla="*/ 1801594 w 1901286"/>
              <a:gd name="connsiteY109" fmla="*/ 1148708 h 1905000"/>
              <a:gd name="connsiteX110" fmla="*/ 1801594 w 1901286"/>
              <a:gd name="connsiteY110" fmla="*/ 1588689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901286" h="1905000">
                <a:moveTo>
                  <a:pt x="1896539" y="1067847"/>
                </a:moveTo>
                <a:lnTo>
                  <a:pt x="1896539" y="1058333"/>
                </a:lnTo>
                <a:lnTo>
                  <a:pt x="1896539" y="1055955"/>
                </a:lnTo>
                <a:cubicBezTo>
                  <a:pt x="1896539" y="1053577"/>
                  <a:pt x="1894166" y="1048820"/>
                  <a:pt x="1891792" y="1046442"/>
                </a:cubicBezTo>
                <a:lnTo>
                  <a:pt x="1891792" y="1044064"/>
                </a:lnTo>
                <a:cubicBezTo>
                  <a:pt x="1889418" y="1041685"/>
                  <a:pt x="1889418" y="1039307"/>
                  <a:pt x="1887045" y="1036929"/>
                </a:cubicBezTo>
                <a:lnTo>
                  <a:pt x="1884671" y="1034551"/>
                </a:lnTo>
                <a:cubicBezTo>
                  <a:pt x="1882298" y="1032172"/>
                  <a:pt x="1879924" y="1029794"/>
                  <a:pt x="1877550" y="1029794"/>
                </a:cubicBezTo>
                <a:lnTo>
                  <a:pt x="1875177" y="1027416"/>
                </a:lnTo>
                <a:lnTo>
                  <a:pt x="1872803" y="1027416"/>
                </a:lnTo>
                <a:lnTo>
                  <a:pt x="1445547" y="803858"/>
                </a:lnTo>
                <a:lnTo>
                  <a:pt x="1445547" y="285393"/>
                </a:lnTo>
                <a:lnTo>
                  <a:pt x="1445547" y="283015"/>
                </a:lnTo>
                <a:lnTo>
                  <a:pt x="1445547" y="273502"/>
                </a:lnTo>
                <a:lnTo>
                  <a:pt x="1445547" y="271124"/>
                </a:lnTo>
                <a:cubicBezTo>
                  <a:pt x="1445547" y="268745"/>
                  <a:pt x="1443174" y="263989"/>
                  <a:pt x="1440800" y="261610"/>
                </a:cubicBezTo>
                <a:lnTo>
                  <a:pt x="1440800" y="259232"/>
                </a:lnTo>
                <a:cubicBezTo>
                  <a:pt x="1438427" y="256854"/>
                  <a:pt x="1438427" y="254476"/>
                  <a:pt x="1436053" y="252097"/>
                </a:cubicBezTo>
                <a:lnTo>
                  <a:pt x="1433679" y="249719"/>
                </a:lnTo>
                <a:cubicBezTo>
                  <a:pt x="1431306" y="247341"/>
                  <a:pt x="1428932" y="244963"/>
                  <a:pt x="1426558" y="244963"/>
                </a:cubicBezTo>
                <a:lnTo>
                  <a:pt x="1424185" y="242584"/>
                </a:lnTo>
                <a:lnTo>
                  <a:pt x="1421811" y="242584"/>
                </a:lnTo>
                <a:lnTo>
                  <a:pt x="970819" y="4757"/>
                </a:lnTo>
                <a:cubicBezTo>
                  <a:pt x="970819" y="4757"/>
                  <a:pt x="968446" y="4757"/>
                  <a:pt x="968446" y="2378"/>
                </a:cubicBezTo>
                <a:cubicBezTo>
                  <a:pt x="966072" y="2378"/>
                  <a:pt x="966072" y="0"/>
                  <a:pt x="963698" y="0"/>
                </a:cubicBezTo>
                <a:lnTo>
                  <a:pt x="935215" y="0"/>
                </a:lnTo>
                <a:cubicBezTo>
                  <a:pt x="932841" y="0"/>
                  <a:pt x="930467" y="2378"/>
                  <a:pt x="930467" y="2378"/>
                </a:cubicBezTo>
                <a:cubicBezTo>
                  <a:pt x="930467" y="2378"/>
                  <a:pt x="928094" y="2378"/>
                  <a:pt x="928094" y="4757"/>
                </a:cubicBezTo>
                <a:lnTo>
                  <a:pt x="477102" y="242584"/>
                </a:lnTo>
                <a:lnTo>
                  <a:pt x="474728" y="242584"/>
                </a:lnTo>
                <a:lnTo>
                  <a:pt x="472355" y="244963"/>
                </a:lnTo>
                <a:cubicBezTo>
                  <a:pt x="469981" y="247341"/>
                  <a:pt x="467607" y="247341"/>
                  <a:pt x="465234" y="249719"/>
                </a:cubicBezTo>
                <a:lnTo>
                  <a:pt x="462860" y="252097"/>
                </a:lnTo>
                <a:cubicBezTo>
                  <a:pt x="460486" y="254476"/>
                  <a:pt x="458113" y="256854"/>
                  <a:pt x="458113" y="259232"/>
                </a:cubicBezTo>
                <a:lnTo>
                  <a:pt x="458113" y="261610"/>
                </a:lnTo>
                <a:cubicBezTo>
                  <a:pt x="455739" y="263989"/>
                  <a:pt x="455739" y="268745"/>
                  <a:pt x="453365" y="271124"/>
                </a:cubicBezTo>
                <a:lnTo>
                  <a:pt x="453365" y="803858"/>
                </a:lnTo>
                <a:lnTo>
                  <a:pt x="23736" y="1027416"/>
                </a:lnTo>
                <a:lnTo>
                  <a:pt x="21363" y="1027416"/>
                </a:lnTo>
                <a:lnTo>
                  <a:pt x="18989" y="1029794"/>
                </a:lnTo>
                <a:cubicBezTo>
                  <a:pt x="16615" y="1032172"/>
                  <a:pt x="14242" y="1032172"/>
                  <a:pt x="11868" y="1034551"/>
                </a:cubicBezTo>
                <a:lnTo>
                  <a:pt x="9495" y="1036929"/>
                </a:lnTo>
                <a:cubicBezTo>
                  <a:pt x="7121" y="1039307"/>
                  <a:pt x="4747" y="1041685"/>
                  <a:pt x="4747" y="1044064"/>
                </a:cubicBezTo>
                <a:lnTo>
                  <a:pt x="4747" y="1046442"/>
                </a:lnTo>
                <a:cubicBezTo>
                  <a:pt x="2374" y="1048820"/>
                  <a:pt x="2374" y="1053577"/>
                  <a:pt x="0" y="1055955"/>
                </a:cubicBezTo>
                <a:lnTo>
                  <a:pt x="0" y="1617229"/>
                </a:lnTo>
                <a:cubicBezTo>
                  <a:pt x="0" y="1633876"/>
                  <a:pt x="9495" y="1650524"/>
                  <a:pt x="26110" y="1660037"/>
                </a:cubicBezTo>
                <a:lnTo>
                  <a:pt x="477102" y="1897865"/>
                </a:lnTo>
                <a:cubicBezTo>
                  <a:pt x="479476" y="1897865"/>
                  <a:pt x="481849" y="1900243"/>
                  <a:pt x="484223" y="1900243"/>
                </a:cubicBezTo>
                <a:cubicBezTo>
                  <a:pt x="486596" y="1900243"/>
                  <a:pt x="486596" y="1900243"/>
                  <a:pt x="488970" y="1902622"/>
                </a:cubicBezTo>
                <a:cubicBezTo>
                  <a:pt x="493717" y="1902622"/>
                  <a:pt x="496091" y="1905000"/>
                  <a:pt x="500838" y="1905000"/>
                </a:cubicBezTo>
                <a:cubicBezTo>
                  <a:pt x="505586" y="1905000"/>
                  <a:pt x="507959" y="1905000"/>
                  <a:pt x="512707" y="1902622"/>
                </a:cubicBezTo>
                <a:cubicBezTo>
                  <a:pt x="515080" y="1902622"/>
                  <a:pt x="515080" y="1902622"/>
                  <a:pt x="517454" y="1900243"/>
                </a:cubicBezTo>
                <a:cubicBezTo>
                  <a:pt x="519827" y="1900243"/>
                  <a:pt x="522201" y="1897865"/>
                  <a:pt x="524575" y="1897865"/>
                </a:cubicBezTo>
                <a:lnTo>
                  <a:pt x="947083" y="1671929"/>
                </a:lnTo>
                <a:lnTo>
                  <a:pt x="1376712" y="1897865"/>
                </a:lnTo>
                <a:cubicBezTo>
                  <a:pt x="1379086" y="1897865"/>
                  <a:pt x="1381459" y="1900243"/>
                  <a:pt x="1383833" y="1900243"/>
                </a:cubicBezTo>
                <a:cubicBezTo>
                  <a:pt x="1386206" y="1900243"/>
                  <a:pt x="1386206" y="1900243"/>
                  <a:pt x="1388580" y="1902622"/>
                </a:cubicBezTo>
                <a:cubicBezTo>
                  <a:pt x="1393327" y="1902622"/>
                  <a:pt x="1395701" y="1905000"/>
                  <a:pt x="1400448" y="1905000"/>
                </a:cubicBezTo>
                <a:cubicBezTo>
                  <a:pt x="1405196" y="1905000"/>
                  <a:pt x="1407569" y="1905000"/>
                  <a:pt x="1412317" y="1902622"/>
                </a:cubicBezTo>
                <a:cubicBezTo>
                  <a:pt x="1414690" y="1902622"/>
                  <a:pt x="1414690" y="1902622"/>
                  <a:pt x="1417064" y="1900243"/>
                </a:cubicBezTo>
                <a:cubicBezTo>
                  <a:pt x="1419438" y="1900243"/>
                  <a:pt x="1421811" y="1897865"/>
                  <a:pt x="1424185" y="1897865"/>
                </a:cubicBezTo>
                <a:lnTo>
                  <a:pt x="1875177" y="1660037"/>
                </a:lnTo>
                <a:cubicBezTo>
                  <a:pt x="1891792" y="1652903"/>
                  <a:pt x="1901287" y="1636255"/>
                  <a:pt x="1901287" y="1617229"/>
                </a:cubicBezTo>
                <a:lnTo>
                  <a:pt x="1896539" y="1067847"/>
                </a:lnTo>
                <a:cubicBezTo>
                  <a:pt x="1896539" y="1070225"/>
                  <a:pt x="1896539" y="1067847"/>
                  <a:pt x="1896539" y="1067847"/>
                </a:cubicBezTo>
                <a:close/>
                <a:moveTo>
                  <a:pt x="1398075" y="1253352"/>
                </a:moveTo>
                <a:lnTo>
                  <a:pt x="1049149" y="1070225"/>
                </a:lnTo>
                <a:lnTo>
                  <a:pt x="1398075" y="887097"/>
                </a:lnTo>
                <a:lnTo>
                  <a:pt x="1747000" y="1070225"/>
                </a:lnTo>
                <a:lnTo>
                  <a:pt x="1398075" y="1253352"/>
                </a:lnTo>
                <a:close/>
                <a:moveTo>
                  <a:pt x="496091" y="1253352"/>
                </a:moveTo>
                <a:lnTo>
                  <a:pt x="147166" y="1070225"/>
                </a:lnTo>
                <a:lnTo>
                  <a:pt x="496091" y="887097"/>
                </a:lnTo>
                <a:lnTo>
                  <a:pt x="845016" y="1070225"/>
                </a:lnTo>
                <a:lnTo>
                  <a:pt x="496091" y="1253352"/>
                </a:lnTo>
                <a:close/>
                <a:moveTo>
                  <a:pt x="947083" y="102266"/>
                </a:moveTo>
                <a:lnTo>
                  <a:pt x="1296008" y="285393"/>
                </a:lnTo>
                <a:lnTo>
                  <a:pt x="947083" y="468521"/>
                </a:lnTo>
                <a:lnTo>
                  <a:pt x="598158" y="285393"/>
                </a:lnTo>
                <a:lnTo>
                  <a:pt x="947083" y="102266"/>
                </a:lnTo>
                <a:close/>
                <a:moveTo>
                  <a:pt x="899610" y="991742"/>
                </a:moveTo>
                <a:lnTo>
                  <a:pt x="543564" y="803858"/>
                </a:lnTo>
                <a:lnTo>
                  <a:pt x="543564" y="363876"/>
                </a:lnTo>
                <a:lnTo>
                  <a:pt x="899610" y="551760"/>
                </a:lnTo>
                <a:lnTo>
                  <a:pt x="899610" y="991742"/>
                </a:lnTo>
                <a:close/>
                <a:moveTo>
                  <a:pt x="994556" y="991742"/>
                </a:moveTo>
                <a:lnTo>
                  <a:pt x="994556" y="551760"/>
                </a:lnTo>
                <a:lnTo>
                  <a:pt x="1350602" y="363876"/>
                </a:lnTo>
                <a:lnTo>
                  <a:pt x="1350602" y="803858"/>
                </a:lnTo>
                <a:lnTo>
                  <a:pt x="994556" y="991742"/>
                </a:lnTo>
                <a:close/>
                <a:moveTo>
                  <a:pt x="92572" y="1148708"/>
                </a:moveTo>
                <a:lnTo>
                  <a:pt x="448618" y="1336592"/>
                </a:lnTo>
                <a:lnTo>
                  <a:pt x="448618" y="1776573"/>
                </a:lnTo>
                <a:lnTo>
                  <a:pt x="92572" y="1588689"/>
                </a:lnTo>
                <a:lnTo>
                  <a:pt x="92572" y="1148708"/>
                </a:lnTo>
                <a:close/>
                <a:moveTo>
                  <a:pt x="543564" y="1336592"/>
                </a:moveTo>
                <a:lnTo>
                  <a:pt x="899610" y="1148708"/>
                </a:lnTo>
                <a:lnTo>
                  <a:pt x="899610" y="1588689"/>
                </a:lnTo>
                <a:lnTo>
                  <a:pt x="543564" y="1776573"/>
                </a:lnTo>
                <a:lnTo>
                  <a:pt x="543564" y="1336592"/>
                </a:lnTo>
                <a:close/>
                <a:moveTo>
                  <a:pt x="994556" y="1148708"/>
                </a:moveTo>
                <a:lnTo>
                  <a:pt x="1350602" y="1336592"/>
                </a:lnTo>
                <a:lnTo>
                  <a:pt x="1350602" y="1776573"/>
                </a:lnTo>
                <a:lnTo>
                  <a:pt x="994556" y="1588689"/>
                </a:lnTo>
                <a:lnTo>
                  <a:pt x="994556" y="1148708"/>
                </a:lnTo>
                <a:close/>
                <a:moveTo>
                  <a:pt x="1801594" y="1588689"/>
                </a:moveTo>
                <a:lnTo>
                  <a:pt x="1445547" y="1776573"/>
                </a:lnTo>
                <a:lnTo>
                  <a:pt x="1445547" y="1336592"/>
                </a:lnTo>
                <a:lnTo>
                  <a:pt x="1801594" y="1148708"/>
                </a:lnTo>
                <a:lnTo>
                  <a:pt x="1801594" y="1588689"/>
                </a:lnTo>
                <a:close/>
              </a:path>
            </a:pathLst>
          </a:custGeom>
          <a:gradFill>
            <a:gsLst>
              <a:gs pos="0">
                <a:srgbClr val="2684F2"/>
              </a:gs>
              <a:gs pos="100000">
                <a:srgbClr val="17EEF3"/>
              </a:gs>
            </a:gsLst>
            <a:lin ang="0" scaled="1"/>
          </a:gradFill>
          <a:ln w="185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3" name="图片 2">
            <a:extLst>
              <a:ext uri="{FF2B5EF4-FFF2-40B4-BE49-F238E27FC236}">
                <a16:creationId xmlns:a16="http://schemas.microsoft.com/office/drawing/2014/main" id="{D1B3FF99-2B6C-4CF4-B5C3-4C5814432D34}"/>
              </a:ext>
            </a:extLst>
          </p:cNvPr>
          <p:cNvPicPr>
            <a:picLocks noChangeAspect="1"/>
          </p:cNvPicPr>
          <p:nvPr/>
        </p:nvPicPr>
        <p:blipFill>
          <a:blip r:embed="rId8"/>
          <a:stretch>
            <a:fillRect/>
          </a:stretch>
        </p:blipFill>
        <p:spPr>
          <a:xfrm>
            <a:off x="3444699" y="4516065"/>
            <a:ext cx="1387851" cy="1962788"/>
          </a:xfrm>
          <a:prstGeom prst="roundRect">
            <a:avLst/>
          </a:prstGeom>
          <a:effectLst>
            <a:reflection blurRad="6350" stA="52000" endA="300" endPos="35000" dir="5400000" sy="-100000" algn="bl" rotWithShape="0"/>
          </a:effectLst>
        </p:spPr>
      </p:pic>
      <p:pic>
        <p:nvPicPr>
          <p:cNvPr id="11" name="图片 10">
            <a:extLst>
              <a:ext uri="{FF2B5EF4-FFF2-40B4-BE49-F238E27FC236}">
                <a16:creationId xmlns:a16="http://schemas.microsoft.com/office/drawing/2014/main" id="{F960BF5D-F6F8-44F3-A9DB-43175826C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047" y="4689277"/>
            <a:ext cx="2190938" cy="1584407"/>
          </a:xfrm>
          <a:prstGeom prst="roundRect">
            <a:avLst/>
          </a:prstGeom>
          <a:effectLst>
            <a:reflection blurRad="6350" stA="50000" endA="300" endPos="55000" dir="5400000" sy="-100000" algn="bl" rotWithShape="0"/>
          </a:effectLst>
        </p:spPr>
      </p:pic>
      <p:pic>
        <p:nvPicPr>
          <p:cNvPr id="20" name="图片 19">
            <a:extLst>
              <a:ext uri="{FF2B5EF4-FFF2-40B4-BE49-F238E27FC236}">
                <a16:creationId xmlns:a16="http://schemas.microsoft.com/office/drawing/2014/main" id="{E28B3FC4-262A-498F-946B-3C94AF8B8710}"/>
              </a:ext>
            </a:extLst>
          </p:cNvPr>
          <p:cNvPicPr>
            <a:picLocks noChangeAspect="1"/>
          </p:cNvPicPr>
          <p:nvPr/>
        </p:nvPicPr>
        <p:blipFill>
          <a:blip r:embed="rId10"/>
          <a:stretch>
            <a:fillRect/>
          </a:stretch>
        </p:blipFill>
        <p:spPr>
          <a:xfrm>
            <a:off x="5112028" y="4527976"/>
            <a:ext cx="1387851" cy="1950877"/>
          </a:xfrm>
          <a:prstGeom prst="roundRect">
            <a:avLst/>
          </a:prstGeom>
          <a:effectLst>
            <a:reflection blurRad="6350" stA="50000" endA="300" endPos="55000" dir="5400000" sy="-100000" algn="bl" rotWithShape="0"/>
          </a:effectLst>
        </p:spPr>
      </p:pic>
      <p:pic>
        <p:nvPicPr>
          <p:cNvPr id="22" name="图片 21">
            <a:extLst>
              <a:ext uri="{FF2B5EF4-FFF2-40B4-BE49-F238E27FC236}">
                <a16:creationId xmlns:a16="http://schemas.microsoft.com/office/drawing/2014/main" id="{D1258F74-AF70-4A47-A9F1-E3ADB10A2E29}"/>
              </a:ext>
            </a:extLst>
          </p:cNvPr>
          <p:cNvPicPr>
            <a:picLocks noChangeAspect="1"/>
          </p:cNvPicPr>
          <p:nvPr/>
        </p:nvPicPr>
        <p:blipFill>
          <a:blip r:embed="rId11"/>
          <a:stretch>
            <a:fillRect/>
          </a:stretch>
        </p:blipFill>
        <p:spPr>
          <a:xfrm>
            <a:off x="6763373" y="4516066"/>
            <a:ext cx="1389977" cy="1962787"/>
          </a:xfrm>
          <a:prstGeom prst="roundRect">
            <a:avLst/>
          </a:prstGeom>
          <a:effectLst>
            <a:reflection blurRad="6350" stA="50000" endA="300" endPos="55000" dir="5400000" sy="-100000" algn="bl" rotWithShape="0"/>
          </a:effectLst>
        </p:spPr>
      </p:pic>
      <p:pic>
        <p:nvPicPr>
          <p:cNvPr id="23" name="图片 22">
            <a:extLst>
              <a:ext uri="{FF2B5EF4-FFF2-40B4-BE49-F238E27FC236}">
                <a16:creationId xmlns:a16="http://schemas.microsoft.com/office/drawing/2014/main" id="{DE376193-92FF-4CAC-914C-55C068973C8A}"/>
              </a:ext>
            </a:extLst>
          </p:cNvPr>
          <p:cNvPicPr>
            <a:picLocks noChangeAspect="1"/>
          </p:cNvPicPr>
          <p:nvPr/>
        </p:nvPicPr>
        <p:blipFill>
          <a:blip r:embed="rId12"/>
          <a:stretch>
            <a:fillRect/>
          </a:stretch>
        </p:blipFill>
        <p:spPr>
          <a:xfrm>
            <a:off x="8826459" y="3338680"/>
            <a:ext cx="1391034" cy="1962788"/>
          </a:xfrm>
          <a:prstGeom prst="rect">
            <a:avLst/>
          </a:prstGeom>
        </p:spPr>
      </p:pic>
      <p:pic>
        <p:nvPicPr>
          <p:cNvPr id="24" name="图片 23">
            <a:extLst>
              <a:ext uri="{FF2B5EF4-FFF2-40B4-BE49-F238E27FC236}">
                <a16:creationId xmlns:a16="http://schemas.microsoft.com/office/drawing/2014/main" id="{4414167E-5E22-4FF1-916B-1A66ACA934FF}"/>
              </a:ext>
            </a:extLst>
          </p:cNvPr>
          <p:cNvPicPr>
            <a:picLocks noChangeAspect="1"/>
          </p:cNvPicPr>
          <p:nvPr/>
        </p:nvPicPr>
        <p:blipFill>
          <a:blip r:embed="rId13"/>
          <a:stretch>
            <a:fillRect/>
          </a:stretch>
        </p:blipFill>
        <p:spPr>
          <a:xfrm>
            <a:off x="10373753" y="3675210"/>
            <a:ext cx="1390745" cy="1962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72"/>
                                        </p:tgtEl>
                                        <p:attrNameLst>
                                          <p:attrName>style.visibility</p:attrName>
                                        </p:attrNameLst>
                                      </p:cBhvr>
                                      <p:to>
                                        <p:strVal val="visible"/>
                                      </p:to>
                                    </p:set>
                                    <p:animEffect transition="in" filter="fade">
                                      <p:cBhvr>
                                        <p:cTn id="31" dur="500"/>
                                        <p:tgtEl>
                                          <p:spTgt spid="1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par>
                                <p:cTn id="35" presetID="10"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500"/>
                                        <p:tgtEl>
                                          <p:spTgt spid="86"/>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 grpId="0"/>
      <p:bldP spid="8" grpId="0"/>
      <p:bldP spid="4" grpId="0" animBg="1"/>
      <p:bldP spid="9" grpId="0"/>
      <p:bldP spid="19" grpId="0"/>
      <p:bldP spid="19" grpId="1"/>
      <p:bldP spid="79" grpId="0" animBg="1"/>
      <p:bldP spid="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13">
            <a:alphaModFix amt="10000"/>
            <a:extLst>
              <a:ext uri="{BEBA8EAE-BF5A-486C-A8C5-ECC9F3942E4B}">
                <a14:imgProps xmlns:a14="http://schemas.microsoft.com/office/drawing/2010/main">
                  <a14:imgLayer r:embed="rId14">
                    <a14:imgEffect>
                      <a14:saturation sat="20000"/>
                    </a14:imgEffect>
                  </a14:imgLayer>
                </a14:imgProps>
              </a:ext>
            </a:extLst>
          </a:blip>
          <a:stretch>
            <a:fillRect/>
          </a:stretch>
        </p:blipFill>
        <p:spPr>
          <a:xfrm>
            <a:off x="-606144" y="-682230"/>
            <a:ext cx="13051074" cy="8410692"/>
          </a:xfrm>
          <a:prstGeom prst="rect">
            <a:avLst/>
          </a:prstGeom>
        </p:spPr>
      </p:pic>
      <p:grpSp>
        <p:nvGrpSpPr>
          <p:cNvPr id="218" name="组合 217"/>
          <p:cNvGrpSpPr/>
          <p:nvPr/>
        </p:nvGrpSpPr>
        <p:grpSpPr>
          <a:xfrm>
            <a:off x="-92075" y="768985"/>
            <a:ext cx="12280265" cy="352425"/>
            <a:chOff x="682625" y="1903333"/>
            <a:chExt cx="10877590" cy="352425"/>
          </a:xfrm>
        </p:grpSpPr>
        <p:sp>
          <p:nvSpPr>
            <p:cNvPr id="219" name="任意多边形: 形状 218"/>
            <p:cNvSpPr/>
            <p:nvPr/>
          </p:nvSpPr>
          <p:spPr>
            <a:xfrm>
              <a:off x="4530725" y="1903333"/>
              <a:ext cx="3121025" cy="352425"/>
            </a:xfrm>
            <a:custGeom>
              <a:avLst/>
              <a:gdLst>
                <a:gd name="connsiteX0" fmla="*/ 0 w 3121025"/>
                <a:gd name="connsiteY0" fmla="*/ 0 h 352425"/>
                <a:gd name="connsiteX1" fmla="*/ 327025 w 3121025"/>
                <a:gd name="connsiteY1" fmla="*/ 352425 h 352425"/>
                <a:gd name="connsiteX2" fmla="*/ 2784475 w 3121025"/>
                <a:gd name="connsiteY2" fmla="*/ 352425 h 352425"/>
                <a:gd name="connsiteX3" fmla="*/ 3121025 w 3121025"/>
                <a:gd name="connsiteY3" fmla="*/ 22225 h 352425"/>
              </a:gdLst>
              <a:ahLst/>
              <a:cxnLst>
                <a:cxn ang="0">
                  <a:pos x="connsiteX0" y="connsiteY0"/>
                </a:cxn>
                <a:cxn ang="0">
                  <a:pos x="connsiteX1" y="connsiteY1"/>
                </a:cxn>
                <a:cxn ang="0">
                  <a:pos x="connsiteX2" y="connsiteY2"/>
                </a:cxn>
                <a:cxn ang="0">
                  <a:pos x="connsiteX3" y="connsiteY3"/>
                </a:cxn>
              </a:cxnLst>
              <a:rect l="l" t="t" r="r" b="b"/>
              <a:pathLst>
                <a:path w="3121025" h="352425">
                  <a:moveTo>
                    <a:pt x="0" y="0"/>
                  </a:moveTo>
                  <a:lnTo>
                    <a:pt x="327025" y="352425"/>
                  </a:lnTo>
                  <a:lnTo>
                    <a:pt x="2784475" y="352425"/>
                  </a:lnTo>
                  <a:lnTo>
                    <a:pt x="3121025" y="22225"/>
                  </a:lnTo>
                </a:path>
              </a:pathLst>
            </a:custGeom>
            <a:noFill/>
            <a:ln w="6350">
              <a:solidFill>
                <a:srgbClr val="086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p:cNvSpPr/>
            <p:nvPr/>
          </p:nvSpPr>
          <p:spPr>
            <a:xfrm>
              <a:off x="7216775" y="2182733"/>
              <a:ext cx="171450" cy="73025"/>
            </a:xfrm>
            <a:custGeom>
              <a:avLst/>
              <a:gdLst>
                <a:gd name="connsiteX0" fmla="*/ 0 w 171450"/>
                <a:gd name="connsiteY0" fmla="*/ 73025 h 73025"/>
                <a:gd name="connsiteX1" fmla="*/ 98425 w 171450"/>
                <a:gd name="connsiteY1" fmla="*/ 73025 h 73025"/>
                <a:gd name="connsiteX2" fmla="*/ 171450 w 171450"/>
                <a:gd name="connsiteY2" fmla="*/ 0 h 73025"/>
              </a:gdLst>
              <a:ahLst/>
              <a:cxnLst>
                <a:cxn ang="0">
                  <a:pos x="connsiteX0" y="connsiteY0"/>
                </a:cxn>
                <a:cxn ang="0">
                  <a:pos x="connsiteX1" y="connsiteY1"/>
                </a:cxn>
                <a:cxn ang="0">
                  <a:pos x="connsiteX2" y="connsiteY2"/>
                </a:cxn>
              </a:cxnLst>
              <a:rect l="l" t="t" r="r" b="b"/>
              <a:pathLst>
                <a:path w="171450" h="73025">
                  <a:moveTo>
                    <a:pt x="0" y="73025"/>
                  </a:moveTo>
                  <a:lnTo>
                    <a:pt x="98425" y="73025"/>
                  </a:lnTo>
                  <a:lnTo>
                    <a:pt x="171450" y="0"/>
                  </a:lnTo>
                </a:path>
              </a:pathLst>
            </a:custGeom>
            <a:noFill/>
            <a:ln>
              <a:solidFill>
                <a:srgbClr val="1E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p:cNvSpPr/>
            <p:nvPr/>
          </p:nvSpPr>
          <p:spPr>
            <a:xfrm flipH="1">
              <a:off x="4782816" y="2182733"/>
              <a:ext cx="171450" cy="73025"/>
            </a:xfrm>
            <a:custGeom>
              <a:avLst/>
              <a:gdLst>
                <a:gd name="connsiteX0" fmla="*/ 0 w 171450"/>
                <a:gd name="connsiteY0" fmla="*/ 73025 h 73025"/>
                <a:gd name="connsiteX1" fmla="*/ 98425 w 171450"/>
                <a:gd name="connsiteY1" fmla="*/ 73025 h 73025"/>
                <a:gd name="connsiteX2" fmla="*/ 171450 w 171450"/>
                <a:gd name="connsiteY2" fmla="*/ 0 h 73025"/>
              </a:gdLst>
              <a:ahLst/>
              <a:cxnLst>
                <a:cxn ang="0">
                  <a:pos x="connsiteX0" y="connsiteY0"/>
                </a:cxn>
                <a:cxn ang="0">
                  <a:pos x="connsiteX1" y="connsiteY1"/>
                </a:cxn>
                <a:cxn ang="0">
                  <a:pos x="connsiteX2" y="connsiteY2"/>
                </a:cxn>
              </a:cxnLst>
              <a:rect l="l" t="t" r="r" b="b"/>
              <a:pathLst>
                <a:path w="171450" h="73025">
                  <a:moveTo>
                    <a:pt x="0" y="73025"/>
                  </a:moveTo>
                  <a:lnTo>
                    <a:pt x="98425" y="73025"/>
                  </a:lnTo>
                  <a:lnTo>
                    <a:pt x="171450" y="0"/>
                  </a:lnTo>
                </a:path>
              </a:pathLst>
            </a:custGeom>
            <a:noFill/>
            <a:ln>
              <a:solidFill>
                <a:srgbClr val="1E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p:cNvSpPr/>
            <p:nvPr/>
          </p:nvSpPr>
          <p:spPr>
            <a:xfrm>
              <a:off x="4530725" y="1903333"/>
              <a:ext cx="3121025" cy="352425"/>
            </a:xfrm>
            <a:custGeom>
              <a:avLst/>
              <a:gdLst>
                <a:gd name="connsiteX0" fmla="*/ 0 w 3121025"/>
                <a:gd name="connsiteY0" fmla="*/ 0 h 352425"/>
                <a:gd name="connsiteX1" fmla="*/ 327025 w 3121025"/>
                <a:gd name="connsiteY1" fmla="*/ 352425 h 352425"/>
                <a:gd name="connsiteX2" fmla="*/ 2784475 w 3121025"/>
                <a:gd name="connsiteY2" fmla="*/ 352425 h 352425"/>
                <a:gd name="connsiteX3" fmla="*/ 3121025 w 3121025"/>
                <a:gd name="connsiteY3" fmla="*/ 22225 h 352425"/>
              </a:gdLst>
              <a:ahLst/>
              <a:cxnLst>
                <a:cxn ang="0">
                  <a:pos x="connsiteX0" y="connsiteY0"/>
                </a:cxn>
                <a:cxn ang="0">
                  <a:pos x="connsiteX1" y="connsiteY1"/>
                </a:cxn>
                <a:cxn ang="0">
                  <a:pos x="connsiteX2" y="connsiteY2"/>
                </a:cxn>
                <a:cxn ang="0">
                  <a:pos x="connsiteX3" y="connsiteY3"/>
                </a:cxn>
              </a:cxnLst>
              <a:rect l="l" t="t" r="r" b="b"/>
              <a:pathLst>
                <a:path w="3121025" h="352425">
                  <a:moveTo>
                    <a:pt x="0" y="0"/>
                  </a:moveTo>
                  <a:lnTo>
                    <a:pt x="327025" y="352425"/>
                  </a:lnTo>
                  <a:lnTo>
                    <a:pt x="2784475" y="352425"/>
                  </a:lnTo>
                  <a:lnTo>
                    <a:pt x="3121025" y="22225"/>
                  </a:lnTo>
                </a:path>
              </a:pathLst>
            </a:custGeom>
            <a:gradFill>
              <a:gsLst>
                <a:gs pos="0">
                  <a:srgbClr val="086EB4">
                    <a:alpha val="0"/>
                  </a:srgbClr>
                </a:gs>
                <a:gs pos="100000">
                  <a:srgbClr val="086EB4">
                    <a:alpha val="1900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3" name="组合 222"/>
            <p:cNvGrpSpPr/>
            <p:nvPr/>
          </p:nvGrpSpPr>
          <p:grpSpPr>
            <a:xfrm>
              <a:off x="682625" y="1971595"/>
              <a:ext cx="4000500" cy="215900"/>
              <a:chOff x="682625" y="1971595"/>
              <a:chExt cx="4000500" cy="215900"/>
            </a:xfrm>
          </p:grpSpPr>
          <p:sp>
            <p:nvSpPr>
              <p:cNvPr id="333" name="任意多边形: 形状 332"/>
              <p:cNvSpPr/>
              <p:nvPr/>
            </p:nvSpPr>
            <p:spPr>
              <a:xfrm>
                <a:off x="4324350" y="1971595"/>
                <a:ext cx="358775" cy="215900"/>
              </a:xfrm>
              <a:custGeom>
                <a:avLst/>
                <a:gdLst>
                  <a:gd name="connsiteX0" fmla="*/ 358775 w 358775"/>
                  <a:gd name="connsiteY0" fmla="*/ 215900 h 215900"/>
                  <a:gd name="connsiteX1" fmla="*/ 158750 w 358775"/>
                  <a:gd name="connsiteY1" fmla="*/ 0 h 215900"/>
                  <a:gd name="connsiteX2" fmla="*/ 0 w 358775"/>
                  <a:gd name="connsiteY2" fmla="*/ 0 h 215900"/>
                </a:gdLst>
                <a:ahLst/>
                <a:cxnLst>
                  <a:cxn ang="0">
                    <a:pos x="connsiteX0" y="connsiteY0"/>
                  </a:cxn>
                  <a:cxn ang="0">
                    <a:pos x="connsiteX1" y="connsiteY1"/>
                  </a:cxn>
                  <a:cxn ang="0">
                    <a:pos x="connsiteX2" y="connsiteY2"/>
                  </a:cxn>
                </a:cxnLst>
                <a:rect l="l" t="t" r="r" b="b"/>
                <a:pathLst>
                  <a:path w="358775" h="215900">
                    <a:moveTo>
                      <a:pt x="358775" y="215900"/>
                    </a:moveTo>
                    <a:lnTo>
                      <a:pt x="158750" y="0"/>
                    </a:lnTo>
                    <a:lnTo>
                      <a:pt x="0" y="0"/>
                    </a:lnTo>
                  </a:path>
                </a:pathLst>
              </a:custGeom>
              <a:noFill/>
              <a:ln w="9525">
                <a:solidFill>
                  <a:srgbClr val="1E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任意多边形: 形状 333"/>
              <p:cNvSpPr/>
              <p:nvPr/>
            </p:nvSpPr>
            <p:spPr>
              <a:xfrm>
                <a:off x="682625" y="1971595"/>
                <a:ext cx="3603625" cy="196850"/>
              </a:xfrm>
              <a:custGeom>
                <a:avLst/>
                <a:gdLst>
                  <a:gd name="connsiteX0" fmla="*/ 3603625 w 3603625"/>
                  <a:gd name="connsiteY0" fmla="*/ 292100 h 488950"/>
                  <a:gd name="connsiteX1" fmla="*/ 2698750 w 3603625"/>
                  <a:gd name="connsiteY1" fmla="*/ 292100 h 488950"/>
                  <a:gd name="connsiteX2" fmla="*/ 2501900 w 3603625"/>
                  <a:gd name="connsiteY2" fmla="*/ 488950 h 488950"/>
                  <a:gd name="connsiteX3" fmla="*/ 0 w 3603625"/>
                  <a:gd name="connsiteY3" fmla="*/ 488950 h 488950"/>
                  <a:gd name="connsiteX4" fmla="*/ 330200 w 3603625"/>
                  <a:gd name="connsiteY4" fmla="*/ 12700 h 488950"/>
                  <a:gd name="connsiteX5" fmla="*/ 333375 w 3603625"/>
                  <a:gd name="connsiteY5" fmla="*/ 0 h 488950"/>
                  <a:gd name="connsiteX0-1" fmla="*/ 3603625 w 3603625"/>
                  <a:gd name="connsiteY0-2" fmla="*/ 295275 h 492125"/>
                  <a:gd name="connsiteX1-3" fmla="*/ 2698750 w 3603625"/>
                  <a:gd name="connsiteY1-4" fmla="*/ 295275 h 492125"/>
                  <a:gd name="connsiteX2-5" fmla="*/ 2501900 w 3603625"/>
                  <a:gd name="connsiteY2-6" fmla="*/ 492125 h 492125"/>
                  <a:gd name="connsiteX3-7" fmla="*/ 0 w 3603625"/>
                  <a:gd name="connsiteY3-8" fmla="*/ 492125 h 492125"/>
                  <a:gd name="connsiteX4-9" fmla="*/ 330200 w 3603625"/>
                  <a:gd name="connsiteY4-10" fmla="*/ 15875 h 492125"/>
                  <a:gd name="connsiteX5-11" fmla="*/ 333375 w 3603625"/>
                  <a:gd name="connsiteY5-12" fmla="*/ 3175 h 492125"/>
                  <a:gd name="connsiteX6" fmla="*/ 330200 w 3603625"/>
                  <a:gd name="connsiteY6" fmla="*/ 0 h 492125"/>
                  <a:gd name="connsiteX0-13" fmla="*/ 3603625 w 3603625"/>
                  <a:gd name="connsiteY0-14" fmla="*/ 292100 h 488950"/>
                  <a:gd name="connsiteX1-15" fmla="*/ 2698750 w 3603625"/>
                  <a:gd name="connsiteY1-16" fmla="*/ 292100 h 488950"/>
                  <a:gd name="connsiteX2-17" fmla="*/ 2501900 w 3603625"/>
                  <a:gd name="connsiteY2-18" fmla="*/ 488950 h 488950"/>
                  <a:gd name="connsiteX3-19" fmla="*/ 0 w 3603625"/>
                  <a:gd name="connsiteY3-20" fmla="*/ 488950 h 488950"/>
                  <a:gd name="connsiteX4-21" fmla="*/ 330200 w 3603625"/>
                  <a:gd name="connsiteY4-22" fmla="*/ 12700 h 488950"/>
                  <a:gd name="connsiteX5-23" fmla="*/ 333375 w 3603625"/>
                  <a:gd name="connsiteY5-24" fmla="*/ 0 h 488950"/>
                  <a:gd name="connsiteX0-25" fmla="*/ 3603625 w 3603625"/>
                  <a:gd name="connsiteY0-26" fmla="*/ 279400 h 476250"/>
                  <a:gd name="connsiteX1-27" fmla="*/ 2698750 w 3603625"/>
                  <a:gd name="connsiteY1-28" fmla="*/ 279400 h 476250"/>
                  <a:gd name="connsiteX2-29" fmla="*/ 2501900 w 3603625"/>
                  <a:gd name="connsiteY2-30" fmla="*/ 476250 h 476250"/>
                  <a:gd name="connsiteX3-31" fmla="*/ 0 w 3603625"/>
                  <a:gd name="connsiteY3-32" fmla="*/ 476250 h 476250"/>
                  <a:gd name="connsiteX4-33" fmla="*/ 330200 w 3603625"/>
                  <a:gd name="connsiteY4-34" fmla="*/ 0 h 476250"/>
                  <a:gd name="connsiteX0-35" fmla="*/ 3603625 w 3603625"/>
                  <a:gd name="connsiteY0-36" fmla="*/ 0 h 196850"/>
                  <a:gd name="connsiteX1-37" fmla="*/ 2698750 w 3603625"/>
                  <a:gd name="connsiteY1-38" fmla="*/ 0 h 196850"/>
                  <a:gd name="connsiteX2-39" fmla="*/ 2501900 w 3603625"/>
                  <a:gd name="connsiteY2-40" fmla="*/ 196850 h 196850"/>
                  <a:gd name="connsiteX3-41" fmla="*/ 0 w 3603625"/>
                  <a:gd name="connsiteY3-42" fmla="*/ 196850 h 196850"/>
                </a:gdLst>
                <a:ahLst/>
                <a:cxnLst>
                  <a:cxn ang="0">
                    <a:pos x="connsiteX0-1" y="connsiteY0-2"/>
                  </a:cxn>
                  <a:cxn ang="0">
                    <a:pos x="connsiteX1-3" y="connsiteY1-4"/>
                  </a:cxn>
                  <a:cxn ang="0">
                    <a:pos x="connsiteX2-5" y="connsiteY2-6"/>
                  </a:cxn>
                  <a:cxn ang="0">
                    <a:pos x="connsiteX3-7" y="connsiteY3-8"/>
                  </a:cxn>
                </a:cxnLst>
                <a:rect l="l" t="t" r="r" b="b"/>
                <a:pathLst>
                  <a:path w="3603625" h="196850">
                    <a:moveTo>
                      <a:pt x="3603625" y="0"/>
                    </a:moveTo>
                    <a:lnTo>
                      <a:pt x="2698750" y="0"/>
                    </a:lnTo>
                    <a:lnTo>
                      <a:pt x="2501900" y="196850"/>
                    </a:lnTo>
                    <a:lnTo>
                      <a:pt x="0" y="196850"/>
                    </a:lnTo>
                  </a:path>
                </a:pathLst>
              </a:custGeom>
              <a:noFill/>
              <a:ln w="9525">
                <a:gradFill flip="none" rotWithShape="1">
                  <a:gsLst>
                    <a:gs pos="0">
                      <a:srgbClr val="0865A7"/>
                    </a:gs>
                    <a:gs pos="100000">
                      <a:srgbClr val="0865A7">
                        <a:alpha val="0"/>
                      </a:srgbClr>
                    </a:gs>
                    <a:gs pos="83000">
                      <a:srgbClr val="0865A7">
                        <a:alpha val="18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任意多边形: 形状 334"/>
              <p:cNvSpPr/>
              <p:nvPr/>
            </p:nvSpPr>
            <p:spPr>
              <a:xfrm>
                <a:off x="2273300" y="2168445"/>
                <a:ext cx="466725" cy="0"/>
              </a:xfrm>
              <a:custGeom>
                <a:avLst/>
                <a:gdLst>
                  <a:gd name="connsiteX0" fmla="*/ 0 w 466725"/>
                  <a:gd name="connsiteY0" fmla="*/ 0 h 0"/>
                  <a:gd name="connsiteX1" fmla="*/ 466725 w 466725"/>
                  <a:gd name="connsiteY1" fmla="*/ 0 h 0"/>
                </a:gdLst>
                <a:ahLst/>
                <a:cxnLst>
                  <a:cxn ang="0">
                    <a:pos x="connsiteX0" y="connsiteY0"/>
                  </a:cxn>
                  <a:cxn ang="0">
                    <a:pos x="connsiteX1" y="connsiteY1"/>
                  </a:cxn>
                </a:cxnLst>
                <a:rect l="l" t="t" r="r" b="b"/>
                <a:pathLst>
                  <a:path w="466725">
                    <a:moveTo>
                      <a:pt x="0" y="0"/>
                    </a:moveTo>
                    <a:lnTo>
                      <a:pt x="466725" y="0"/>
                    </a:lnTo>
                  </a:path>
                </a:pathLst>
              </a:custGeom>
              <a:noFill/>
              <a:ln w="9525">
                <a:solidFill>
                  <a:srgbClr val="17EEF3">
                    <a:alpha val="7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任意多边形: 形状 335"/>
              <p:cNvSpPr/>
              <p:nvPr/>
            </p:nvSpPr>
            <p:spPr>
              <a:xfrm>
                <a:off x="2797175" y="2168445"/>
                <a:ext cx="200025" cy="0"/>
              </a:xfrm>
              <a:custGeom>
                <a:avLst/>
                <a:gdLst>
                  <a:gd name="connsiteX0" fmla="*/ 0 w 200025"/>
                  <a:gd name="connsiteY0" fmla="*/ 0 h 0"/>
                  <a:gd name="connsiteX1" fmla="*/ 200025 w 200025"/>
                  <a:gd name="connsiteY1" fmla="*/ 0 h 0"/>
                </a:gdLst>
                <a:ahLst/>
                <a:cxnLst>
                  <a:cxn ang="0">
                    <a:pos x="connsiteX0" y="connsiteY0"/>
                  </a:cxn>
                  <a:cxn ang="0">
                    <a:pos x="connsiteX1" y="connsiteY1"/>
                  </a:cxn>
                </a:cxnLst>
                <a:rect l="l" t="t" r="r" b="b"/>
                <a:pathLst>
                  <a:path w="200025">
                    <a:moveTo>
                      <a:pt x="0" y="0"/>
                    </a:moveTo>
                    <a:lnTo>
                      <a:pt x="200025" y="0"/>
                    </a:lnTo>
                  </a:path>
                </a:pathLst>
              </a:custGeom>
              <a:noFill/>
              <a:ln w="9525">
                <a:solidFill>
                  <a:srgbClr val="17EEF3">
                    <a:alpha val="7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任意多边形: 形状 336"/>
              <p:cNvSpPr/>
              <p:nvPr/>
            </p:nvSpPr>
            <p:spPr>
              <a:xfrm>
                <a:off x="312995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任意多边形: 形状 337"/>
              <p:cNvSpPr/>
              <p:nvPr/>
            </p:nvSpPr>
            <p:spPr>
              <a:xfrm>
                <a:off x="303661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任意多边形: 形状 338"/>
              <p:cNvSpPr/>
              <p:nvPr/>
            </p:nvSpPr>
            <p:spPr>
              <a:xfrm>
                <a:off x="294326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任意多边形: 形状 339"/>
              <p:cNvSpPr/>
              <p:nvPr/>
            </p:nvSpPr>
            <p:spPr>
              <a:xfrm>
                <a:off x="284992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任意多边形: 形状 340"/>
              <p:cNvSpPr/>
              <p:nvPr/>
            </p:nvSpPr>
            <p:spPr>
              <a:xfrm>
                <a:off x="275657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任意多边形: 形状 341"/>
              <p:cNvSpPr/>
              <p:nvPr/>
            </p:nvSpPr>
            <p:spPr>
              <a:xfrm>
                <a:off x="266323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任意多边形: 形状 342"/>
              <p:cNvSpPr/>
              <p:nvPr/>
            </p:nvSpPr>
            <p:spPr>
              <a:xfrm>
                <a:off x="256988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任意多边形: 形状 343"/>
              <p:cNvSpPr/>
              <p:nvPr/>
            </p:nvSpPr>
            <p:spPr>
              <a:xfrm>
                <a:off x="247654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任意多边形: 形状 344"/>
              <p:cNvSpPr/>
              <p:nvPr/>
            </p:nvSpPr>
            <p:spPr>
              <a:xfrm>
                <a:off x="238319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任意多边形: 形状 345"/>
              <p:cNvSpPr/>
              <p:nvPr/>
            </p:nvSpPr>
            <p:spPr>
              <a:xfrm>
                <a:off x="228985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任意多边形: 形状 346"/>
              <p:cNvSpPr/>
              <p:nvPr/>
            </p:nvSpPr>
            <p:spPr>
              <a:xfrm>
                <a:off x="219650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4" name="组合 223"/>
            <p:cNvGrpSpPr/>
            <p:nvPr/>
          </p:nvGrpSpPr>
          <p:grpSpPr>
            <a:xfrm flipH="1">
              <a:off x="7559715" y="1971595"/>
              <a:ext cx="4000500" cy="215900"/>
              <a:chOff x="682625" y="1971595"/>
              <a:chExt cx="4000500" cy="215900"/>
            </a:xfrm>
          </p:grpSpPr>
          <p:sp>
            <p:nvSpPr>
              <p:cNvPr id="235" name="任意多边形: 形状 234"/>
              <p:cNvSpPr/>
              <p:nvPr/>
            </p:nvSpPr>
            <p:spPr>
              <a:xfrm>
                <a:off x="4324350" y="1971595"/>
                <a:ext cx="358775" cy="215900"/>
              </a:xfrm>
              <a:custGeom>
                <a:avLst/>
                <a:gdLst>
                  <a:gd name="connsiteX0" fmla="*/ 358775 w 358775"/>
                  <a:gd name="connsiteY0" fmla="*/ 215900 h 215900"/>
                  <a:gd name="connsiteX1" fmla="*/ 158750 w 358775"/>
                  <a:gd name="connsiteY1" fmla="*/ 0 h 215900"/>
                  <a:gd name="connsiteX2" fmla="*/ 0 w 358775"/>
                  <a:gd name="connsiteY2" fmla="*/ 0 h 215900"/>
                </a:gdLst>
                <a:ahLst/>
                <a:cxnLst>
                  <a:cxn ang="0">
                    <a:pos x="connsiteX0" y="connsiteY0"/>
                  </a:cxn>
                  <a:cxn ang="0">
                    <a:pos x="connsiteX1" y="connsiteY1"/>
                  </a:cxn>
                  <a:cxn ang="0">
                    <a:pos x="connsiteX2" y="connsiteY2"/>
                  </a:cxn>
                </a:cxnLst>
                <a:rect l="l" t="t" r="r" b="b"/>
                <a:pathLst>
                  <a:path w="358775" h="215900">
                    <a:moveTo>
                      <a:pt x="358775" y="215900"/>
                    </a:moveTo>
                    <a:lnTo>
                      <a:pt x="158750" y="0"/>
                    </a:lnTo>
                    <a:lnTo>
                      <a:pt x="0" y="0"/>
                    </a:lnTo>
                  </a:path>
                </a:pathLst>
              </a:custGeom>
              <a:noFill/>
              <a:ln w="9525">
                <a:solidFill>
                  <a:srgbClr val="1E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p:cNvSpPr/>
              <p:nvPr/>
            </p:nvSpPr>
            <p:spPr>
              <a:xfrm>
                <a:off x="682625" y="1971595"/>
                <a:ext cx="3603625" cy="196850"/>
              </a:xfrm>
              <a:custGeom>
                <a:avLst/>
                <a:gdLst>
                  <a:gd name="connsiteX0" fmla="*/ 3603625 w 3603625"/>
                  <a:gd name="connsiteY0" fmla="*/ 292100 h 488950"/>
                  <a:gd name="connsiteX1" fmla="*/ 2698750 w 3603625"/>
                  <a:gd name="connsiteY1" fmla="*/ 292100 h 488950"/>
                  <a:gd name="connsiteX2" fmla="*/ 2501900 w 3603625"/>
                  <a:gd name="connsiteY2" fmla="*/ 488950 h 488950"/>
                  <a:gd name="connsiteX3" fmla="*/ 0 w 3603625"/>
                  <a:gd name="connsiteY3" fmla="*/ 488950 h 488950"/>
                  <a:gd name="connsiteX4" fmla="*/ 330200 w 3603625"/>
                  <a:gd name="connsiteY4" fmla="*/ 12700 h 488950"/>
                  <a:gd name="connsiteX5" fmla="*/ 333375 w 3603625"/>
                  <a:gd name="connsiteY5" fmla="*/ 0 h 488950"/>
                  <a:gd name="connsiteX0-1" fmla="*/ 3603625 w 3603625"/>
                  <a:gd name="connsiteY0-2" fmla="*/ 295275 h 492125"/>
                  <a:gd name="connsiteX1-3" fmla="*/ 2698750 w 3603625"/>
                  <a:gd name="connsiteY1-4" fmla="*/ 295275 h 492125"/>
                  <a:gd name="connsiteX2-5" fmla="*/ 2501900 w 3603625"/>
                  <a:gd name="connsiteY2-6" fmla="*/ 492125 h 492125"/>
                  <a:gd name="connsiteX3-7" fmla="*/ 0 w 3603625"/>
                  <a:gd name="connsiteY3-8" fmla="*/ 492125 h 492125"/>
                  <a:gd name="connsiteX4-9" fmla="*/ 330200 w 3603625"/>
                  <a:gd name="connsiteY4-10" fmla="*/ 15875 h 492125"/>
                  <a:gd name="connsiteX5-11" fmla="*/ 333375 w 3603625"/>
                  <a:gd name="connsiteY5-12" fmla="*/ 3175 h 492125"/>
                  <a:gd name="connsiteX6" fmla="*/ 330200 w 3603625"/>
                  <a:gd name="connsiteY6" fmla="*/ 0 h 492125"/>
                  <a:gd name="connsiteX0-13" fmla="*/ 3603625 w 3603625"/>
                  <a:gd name="connsiteY0-14" fmla="*/ 292100 h 488950"/>
                  <a:gd name="connsiteX1-15" fmla="*/ 2698750 w 3603625"/>
                  <a:gd name="connsiteY1-16" fmla="*/ 292100 h 488950"/>
                  <a:gd name="connsiteX2-17" fmla="*/ 2501900 w 3603625"/>
                  <a:gd name="connsiteY2-18" fmla="*/ 488950 h 488950"/>
                  <a:gd name="connsiteX3-19" fmla="*/ 0 w 3603625"/>
                  <a:gd name="connsiteY3-20" fmla="*/ 488950 h 488950"/>
                  <a:gd name="connsiteX4-21" fmla="*/ 330200 w 3603625"/>
                  <a:gd name="connsiteY4-22" fmla="*/ 12700 h 488950"/>
                  <a:gd name="connsiteX5-23" fmla="*/ 333375 w 3603625"/>
                  <a:gd name="connsiteY5-24" fmla="*/ 0 h 488950"/>
                  <a:gd name="connsiteX0-25" fmla="*/ 3603625 w 3603625"/>
                  <a:gd name="connsiteY0-26" fmla="*/ 279400 h 476250"/>
                  <a:gd name="connsiteX1-27" fmla="*/ 2698750 w 3603625"/>
                  <a:gd name="connsiteY1-28" fmla="*/ 279400 h 476250"/>
                  <a:gd name="connsiteX2-29" fmla="*/ 2501900 w 3603625"/>
                  <a:gd name="connsiteY2-30" fmla="*/ 476250 h 476250"/>
                  <a:gd name="connsiteX3-31" fmla="*/ 0 w 3603625"/>
                  <a:gd name="connsiteY3-32" fmla="*/ 476250 h 476250"/>
                  <a:gd name="connsiteX4-33" fmla="*/ 330200 w 3603625"/>
                  <a:gd name="connsiteY4-34" fmla="*/ 0 h 476250"/>
                  <a:gd name="connsiteX0-35" fmla="*/ 3603625 w 3603625"/>
                  <a:gd name="connsiteY0-36" fmla="*/ 0 h 196850"/>
                  <a:gd name="connsiteX1-37" fmla="*/ 2698750 w 3603625"/>
                  <a:gd name="connsiteY1-38" fmla="*/ 0 h 196850"/>
                  <a:gd name="connsiteX2-39" fmla="*/ 2501900 w 3603625"/>
                  <a:gd name="connsiteY2-40" fmla="*/ 196850 h 196850"/>
                  <a:gd name="connsiteX3-41" fmla="*/ 0 w 3603625"/>
                  <a:gd name="connsiteY3-42" fmla="*/ 196850 h 196850"/>
                </a:gdLst>
                <a:ahLst/>
                <a:cxnLst>
                  <a:cxn ang="0">
                    <a:pos x="connsiteX0-1" y="connsiteY0-2"/>
                  </a:cxn>
                  <a:cxn ang="0">
                    <a:pos x="connsiteX1-3" y="connsiteY1-4"/>
                  </a:cxn>
                  <a:cxn ang="0">
                    <a:pos x="connsiteX2-5" y="connsiteY2-6"/>
                  </a:cxn>
                  <a:cxn ang="0">
                    <a:pos x="connsiteX3-7" y="connsiteY3-8"/>
                  </a:cxn>
                </a:cxnLst>
                <a:rect l="l" t="t" r="r" b="b"/>
                <a:pathLst>
                  <a:path w="3603625" h="196850">
                    <a:moveTo>
                      <a:pt x="3603625" y="0"/>
                    </a:moveTo>
                    <a:lnTo>
                      <a:pt x="2698750" y="0"/>
                    </a:lnTo>
                    <a:lnTo>
                      <a:pt x="2501900" y="196850"/>
                    </a:lnTo>
                    <a:lnTo>
                      <a:pt x="0" y="196850"/>
                    </a:lnTo>
                  </a:path>
                </a:pathLst>
              </a:custGeom>
              <a:noFill/>
              <a:ln w="9525">
                <a:gradFill flip="none" rotWithShape="1">
                  <a:gsLst>
                    <a:gs pos="0">
                      <a:srgbClr val="0865A7"/>
                    </a:gs>
                    <a:gs pos="100000">
                      <a:srgbClr val="0865A7">
                        <a:alpha val="0"/>
                      </a:srgbClr>
                    </a:gs>
                    <a:gs pos="83000">
                      <a:srgbClr val="0865A7">
                        <a:alpha val="18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p:cNvSpPr/>
              <p:nvPr/>
            </p:nvSpPr>
            <p:spPr>
              <a:xfrm>
                <a:off x="2273300" y="2168445"/>
                <a:ext cx="466725" cy="0"/>
              </a:xfrm>
              <a:custGeom>
                <a:avLst/>
                <a:gdLst>
                  <a:gd name="connsiteX0" fmla="*/ 0 w 466725"/>
                  <a:gd name="connsiteY0" fmla="*/ 0 h 0"/>
                  <a:gd name="connsiteX1" fmla="*/ 466725 w 466725"/>
                  <a:gd name="connsiteY1" fmla="*/ 0 h 0"/>
                </a:gdLst>
                <a:ahLst/>
                <a:cxnLst>
                  <a:cxn ang="0">
                    <a:pos x="connsiteX0" y="connsiteY0"/>
                  </a:cxn>
                  <a:cxn ang="0">
                    <a:pos x="connsiteX1" y="connsiteY1"/>
                  </a:cxn>
                </a:cxnLst>
                <a:rect l="l" t="t" r="r" b="b"/>
                <a:pathLst>
                  <a:path w="466725">
                    <a:moveTo>
                      <a:pt x="0" y="0"/>
                    </a:moveTo>
                    <a:lnTo>
                      <a:pt x="466725" y="0"/>
                    </a:lnTo>
                  </a:path>
                </a:pathLst>
              </a:custGeom>
              <a:noFill/>
              <a:ln w="9525">
                <a:solidFill>
                  <a:srgbClr val="17EEF3">
                    <a:alpha val="7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p:cNvSpPr/>
              <p:nvPr/>
            </p:nvSpPr>
            <p:spPr>
              <a:xfrm>
                <a:off x="2797175" y="2168445"/>
                <a:ext cx="200025" cy="0"/>
              </a:xfrm>
              <a:custGeom>
                <a:avLst/>
                <a:gdLst>
                  <a:gd name="connsiteX0" fmla="*/ 0 w 200025"/>
                  <a:gd name="connsiteY0" fmla="*/ 0 h 0"/>
                  <a:gd name="connsiteX1" fmla="*/ 200025 w 200025"/>
                  <a:gd name="connsiteY1" fmla="*/ 0 h 0"/>
                </a:gdLst>
                <a:ahLst/>
                <a:cxnLst>
                  <a:cxn ang="0">
                    <a:pos x="connsiteX0" y="connsiteY0"/>
                  </a:cxn>
                  <a:cxn ang="0">
                    <a:pos x="connsiteX1" y="connsiteY1"/>
                  </a:cxn>
                </a:cxnLst>
                <a:rect l="l" t="t" r="r" b="b"/>
                <a:pathLst>
                  <a:path w="200025">
                    <a:moveTo>
                      <a:pt x="0" y="0"/>
                    </a:moveTo>
                    <a:lnTo>
                      <a:pt x="200025" y="0"/>
                    </a:lnTo>
                  </a:path>
                </a:pathLst>
              </a:custGeom>
              <a:noFill/>
              <a:ln w="9525">
                <a:solidFill>
                  <a:srgbClr val="17EEF3">
                    <a:alpha val="7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p:cNvSpPr/>
              <p:nvPr/>
            </p:nvSpPr>
            <p:spPr>
              <a:xfrm>
                <a:off x="312995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p:cNvSpPr/>
              <p:nvPr/>
            </p:nvSpPr>
            <p:spPr>
              <a:xfrm>
                <a:off x="303661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p:cNvSpPr/>
              <p:nvPr/>
            </p:nvSpPr>
            <p:spPr>
              <a:xfrm>
                <a:off x="294326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p:cNvSpPr/>
              <p:nvPr/>
            </p:nvSpPr>
            <p:spPr>
              <a:xfrm>
                <a:off x="284992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形状 242"/>
              <p:cNvSpPr/>
              <p:nvPr/>
            </p:nvSpPr>
            <p:spPr>
              <a:xfrm>
                <a:off x="275657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任意多边形: 形状 323"/>
              <p:cNvSpPr/>
              <p:nvPr/>
            </p:nvSpPr>
            <p:spPr>
              <a:xfrm>
                <a:off x="266323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任意多边形: 形状 324"/>
              <p:cNvSpPr/>
              <p:nvPr/>
            </p:nvSpPr>
            <p:spPr>
              <a:xfrm>
                <a:off x="256988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任意多边形: 形状 325"/>
              <p:cNvSpPr/>
              <p:nvPr/>
            </p:nvSpPr>
            <p:spPr>
              <a:xfrm>
                <a:off x="247654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任意多边形: 形状 329"/>
              <p:cNvSpPr/>
              <p:nvPr/>
            </p:nvSpPr>
            <p:spPr>
              <a:xfrm>
                <a:off x="238319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任意多边形: 形状 330"/>
              <p:cNvSpPr/>
              <p:nvPr/>
            </p:nvSpPr>
            <p:spPr>
              <a:xfrm>
                <a:off x="2289850"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任意多边形: 形状 331"/>
              <p:cNvSpPr/>
              <p:nvPr/>
            </p:nvSpPr>
            <p:spPr>
              <a:xfrm>
                <a:off x="2196505" y="2014859"/>
                <a:ext cx="85725" cy="80963"/>
              </a:xfrm>
              <a:custGeom>
                <a:avLst/>
                <a:gdLst>
                  <a:gd name="connsiteX0" fmla="*/ 85725 w 85725"/>
                  <a:gd name="connsiteY0" fmla="*/ 0 h 80963"/>
                  <a:gd name="connsiteX1" fmla="*/ 0 w 85725"/>
                  <a:gd name="connsiteY1" fmla="*/ 80963 h 80963"/>
                </a:gdLst>
                <a:ahLst/>
                <a:cxnLst>
                  <a:cxn ang="0">
                    <a:pos x="connsiteX0" y="connsiteY0"/>
                  </a:cxn>
                  <a:cxn ang="0">
                    <a:pos x="connsiteX1" y="connsiteY1"/>
                  </a:cxn>
                </a:cxnLst>
                <a:rect l="l" t="t" r="r" b="b"/>
                <a:pathLst>
                  <a:path w="85725" h="80963">
                    <a:moveTo>
                      <a:pt x="85725" y="0"/>
                    </a:moveTo>
                    <a:lnTo>
                      <a:pt x="0" y="80963"/>
                    </a:lnTo>
                  </a:path>
                </a:pathLst>
              </a:custGeom>
              <a:noFill/>
              <a:ln>
                <a:solidFill>
                  <a:srgbClr val="1ABFD1">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5" name="组合 224"/>
            <p:cNvGrpSpPr/>
            <p:nvPr/>
          </p:nvGrpSpPr>
          <p:grpSpPr>
            <a:xfrm>
              <a:off x="3863752" y="1928464"/>
              <a:ext cx="191831" cy="18000"/>
              <a:chOff x="3863752" y="3284984"/>
              <a:chExt cx="191831" cy="18000"/>
            </a:xfrm>
          </p:grpSpPr>
          <p:sp>
            <p:nvSpPr>
              <p:cNvPr id="231" name="椭圆 230"/>
              <p:cNvSpPr/>
              <p:nvPr/>
            </p:nvSpPr>
            <p:spPr>
              <a:xfrm flipH="1">
                <a:off x="3863752"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392328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a:off x="398043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403758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6" name="组合 225"/>
            <p:cNvGrpSpPr/>
            <p:nvPr/>
          </p:nvGrpSpPr>
          <p:grpSpPr>
            <a:xfrm>
              <a:off x="8083327" y="1928464"/>
              <a:ext cx="191831" cy="18000"/>
              <a:chOff x="3863752" y="3284984"/>
              <a:chExt cx="191831" cy="18000"/>
            </a:xfrm>
          </p:grpSpPr>
          <p:sp>
            <p:nvSpPr>
              <p:cNvPr id="227" name="椭圆 226"/>
              <p:cNvSpPr/>
              <p:nvPr/>
            </p:nvSpPr>
            <p:spPr>
              <a:xfrm flipH="1">
                <a:off x="3863752"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a:off x="392328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a:off x="398043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4037583" y="3284984"/>
                <a:ext cx="18000" cy="18000"/>
              </a:xfrm>
              <a:prstGeom prst="ellipse">
                <a:avLst/>
              </a:prstGeom>
              <a:solidFill>
                <a:srgbClr val="17EEF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a:off x="453543" y="394711"/>
            <a:ext cx="540044" cy="528606"/>
            <a:chOff x="520218" y="437796"/>
            <a:chExt cx="684468" cy="691752"/>
          </a:xfrm>
        </p:grpSpPr>
        <p:sp>
          <p:nvSpPr>
            <p:cNvPr id="23" name="矩形: 圆角 22"/>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2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26" name="文本框 25"/>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商业模式</a:t>
            </a:r>
          </a:p>
        </p:txBody>
      </p:sp>
      <p:sp>
        <p:nvSpPr>
          <p:cNvPr id="133" name="椭圆 132"/>
          <p:cNvSpPr/>
          <p:nvPr/>
        </p:nvSpPr>
        <p:spPr>
          <a:xfrm>
            <a:off x="4980860" y="2148720"/>
            <a:ext cx="2247302" cy="417121"/>
          </a:xfrm>
          <a:prstGeom prst="ellipse">
            <a:avLst/>
          </a:prstGeom>
          <a:gradFill>
            <a:gsLst>
              <a:gs pos="0">
                <a:srgbClr val="22FCFE">
                  <a:alpha val="59000"/>
                </a:srgbClr>
              </a:gs>
              <a:gs pos="100000">
                <a:srgbClr val="22FCFE">
                  <a:alpha val="0"/>
                </a:srgbClr>
              </a:gs>
            </a:gsLst>
            <a:lin ang="5400000" scaled="1"/>
          </a:gradFill>
          <a:ln w="12700" cap="flat" cmpd="sng" algn="ctr">
            <a:gradFill>
              <a:gsLst>
                <a:gs pos="0">
                  <a:srgbClr val="22FCFE"/>
                </a:gs>
                <a:gs pos="89000">
                  <a:srgbClr val="22FCFE">
                    <a:alpha val="0"/>
                  </a:srgbClr>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31800" eaLnBrk="1" fontAlgn="auto" latinLnBrk="0" hangingPunct="1">
              <a:lnSpc>
                <a:spcPct val="100000"/>
              </a:lnSpc>
              <a:spcBef>
                <a:spcPts val="0"/>
              </a:spcBef>
              <a:spcAft>
                <a:spcPts val="0"/>
              </a:spcAft>
              <a:buClrTx/>
              <a:buSzTx/>
              <a:buFontTx/>
              <a:buNone/>
              <a:defRPr/>
            </a:pPr>
            <a:endParaRPr kumimoji="0" lang="zh-CN" altLang="en-US" sz="850" b="0" i="0" u="none" strike="noStrike" kern="0" cap="none" spc="0" normalizeH="0" baseline="0" noProof="0">
              <a:ln>
                <a:noFill/>
              </a:ln>
              <a:solidFill>
                <a:prstClr val="white"/>
              </a:solidFill>
              <a:effectLst/>
              <a:uLnTx/>
              <a:uFillTx/>
            </a:endParaRPr>
          </a:p>
        </p:txBody>
      </p:sp>
      <p:sp>
        <p:nvSpPr>
          <p:cNvPr id="134" name="椭圆 133"/>
          <p:cNvSpPr/>
          <p:nvPr/>
        </p:nvSpPr>
        <p:spPr>
          <a:xfrm flipV="1">
            <a:off x="4998767" y="3696857"/>
            <a:ext cx="2211489" cy="417120"/>
          </a:xfrm>
          <a:prstGeom prst="ellipse">
            <a:avLst/>
          </a:prstGeom>
          <a:gradFill>
            <a:gsLst>
              <a:gs pos="0">
                <a:srgbClr val="22FCFE">
                  <a:alpha val="59000"/>
                </a:srgbClr>
              </a:gs>
              <a:gs pos="100000">
                <a:srgbClr val="22FCFE">
                  <a:alpha val="0"/>
                </a:srgbClr>
              </a:gs>
            </a:gsLst>
            <a:lin ang="5400000" scaled="1"/>
          </a:gradFill>
          <a:ln w="12700" cap="flat" cmpd="sng" algn="ctr">
            <a:gradFill>
              <a:gsLst>
                <a:gs pos="0">
                  <a:srgbClr val="22FCFE"/>
                </a:gs>
                <a:gs pos="89000">
                  <a:srgbClr val="22FCFE">
                    <a:alpha val="0"/>
                  </a:srgbClr>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31800" eaLnBrk="1" fontAlgn="auto" latinLnBrk="0" hangingPunct="1">
              <a:lnSpc>
                <a:spcPct val="100000"/>
              </a:lnSpc>
              <a:spcBef>
                <a:spcPts val="0"/>
              </a:spcBef>
              <a:spcAft>
                <a:spcPts val="0"/>
              </a:spcAft>
              <a:buClrTx/>
              <a:buSzTx/>
              <a:buFontTx/>
              <a:buNone/>
              <a:defRPr/>
            </a:pPr>
            <a:endParaRPr kumimoji="0" lang="zh-CN" altLang="en-US" sz="850" b="0" i="0" u="none" strike="noStrike" kern="0" cap="none" spc="0" normalizeH="0" baseline="0" noProof="0">
              <a:ln>
                <a:noFill/>
              </a:ln>
              <a:solidFill>
                <a:prstClr val="white"/>
              </a:solidFill>
              <a:effectLst/>
              <a:uLnTx/>
              <a:uFillTx/>
            </a:endParaRPr>
          </a:p>
        </p:txBody>
      </p:sp>
      <p:grpSp>
        <p:nvGrpSpPr>
          <p:cNvPr id="135" name="组合 134"/>
          <p:cNvGrpSpPr/>
          <p:nvPr/>
        </p:nvGrpSpPr>
        <p:grpSpPr>
          <a:xfrm>
            <a:off x="6268573" y="2246540"/>
            <a:ext cx="0" cy="1771054"/>
            <a:chOff x="11242040" y="2413470"/>
            <a:chExt cx="0" cy="2135347"/>
          </a:xfrm>
        </p:grpSpPr>
        <p:cxnSp>
          <p:nvCxnSpPr>
            <p:cNvPr id="161" name="直接连接符 160"/>
            <p:cNvCxnSpPr/>
            <p:nvPr/>
          </p:nvCxnSpPr>
          <p:spPr>
            <a:xfrm>
              <a:off x="11242040" y="3481697"/>
              <a:ext cx="0" cy="1067120"/>
            </a:xfrm>
            <a:prstGeom prst="line">
              <a:avLst/>
            </a:prstGeom>
            <a:noFill/>
            <a:ln w="15875" cap="flat" cmpd="sng" algn="ctr">
              <a:gradFill>
                <a:gsLst>
                  <a:gs pos="0">
                    <a:srgbClr val="22FCFE"/>
                  </a:gs>
                  <a:gs pos="100000">
                    <a:srgbClr val="22FCFE">
                      <a:alpha val="0"/>
                    </a:srgbClr>
                  </a:gs>
                </a:gsLst>
                <a:lin ang="5400000" scaled="1"/>
              </a:gradFill>
              <a:prstDash val="solid"/>
              <a:miter lim="800000"/>
            </a:ln>
            <a:effectLst/>
          </p:spPr>
        </p:cxnSp>
        <p:cxnSp>
          <p:nvCxnSpPr>
            <p:cNvPr id="162" name="直接连接符 161"/>
            <p:cNvCxnSpPr/>
            <p:nvPr/>
          </p:nvCxnSpPr>
          <p:spPr>
            <a:xfrm flipV="1">
              <a:off x="11242040" y="2413470"/>
              <a:ext cx="0" cy="1067120"/>
            </a:xfrm>
            <a:prstGeom prst="line">
              <a:avLst/>
            </a:prstGeom>
            <a:noFill/>
            <a:ln w="15875" cap="flat" cmpd="sng" algn="ctr">
              <a:gradFill>
                <a:gsLst>
                  <a:gs pos="0">
                    <a:srgbClr val="22FCFE"/>
                  </a:gs>
                  <a:gs pos="100000">
                    <a:srgbClr val="22FCFE">
                      <a:alpha val="0"/>
                    </a:srgbClr>
                  </a:gs>
                </a:gsLst>
                <a:lin ang="5400000" scaled="1"/>
              </a:gradFill>
              <a:prstDash val="sysDot"/>
              <a:miter lim="800000"/>
            </a:ln>
            <a:effectLst/>
          </p:spPr>
        </p:cxnSp>
      </p:grpSp>
      <p:grpSp>
        <p:nvGrpSpPr>
          <p:cNvPr id="136" name="组合 135"/>
          <p:cNvGrpSpPr/>
          <p:nvPr/>
        </p:nvGrpSpPr>
        <p:grpSpPr>
          <a:xfrm>
            <a:off x="6481874" y="2024190"/>
            <a:ext cx="0" cy="1771054"/>
            <a:chOff x="11242040" y="2413470"/>
            <a:chExt cx="0" cy="2135347"/>
          </a:xfrm>
        </p:grpSpPr>
        <p:cxnSp>
          <p:nvCxnSpPr>
            <p:cNvPr id="159" name="直接连接符 158"/>
            <p:cNvCxnSpPr/>
            <p:nvPr/>
          </p:nvCxnSpPr>
          <p:spPr>
            <a:xfrm>
              <a:off x="11242040" y="3481697"/>
              <a:ext cx="0" cy="1067120"/>
            </a:xfrm>
            <a:prstGeom prst="line">
              <a:avLst/>
            </a:prstGeom>
            <a:noFill/>
            <a:ln w="15875" cap="flat" cmpd="sng" algn="ctr">
              <a:gradFill>
                <a:gsLst>
                  <a:gs pos="0">
                    <a:srgbClr val="22FCFE"/>
                  </a:gs>
                  <a:gs pos="100000">
                    <a:srgbClr val="22FCFE">
                      <a:alpha val="0"/>
                    </a:srgbClr>
                  </a:gs>
                </a:gsLst>
                <a:lin ang="5400000" scaled="1"/>
              </a:gradFill>
              <a:prstDash val="solid"/>
              <a:miter lim="800000"/>
            </a:ln>
            <a:effectLst/>
          </p:spPr>
        </p:cxnSp>
        <p:cxnSp>
          <p:nvCxnSpPr>
            <p:cNvPr id="160" name="直接连接符 159"/>
            <p:cNvCxnSpPr/>
            <p:nvPr/>
          </p:nvCxnSpPr>
          <p:spPr>
            <a:xfrm flipV="1">
              <a:off x="11242040" y="2413470"/>
              <a:ext cx="0" cy="1067120"/>
            </a:xfrm>
            <a:prstGeom prst="line">
              <a:avLst/>
            </a:prstGeom>
            <a:noFill/>
            <a:ln w="15875" cap="flat" cmpd="sng" algn="ctr">
              <a:gradFill>
                <a:gsLst>
                  <a:gs pos="0">
                    <a:srgbClr val="22FCFE"/>
                  </a:gs>
                  <a:gs pos="100000">
                    <a:srgbClr val="22FCFE">
                      <a:alpha val="0"/>
                    </a:srgbClr>
                  </a:gs>
                </a:gsLst>
                <a:lin ang="5400000" scaled="1"/>
              </a:gradFill>
              <a:prstDash val="sysDot"/>
              <a:miter lim="800000"/>
            </a:ln>
            <a:effectLst/>
          </p:spPr>
        </p:cxnSp>
      </p:grpSp>
      <p:grpSp>
        <p:nvGrpSpPr>
          <p:cNvPr id="137" name="组合 136"/>
          <p:cNvGrpSpPr/>
          <p:nvPr/>
        </p:nvGrpSpPr>
        <p:grpSpPr>
          <a:xfrm>
            <a:off x="5919393" y="2543784"/>
            <a:ext cx="0" cy="1771054"/>
            <a:chOff x="11242040" y="2413470"/>
            <a:chExt cx="0" cy="2135347"/>
          </a:xfrm>
        </p:grpSpPr>
        <p:cxnSp>
          <p:nvCxnSpPr>
            <p:cNvPr id="157" name="直接连接符 156"/>
            <p:cNvCxnSpPr/>
            <p:nvPr/>
          </p:nvCxnSpPr>
          <p:spPr>
            <a:xfrm>
              <a:off x="11242040" y="3481697"/>
              <a:ext cx="0" cy="1067120"/>
            </a:xfrm>
            <a:prstGeom prst="line">
              <a:avLst/>
            </a:prstGeom>
            <a:noFill/>
            <a:ln w="15875" cap="flat" cmpd="sng" algn="ctr">
              <a:gradFill>
                <a:gsLst>
                  <a:gs pos="0">
                    <a:srgbClr val="22FCFE"/>
                  </a:gs>
                  <a:gs pos="100000">
                    <a:srgbClr val="22FCFE">
                      <a:alpha val="0"/>
                    </a:srgbClr>
                  </a:gs>
                </a:gsLst>
                <a:lin ang="5400000" scaled="1"/>
              </a:gradFill>
              <a:prstDash val="solid"/>
              <a:miter lim="800000"/>
            </a:ln>
            <a:effectLst/>
          </p:spPr>
        </p:cxnSp>
        <p:cxnSp>
          <p:nvCxnSpPr>
            <p:cNvPr id="158" name="直接连接符 157"/>
            <p:cNvCxnSpPr/>
            <p:nvPr/>
          </p:nvCxnSpPr>
          <p:spPr>
            <a:xfrm flipV="1">
              <a:off x="11242040" y="2413470"/>
              <a:ext cx="0" cy="1067120"/>
            </a:xfrm>
            <a:prstGeom prst="line">
              <a:avLst/>
            </a:prstGeom>
            <a:noFill/>
            <a:ln w="15875" cap="flat" cmpd="sng" algn="ctr">
              <a:gradFill>
                <a:gsLst>
                  <a:gs pos="0">
                    <a:srgbClr val="22FCFE"/>
                  </a:gs>
                  <a:gs pos="100000">
                    <a:srgbClr val="22FCFE">
                      <a:alpha val="0"/>
                    </a:srgbClr>
                  </a:gs>
                </a:gsLst>
                <a:lin ang="5400000" scaled="1"/>
              </a:gradFill>
              <a:prstDash val="sysDot"/>
              <a:miter lim="800000"/>
            </a:ln>
            <a:effectLst/>
          </p:spPr>
        </p:cxnSp>
      </p:grpSp>
      <p:grpSp>
        <p:nvGrpSpPr>
          <p:cNvPr id="138" name="组合 137"/>
          <p:cNvGrpSpPr/>
          <p:nvPr/>
        </p:nvGrpSpPr>
        <p:grpSpPr>
          <a:xfrm>
            <a:off x="5707672" y="2342923"/>
            <a:ext cx="0" cy="1771054"/>
            <a:chOff x="11242040" y="2413470"/>
            <a:chExt cx="0" cy="2135347"/>
          </a:xfrm>
        </p:grpSpPr>
        <p:cxnSp>
          <p:nvCxnSpPr>
            <p:cNvPr id="155" name="直接连接符 154"/>
            <p:cNvCxnSpPr/>
            <p:nvPr/>
          </p:nvCxnSpPr>
          <p:spPr>
            <a:xfrm>
              <a:off x="11242040" y="3481697"/>
              <a:ext cx="0" cy="1067120"/>
            </a:xfrm>
            <a:prstGeom prst="line">
              <a:avLst/>
            </a:prstGeom>
            <a:noFill/>
            <a:ln w="15875" cap="flat" cmpd="sng" algn="ctr">
              <a:gradFill>
                <a:gsLst>
                  <a:gs pos="0">
                    <a:srgbClr val="22FCFE">
                      <a:alpha val="66000"/>
                    </a:srgbClr>
                  </a:gs>
                  <a:gs pos="100000">
                    <a:srgbClr val="22FCFE">
                      <a:alpha val="0"/>
                    </a:srgbClr>
                  </a:gs>
                </a:gsLst>
                <a:lin ang="5400000" scaled="1"/>
              </a:gradFill>
              <a:prstDash val="solid"/>
              <a:miter lim="800000"/>
            </a:ln>
            <a:effectLst/>
          </p:spPr>
        </p:cxnSp>
        <p:cxnSp>
          <p:nvCxnSpPr>
            <p:cNvPr id="156" name="直接连接符 155"/>
            <p:cNvCxnSpPr/>
            <p:nvPr/>
          </p:nvCxnSpPr>
          <p:spPr>
            <a:xfrm flipV="1">
              <a:off x="11242040" y="2413470"/>
              <a:ext cx="0" cy="1067120"/>
            </a:xfrm>
            <a:prstGeom prst="line">
              <a:avLst/>
            </a:prstGeom>
            <a:noFill/>
            <a:ln w="15875" cap="flat" cmpd="sng" algn="ctr">
              <a:gradFill>
                <a:gsLst>
                  <a:gs pos="0">
                    <a:srgbClr val="22FCFE">
                      <a:alpha val="66000"/>
                    </a:srgbClr>
                  </a:gs>
                  <a:gs pos="100000">
                    <a:srgbClr val="22FCFE">
                      <a:alpha val="0"/>
                    </a:srgbClr>
                  </a:gs>
                </a:gsLst>
                <a:lin ang="5400000" scaled="1"/>
              </a:gradFill>
              <a:prstDash val="sysDot"/>
              <a:miter lim="800000"/>
            </a:ln>
            <a:effectLst/>
          </p:spPr>
        </p:cxnSp>
      </p:grpSp>
      <p:grpSp>
        <p:nvGrpSpPr>
          <p:cNvPr id="139" name="组合 138"/>
          <p:cNvGrpSpPr/>
          <p:nvPr/>
        </p:nvGrpSpPr>
        <p:grpSpPr>
          <a:xfrm>
            <a:off x="5559152" y="2342923"/>
            <a:ext cx="0" cy="1771054"/>
            <a:chOff x="11242040" y="2413470"/>
            <a:chExt cx="0" cy="2135347"/>
          </a:xfrm>
        </p:grpSpPr>
        <p:cxnSp>
          <p:nvCxnSpPr>
            <p:cNvPr id="153" name="直接连接符 152"/>
            <p:cNvCxnSpPr/>
            <p:nvPr/>
          </p:nvCxnSpPr>
          <p:spPr>
            <a:xfrm>
              <a:off x="11242040" y="3481697"/>
              <a:ext cx="0" cy="1067120"/>
            </a:xfrm>
            <a:prstGeom prst="line">
              <a:avLst/>
            </a:prstGeom>
            <a:noFill/>
            <a:ln w="15875" cap="flat" cmpd="sng" algn="ctr">
              <a:gradFill>
                <a:gsLst>
                  <a:gs pos="0">
                    <a:srgbClr val="22FCFE">
                      <a:alpha val="50000"/>
                    </a:srgbClr>
                  </a:gs>
                  <a:gs pos="100000">
                    <a:srgbClr val="22FCFE">
                      <a:alpha val="0"/>
                    </a:srgbClr>
                  </a:gs>
                </a:gsLst>
                <a:lin ang="5400000" scaled="1"/>
              </a:gradFill>
              <a:prstDash val="solid"/>
              <a:miter lim="800000"/>
            </a:ln>
            <a:effectLst/>
          </p:spPr>
        </p:cxnSp>
        <p:cxnSp>
          <p:nvCxnSpPr>
            <p:cNvPr id="154" name="直接连接符 153"/>
            <p:cNvCxnSpPr/>
            <p:nvPr/>
          </p:nvCxnSpPr>
          <p:spPr>
            <a:xfrm flipV="1">
              <a:off x="11242040" y="2413470"/>
              <a:ext cx="0" cy="1067120"/>
            </a:xfrm>
            <a:prstGeom prst="line">
              <a:avLst/>
            </a:prstGeom>
            <a:noFill/>
            <a:ln w="15875" cap="flat" cmpd="sng" algn="ctr">
              <a:gradFill>
                <a:gsLst>
                  <a:gs pos="0">
                    <a:srgbClr val="22FCFE">
                      <a:alpha val="50000"/>
                    </a:srgbClr>
                  </a:gs>
                  <a:gs pos="100000">
                    <a:srgbClr val="22FCFE">
                      <a:alpha val="0"/>
                    </a:srgbClr>
                  </a:gs>
                </a:gsLst>
                <a:lin ang="5400000" scaled="1"/>
              </a:gradFill>
              <a:prstDash val="sysDot"/>
              <a:miter lim="800000"/>
            </a:ln>
            <a:effectLst/>
          </p:spPr>
        </p:cxnSp>
      </p:grpSp>
      <p:grpSp>
        <p:nvGrpSpPr>
          <p:cNvPr id="140" name="组合 139"/>
          <p:cNvGrpSpPr/>
          <p:nvPr/>
        </p:nvGrpSpPr>
        <p:grpSpPr>
          <a:xfrm>
            <a:off x="6633555" y="2175127"/>
            <a:ext cx="0" cy="1771054"/>
            <a:chOff x="11242040" y="2413470"/>
            <a:chExt cx="0" cy="2135347"/>
          </a:xfrm>
        </p:grpSpPr>
        <p:cxnSp>
          <p:nvCxnSpPr>
            <p:cNvPr id="151" name="直接连接符 150"/>
            <p:cNvCxnSpPr/>
            <p:nvPr/>
          </p:nvCxnSpPr>
          <p:spPr>
            <a:xfrm>
              <a:off x="11242040" y="3481697"/>
              <a:ext cx="0" cy="1067120"/>
            </a:xfrm>
            <a:prstGeom prst="line">
              <a:avLst/>
            </a:prstGeom>
            <a:noFill/>
            <a:ln w="15875" cap="flat" cmpd="sng" algn="ctr">
              <a:gradFill>
                <a:gsLst>
                  <a:gs pos="0">
                    <a:srgbClr val="22FCFE">
                      <a:alpha val="37000"/>
                    </a:srgbClr>
                  </a:gs>
                  <a:gs pos="100000">
                    <a:srgbClr val="22FCFE">
                      <a:alpha val="0"/>
                    </a:srgbClr>
                  </a:gs>
                </a:gsLst>
                <a:lin ang="5400000" scaled="1"/>
              </a:gradFill>
              <a:prstDash val="solid"/>
              <a:miter lim="800000"/>
            </a:ln>
            <a:effectLst/>
          </p:spPr>
        </p:cxnSp>
        <p:cxnSp>
          <p:nvCxnSpPr>
            <p:cNvPr id="152" name="直接连接符 151"/>
            <p:cNvCxnSpPr/>
            <p:nvPr/>
          </p:nvCxnSpPr>
          <p:spPr>
            <a:xfrm flipV="1">
              <a:off x="11242040" y="2413470"/>
              <a:ext cx="0" cy="1067120"/>
            </a:xfrm>
            <a:prstGeom prst="line">
              <a:avLst/>
            </a:prstGeom>
            <a:noFill/>
            <a:ln w="15875" cap="flat" cmpd="sng" algn="ctr">
              <a:gradFill>
                <a:gsLst>
                  <a:gs pos="0">
                    <a:srgbClr val="22FCFE">
                      <a:alpha val="37000"/>
                    </a:srgbClr>
                  </a:gs>
                  <a:gs pos="100000">
                    <a:srgbClr val="22FCFE">
                      <a:alpha val="0"/>
                    </a:srgbClr>
                  </a:gs>
                </a:gsLst>
                <a:lin ang="5400000" scaled="1"/>
              </a:gradFill>
              <a:prstDash val="sysDot"/>
              <a:miter lim="800000"/>
            </a:ln>
            <a:effectLst/>
          </p:spPr>
        </p:cxnSp>
      </p:grpSp>
      <p:sp>
        <p:nvSpPr>
          <p:cNvPr id="141" name="椭圆 140"/>
          <p:cNvSpPr/>
          <p:nvPr/>
        </p:nvSpPr>
        <p:spPr>
          <a:xfrm>
            <a:off x="4695060" y="2824135"/>
            <a:ext cx="2818903" cy="390122"/>
          </a:xfrm>
          <a:prstGeom prst="ellipse">
            <a:avLst/>
          </a:prstGeom>
          <a:gradFill>
            <a:gsLst>
              <a:gs pos="9000">
                <a:srgbClr val="22FCFE">
                  <a:alpha val="0"/>
                </a:srgbClr>
              </a:gs>
              <a:gs pos="100000">
                <a:srgbClr val="22FCFE">
                  <a:alpha val="10000"/>
                </a:srgbClr>
              </a:gs>
            </a:gsLst>
            <a:lin ang="5400000" scaled="1"/>
          </a:gradFill>
          <a:ln w="635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31800" eaLnBrk="1" fontAlgn="auto" latinLnBrk="0" hangingPunct="1">
              <a:lnSpc>
                <a:spcPct val="100000"/>
              </a:lnSpc>
              <a:spcBef>
                <a:spcPts val="0"/>
              </a:spcBef>
              <a:spcAft>
                <a:spcPts val="0"/>
              </a:spcAft>
              <a:buClrTx/>
              <a:buSzTx/>
              <a:buFontTx/>
              <a:buNone/>
              <a:defRPr/>
            </a:pPr>
            <a:endParaRPr kumimoji="0" lang="zh-CN" altLang="en-US" sz="850" b="0" i="0" u="none" strike="noStrike" kern="0" cap="none" spc="0" normalizeH="0" baseline="0" noProof="0" dirty="0">
              <a:ln>
                <a:noFill/>
              </a:ln>
              <a:solidFill>
                <a:prstClr val="white"/>
              </a:solidFill>
              <a:effectLst/>
              <a:uLnTx/>
              <a:uFillTx/>
            </a:endParaRPr>
          </a:p>
        </p:txBody>
      </p:sp>
      <p:pic>
        <p:nvPicPr>
          <p:cNvPr id="163" name="图片 1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69287" y="1907126"/>
            <a:ext cx="2158875" cy="1890496"/>
          </a:xfrm>
          <a:prstGeom prst="rect">
            <a:avLst/>
          </a:prstGeom>
        </p:spPr>
      </p:pic>
      <p:sp>
        <p:nvSpPr>
          <p:cNvPr id="164" name="椭圆 163"/>
          <p:cNvSpPr/>
          <p:nvPr/>
        </p:nvSpPr>
        <p:spPr>
          <a:xfrm flipV="1">
            <a:off x="3235172" y="3060654"/>
            <a:ext cx="5721656" cy="736691"/>
          </a:xfrm>
          <a:prstGeom prst="ellipse">
            <a:avLst/>
          </a:prstGeom>
          <a:noFill/>
          <a:ln w="12700" cap="flat" cmpd="sng" algn="ctr">
            <a:gradFill>
              <a:gsLst>
                <a:gs pos="829">
                  <a:srgbClr val="22FCFE">
                    <a:alpha val="11000"/>
                  </a:srgbClr>
                </a:gs>
                <a:gs pos="50000">
                  <a:srgbClr val="22FCFE">
                    <a:alpha val="56000"/>
                  </a:srgbClr>
                </a:gs>
                <a:gs pos="100000">
                  <a:srgbClr val="22FCFE">
                    <a:alpha val="0"/>
                  </a:srgbClr>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31800" eaLnBrk="1" fontAlgn="auto" latinLnBrk="0" hangingPunct="1">
              <a:lnSpc>
                <a:spcPct val="100000"/>
              </a:lnSpc>
              <a:spcBef>
                <a:spcPts val="0"/>
              </a:spcBef>
              <a:spcAft>
                <a:spcPts val="0"/>
              </a:spcAft>
              <a:buClrTx/>
              <a:buSzTx/>
              <a:buFontTx/>
              <a:buNone/>
              <a:defRPr/>
            </a:pPr>
            <a:endParaRPr kumimoji="0" lang="zh-CN" altLang="en-US" sz="850" b="0" i="0" u="none" strike="noStrike" kern="0" cap="none" spc="0" normalizeH="0" baseline="0" noProof="0">
              <a:ln>
                <a:noFill/>
              </a:ln>
              <a:solidFill>
                <a:prstClr val="white"/>
              </a:solidFill>
              <a:effectLst/>
              <a:uLnTx/>
              <a:uFillTx/>
            </a:endParaRPr>
          </a:p>
        </p:txBody>
      </p:sp>
      <p:grpSp>
        <p:nvGrpSpPr>
          <p:cNvPr id="167" name="组合 166"/>
          <p:cNvGrpSpPr/>
          <p:nvPr/>
        </p:nvGrpSpPr>
        <p:grpSpPr>
          <a:xfrm>
            <a:off x="3630988" y="2979016"/>
            <a:ext cx="4912569" cy="689007"/>
            <a:chOff x="4394942" y="1731840"/>
            <a:chExt cx="3330529" cy="689007"/>
          </a:xfrm>
        </p:grpSpPr>
        <p:sp>
          <p:nvSpPr>
            <p:cNvPr id="168" name="矩形 167"/>
            <p:cNvSpPr/>
            <p:nvPr/>
          </p:nvSpPr>
          <p:spPr>
            <a:xfrm>
              <a:off x="5275376" y="1906608"/>
              <a:ext cx="153554"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9" name="组合 168"/>
            <p:cNvGrpSpPr/>
            <p:nvPr/>
          </p:nvGrpSpPr>
          <p:grpSpPr>
            <a:xfrm>
              <a:off x="4394942" y="1743595"/>
              <a:ext cx="583839" cy="677252"/>
              <a:chOff x="4394942" y="1743595"/>
              <a:chExt cx="583839" cy="677252"/>
            </a:xfrm>
          </p:grpSpPr>
          <p:sp>
            <p:nvSpPr>
              <p:cNvPr id="173" name="任意多边形 754"/>
              <p:cNvSpPr/>
              <p:nvPr/>
            </p:nvSpPr>
            <p:spPr>
              <a:xfrm rot="16200000" flipH="1">
                <a:off x="4348236" y="1790301"/>
                <a:ext cx="677252" cy="583839"/>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sp>
            <p:nvSpPr>
              <p:cNvPr id="174" name="任意多边形 755"/>
              <p:cNvSpPr/>
              <p:nvPr/>
            </p:nvSpPr>
            <p:spPr>
              <a:xfrm rot="16200000" flipH="1">
                <a:off x="4826193" y="2011575"/>
                <a:ext cx="163891" cy="141284"/>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grpSp>
        <p:grpSp>
          <p:nvGrpSpPr>
            <p:cNvPr id="170" name="组合 169"/>
            <p:cNvGrpSpPr/>
            <p:nvPr/>
          </p:nvGrpSpPr>
          <p:grpSpPr>
            <a:xfrm>
              <a:off x="7141632" y="1731840"/>
              <a:ext cx="583839" cy="677252"/>
              <a:chOff x="7141632" y="1731840"/>
              <a:chExt cx="583839" cy="677252"/>
            </a:xfrm>
          </p:grpSpPr>
          <p:sp>
            <p:nvSpPr>
              <p:cNvPr id="171" name="任意多边形 754"/>
              <p:cNvSpPr/>
              <p:nvPr/>
            </p:nvSpPr>
            <p:spPr>
              <a:xfrm rot="5400000">
                <a:off x="7094926" y="1778546"/>
                <a:ext cx="677252" cy="583839"/>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sp>
            <p:nvSpPr>
              <p:cNvPr id="172" name="任意多边形 755"/>
              <p:cNvSpPr/>
              <p:nvPr/>
            </p:nvSpPr>
            <p:spPr>
              <a:xfrm rot="5400000">
                <a:off x="7130329" y="1999821"/>
                <a:ext cx="163891" cy="141284"/>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grpSp>
      </p:grpSp>
      <p:grpSp>
        <p:nvGrpSpPr>
          <p:cNvPr id="191" name="组合 190"/>
          <p:cNvGrpSpPr/>
          <p:nvPr>
            <p:custDataLst>
              <p:tags r:id="rId1"/>
            </p:custDataLst>
          </p:nvPr>
        </p:nvGrpSpPr>
        <p:grpSpPr>
          <a:xfrm flipH="1">
            <a:off x="1692104" y="2345763"/>
            <a:ext cx="622016" cy="674361"/>
            <a:chOff x="3795382" y="1803403"/>
            <a:chExt cx="642806" cy="642805"/>
          </a:xfrm>
        </p:grpSpPr>
        <p:sp>
          <p:nvSpPr>
            <p:cNvPr id="192" name="椭圆 191"/>
            <p:cNvSpPr/>
            <p:nvPr>
              <p:custDataLst>
                <p:tags r:id="rId10"/>
              </p:custDataLst>
            </p:nvPr>
          </p:nvSpPr>
          <p:spPr>
            <a:xfrm rot="5400000">
              <a:off x="3795382" y="1803403"/>
              <a:ext cx="642805" cy="642806"/>
            </a:xfrm>
            <a:prstGeom prst="ellipse">
              <a:avLst/>
            </a:prstGeom>
            <a:ln w="15875">
              <a:solidFill>
                <a:srgbClr val="07FFFD"/>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endParaRPr lang="zh-CN" altLang="en-US" sz="2000" dirty="0">
                <a:solidFill>
                  <a:sysClr val="windowText" lastClr="000000"/>
                </a:solidFill>
                <a:latin typeface="思源黑体 CN Regular" panose="020B0500000000000000" pitchFamily="34" charset="-122"/>
                <a:ea typeface="思源黑体 CN Regular" panose="020B0500000000000000" pitchFamily="34" charset="-122"/>
              </a:endParaRPr>
            </a:p>
          </p:txBody>
        </p:sp>
        <p:sp>
          <p:nvSpPr>
            <p:cNvPr id="193" name="椭圆 34"/>
            <p:cNvSpPr/>
            <p:nvPr>
              <p:custDataLst>
                <p:tags r:id="rId11"/>
              </p:custDataLst>
            </p:nvPr>
          </p:nvSpPr>
          <p:spPr>
            <a:xfrm flipH="1">
              <a:off x="3933130" y="1932699"/>
              <a:ext cx="371328" cy="38421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gradFill flip="none" rotWithShape="1">
              <a:gsLst>
                <a:gs pos="30000">
                  <a:srgbClr val="07FFFD"/>
                </a:gs>
                <a:gs pos="100000">
                  <a:srgbClr val="002B9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5400" dirty="0">
                <a:latin typeface="思源黑体 CN Regular" panose="020B0500000000000000" pitchFamily="34" charset="-122"/>
                <a:ea typeface="思源黑体 CN Regular" panose="020B0500000000000000" pitchFamily="34" charset="-122"/>
              </a:endParaRPr>
            </a:p>
          </p:txBody>
        </p:sp>
      </p:grpSp>
      <p:grpSp>
        <p:nvGrpSpPr>
          <p:cNvPr id="195" name="组合 194"/>
          <p:cNvGrpSpPr/>
          <p:nvPr>
            <p:custDataLst>
              <p:tags r:id="rId2"/>
            </p:custDataLst>
          </p:nvPr>
        </p:nvGrpSpPr>
        <p:grpSpPr>
          <a:xfrm flipH="1">
            <a:off x="10231728" y="2433721"/>
            <a:ext cx="674363" cy="674361"/>
            <a:chOff x="3795382" y="1803403"/>
            <a:chExt cx="642806" cy="642805"/>
          </a:xfrm>
        </p:grpSpPr>
        <p:sp>
          <p:nvSpPr>
            <p:cNvPr id="196" name="椭圆 195"/>
            <p:cNvSpPr/>
            <p:nvPr>
              <p:custDataLst>
                <p:tags r:id="rId8"/>
              </p:custDataLst>
            </p:nvPr>
          </p:nvSpPr>
          <p:spPr>
            <a:xfrm rot="5400000">
              <a:off x="3795382" y="1803403"/>
              <a:ext cx="642805" cy="642806"/>
            </a:xfrm>
            <a:prstGeom prst="ellipse">
              <a:avLst/>
            </a:prstGeom>
            <a:ln w="15875">
              <a:solidFill>
                <a:srgbClr val="07FFFD"/>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endParaRPr lang="zh-CN" altLang="en-US" sz="2000" dirty="0">
                <a:solidFill>
                  <a:sysClr val="windowText" lastClr="000000"/>
                </a:solidFill>
                <a:latin typeface="思源黑体 CN Regular" panose="020B0500000000000000" pitchFamily="34" charset="-122"/>
                <a:ea typeface="思源黑体 CN Regular" panose="020B0500000000000000" pitchFamily="34" charset="-122"/>
              </a:endParaRPr>
            </a:p>
          </p:txBody>
        </p:sp>
        <p:sp>
          <p:nvSpPr>
            <p:cNvPr id="197" name="椭圆 39"/>
            <p:cNvSpPr/>
            <p:nvPr>
              <p:custDataLst>
                <p:tags r:id="rId9"/>
              </p:custDataLst>
            </p:nvPr>
          </p:nvSpPr>
          <p:spPr>
            <a:xfrm>
              <a:off x="3926686" y="1932700"/>
              <a:ext cx="384214" cy="384212"/>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gradFill flip="none" rotWithShape="1">
              <a:gsLst>
                <a:gs pos="30000">
                  <a:srgbClr val="07FFFD"/>
                </a:gs>
                <a:gs pos="100000">
                  <a:srgbClr val="002B9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5400" dirty="0">
                <a:latin typeface="思源黑体 CN Regular" panose="020B0500000000000000" pitchFamily="34" charset="-122"/>
                <a:ea typeface="思源黑体 CN Regular" panose="020B0500000000000000" pitchFamily="34" charset="-122"/>
              </a:endParaRPr>
            </a:p>
          </p:txBody>
        </p:sp>
      </p:grpSp>
      <p:sp>
        <p:nvSpPr>
          <p:cNvPr id="198" name="矩形 197"/>
          <p:cNvSpPr/>
          <p:nvPr>
            <p:custDataLst>
              <p:tags r:id="rId3"/>
            </p:custDataLst>
          </p:nvPr>
        </p:nvSpPr>
        <p:spPr>
          <a:xfrm>
            <a:off x="8571041" y="3126596"/>
            <a:ext cx="3620959" cy="829945"/>
          </a:xfrm>
          <a:prstGeom prst="rect">
            <a:avLst/>
          </a:prstGeom>
        </p:spPr>
        <p:txBody>
          <a:bodyPr wrap="square">
            <a:spAutoFit/>
          </a:bodyPr>
          <a:lstStyle/>
          <a:p>
            <a:pPr algn="ctr">
              <a:buClrTx/>
              <a:buSzTx/>
              <a:buFontTx/>
            </a:pPr>
            <a:r>
              <a:rPr lang="zh-CN" altLang="en-US" sz="2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完成“资产管理+预测性维护”双向布局</a:t>
            </a:r>
          </a:p>
        </p:txBody>
      </p:sp>
      <p:sp>
        <p:nvSpPr>
          <p:cNvPr id="199" name="矩形 198"/>
          <p:cNvSpPr/>
          <p:nvPr>
            <p:custDataLst>
              <p:tags r:id="rId4"/>
            </p:custDataLst>
          </p:nvPr>
        </p:nvSpPr>
        <p:spPr>
          <a:xfrm>
            <a:off x="4283761" y="4075948"/>
            <a:ext cx="3660567" cy="460375"/>
          </a:xfrm>
          <a:prstGeom prst="rect">
            <a:avLst/>
          </a:prstGeom>
        </p:spPr>
        <p:txBody>
          <a:bodyPr wrap="square">
            <a:spAutoFit/>
          </a:bodyPr>
          <a:lstStyle/>
          <a:p>
            <a:pPr algn="ctr">
              <a:buClrTx/>
              <a:buSzTx/>
              <a:buNone/>
            </a:pPr>
            <a:r>
              <a:rPr lang="zh-CN" altLang="en-US" sz="2400" b="1"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市场推广主要分为三阶段</a:t>
            </a:r>
          </a:p>
        </p:txBody>
      </p:sp>
      <p:grpSp>
        <p:nvGrpSpPr>
          <p:cNvPr id="201" name="组合 200"/>
          <p:cNvGrpSpPr/>
          <p:nvPr/>
        </p:nvGrpSpPr>
        <p:grpSpPr>
          <a:xfrm>
            <a:off x="1550173" y="4881653"/>
            <a:ext cx="2671600" cy="1751656"/>
            <a:chOff x="1145361" y="827765"/>
            <a:chExt cx="2712720" cy="1751656"/>
          </a:xfrm>
        </p:grpSpPr>
        <p:sp>
          <p:nvSpPr>
            <p:cNvPr id="203" name="矩形 202"/>
            <p:cNvSpPr/>
            <p:nvPr/>
          </p:nvSpPr>
          <p:spPr>
            <a:xfrm>
              <a:off x="1145361" y="915989"/>
              <a:ext cx="2712720" cy="1663432"/>
            </a:xfrm>
            <a:prstGeom prst="rect">
              <a:avLst/>
            </a:prstGeom>
            <a:gradFill>
              <a:gsLst>
                <a:gs pos="0">
                  <a:srgbClr val="62FFFF">
                    <a:alpha val="0"/>
                  </a:srgbClr>
                </a:gs>
                <a:gs pos="100000">
                  <a:srgbClr val="0070C0">
                    <a:alpha val="34000"/>
                  </a:srgbClr>
                </a:gs>
              </a:gsLst>
              <a:lin ang="5400000" scaled="0"/>
            </a:gradFill>
            <a:ln w="3175">
              <a:gradFill>
                <a:gsLst>
                  <a:gs pos="0">
                    <a:schemeClr val="accent1">
                      <a:lumMod val="5000"/>
                      <a:lumOff val="95000"/>
                      <a:alpha val="0"/>
                    </a:schemeClr>
                  </a:gs>
                  <a:gs pos="100000">
                    <a:schemeClr val="accent1">
                      <a:lumMod val="30000"/>
                      <a:lumOff val="70000"/>
                      <a:alpha val="3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04" name="梯形 203"/>
            <p:cNvSpPr/>
            <p:nvPr/>
          </p:nvSpPr>
          <p:spPr>
            <a:xfrm>
              <a:off x="1169167" y="827765"/>
              <a:ext cx="2665108"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05" name="梯形 204"/>
            <p:cNvSpPr/>
            <p:nvPr/>
          </p:nvSpPr>
          <p:spPr>
            <a:xfrm>
              <a:off x="1370145" y="864681"/>
              <a:ext cx="2255931"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grpSp>
      <p:sp>
        <p:nvSpPr>
          <p:cNvPr id="207" name="矩形 206"/>
          <p:cNvSpPr/>
          <p:nvPr>
            <p:custDataLst>
              <p:tags r:id="rId5"/>
            </p:custDataLst>
          </p:nvPr>
        </p:nvSpPr>
        <p:spPr>
          <a:xfrm>
            <a:off x="1609070" y="5356638"/>
            <a:ext cx="2471661" cy="812530"/>
          </a:xfrm>
          <a:prstGeom prst="rect">
            <a:avLst/>
          </a:prstGeom>
        </p:spPr>
        <p:txBody>
          <a:bodyPr wrap="square">
            <a:spAutoFit/>
          </a:bodyPr>
          <a:lstStyle/>
          <a:p>
            <a:pP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交付制造企业，实现</a:t>
            </a:r>
            <a:r>
              <a:rPr lang="zh-CN" altLang="en-US" b="1" dirty="0">
                <a:solidFill>
                  <a:srgbClr val="FFFF00"/>
                </a:solidFill>
                <a:latin typeface="微软雅黑" panose="020B0503020204020204" pitchFamily="34" charset="-122"/>
                <a:ea typeface="微软雅黑" panose="020B0503020204020204" pitchFamily="34" charset="-122"/>
              </a:rPr>
              <a:t>试用</a:t>
            </a:r>
            <a:r>
              <a:rPr lang="en-US" altLang="zh-CN" b="1" dirty="0">
                <a:solidFill>
                  <a:srgbClr val="FFFF00"/>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使用权</a:t>
            </a:r>
            <a:r>
              <a:rPr lang="zh-CN" altLang="en-US" sz="1600" b="1" dirty="0">
                <a:solidFill>
                  <a:schemeClr val="bg1"/>
                </a:solidFill>
                <a:latin typeface="微软雅黑" panose="020B0503020204020204" pitchFamily="34" charset="-122"/>
                <a:ea typeface="微软雅黑" panose="020B0503020204020204" pitchFamily="34" charset="-122"/>
              </a:rPr>
              <a:t>购买的盈利逻辑</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4760200" y="4881653"/>
            <a:ext cx="2671600" cy="1751656"/>
            <a:chOff x="1145361" y="827765"/>
            <a:chExt cx="2712720" cy="1751656"/>
          </a:xfrm>
        </p:grpSpPr>
        <p:sp>
          <p:nvSpPr>
            <p:cNvPr id="209" name="矩形 208"/>
            <p:cNvSpPr/>
            <p:nvPr/>
          </p:nvSpPr>
          <p:spPr>
            <a:xfrm>
              <a:off x="1145361" y="915989"/>
              <a:ext cx="2712720" cy="1663432"/>
            </a:xfrm>
            <a:prstGeom prst="rect">
              <a:avLst/>
            </a:prstGeom>
            <a:gradFill>
              <a:gsLst>
                <a:gs pos="0">
                  <a:srgbClr val="62FFFF">
                    <a:alpha val="0"/>
                  </a:srgbClr>
                </a:gs>
                <a:gs pos="100000">
                  <a:srgbClr val="0070C0">
                    <a:alpha val="34000"/>
                  </a:srgbClr>
                </a:gs>
              </a:gsLst>
              <a:lin ang="5400000" scaled="0"/>
            </a:gradFill>
            <a:ln w="3175">
              <a:gradFill>
                <a:gsLst>
                  <a:gs pos="0">
                    <a:schemeClr val="accent1">
                      <a:lumMod val="5000"/>
                      <a:lumOff val="95000"/>
                      <a:alpha val="0"/>
                    </a:schemeClr>
                  </a:gs>
                  <a:gs pos="100000">
                    <a:schemeClr val="accent1">
                      <a:lumMod val="30000"/>
                      <a:lumOff val="70000"/>
                      <a:alpha val="3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10" name="梯形 209"/>
            <p:cNvSpPr/>
            <p:nvPr/>
          </p:nvSpPr>
          <p:spPr>
            <a:xfrm>
              <a:off x="1169167" y="827765"/>
              <a:ext cx="2665108"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11" name="梯形 210"/>
            <p:cNvSpPr/>
            <p:nvPr/>
          </p:nvSpPr>
          <p:spPr>
            <a:xfrm>
              <a:off x="1370145" y="864681"/>
              <a:ext cx="2255931"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grpSp>
      <p:sp>
        <p:nvSpPr>
          <p:cNvPr id="213" name="矩形 212"/>
          <p:cNvSpPr/>
          <p:nvPr>
            <p:custDataLst>
              <p:tags r:id="rId6"/>
            </p:custDataLst>
          </p:nvPr>
        </p:nvSpPr>
        <p:spPr>
          <a:xfrm>
            <a:off x="4863536" y="5127540"/>
            <a:ext cx="2501015" cy="1452705"/>
          </a:xfrm>
          <a:prstGeom prst="rect">
            <a:avLst/>
          </a:prstGeom>
        </p:spPr>
        <p:txBody>
          <a:bodyPr wrap="square">
            <a:spAutoFit/>
          </a:bodyPr>
          <a:lstStyle/>
          <a:p>
            <a:pP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与</a:t>
            </a:r>
            <a:r>
              <a:rPr lang="zh-CN" altLang="en-US" b="1" dirty="0">
                <a:solidFill>
                  <a:srgbClr val="FFFF00"/>
                </a:solidFill>
                <a:latin typeface="微软雅黑" panose="020B0503020204020204" pitchFamily="34" charset="-122"/>
                <a:ea typeface="微软雅黑" panose="020B0503020204020204" pitchFamily="34" charset="-122"/>
              </a:rPr>
              <a:t>工业信息与设备咨询公司</a:t>
            </a:r>
            <a:r>
              <a:rPr lang="zh-CN" altLang="en-US" sz="1600" b="1" dirty="0">
                <a:solidFill>
                  <a:schemeClr val="bg1"/>
                </a:solidFill>
                <a:latin typeface="微软雅黑" panose="020B0503020204020204" pitchFamily="34" charset="-122"/>
                <a:ea typeface="微软雅黑" panose="020B0503020204020204" pitchFamily="34" charset="-122"/>
              </a:rPr>
              <a:t>合作，将软件直接运用于咨询公司预测性维护解决方案之中</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nvGrpSpPr>
          <p:cNvPr id="214" name="组合 213"/>
          <p:cNvGrpSpPr/>
          <p:nvPr/>
        </p:nvGrpSpPr>
        <p:grpSpPr>
          <a:xfrm>
            <a:off x="7946782" y="4872938"/>
            <a:ext cx="2671600" cy="1751656"/>
            <a:chOff x="1145361" y="827765"/>
            <a:chExt cx="2712720" cy="1751656"/>
          </a:xfrm>
        </p:grpSpPr>
        <p:sp>
          <p:nvSpPr>
            <p:cNvPr id="215" name="矩形 214"/>
            <p:cNvSpPr/>
            <p:nvPr/>
          </p:nvSpPr>
          <p:spPr>
            <a:xfrm>
              <a:off x="1145361" y="915989"/>
              <a:ext cx="2712720" cy="1663432"/>
            </a:xfrm>
            <a:prstGeom prst="rect">
              <a:avLst/>
            </a:prstGeom>
            <a:gradFill>
              <a:gsLst>
                <a:gs pos="0">
                  <a:srgbClr val="62FFFF">
                    <a:alpha val="0"/>
                  </a:srgbClr>
                </a:gs>
                <a:gs pos="100000">
                  <a:srgbClr val="0070C0">
                    <a:alpha val="34000"/>
                  </a:srgbClr>
                </a:gs>
              </a:gsLst>
              <a:lin ang="5400000" scaled="0"/>
            </a:gradFill>
            <a:ln w="3175">
              <a:gradFill>
                <a:gsLst>
                  <a:gs pos="0">
                    <a:schemeClr val="accent1">
                      <a:lumMod val="5000"/>
                      <a:lumOff val="95000"/>
                      <a:alpha val="0"/>
                    </a:schemeClr>
                  </a:gs>
                  <a:gs pos="100000">
                    <a:schemeClr val="accent1">
                      <a:lumMod val="30000"/>
                      <a:lumOff val="70000"/>
                      <a:alpha val="3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16" name="梯形 215"/>
            <p:cNvSpPr/>
            <p:nvPr/>
          </p:nvSpPr>
          <p:spPr>
            <a:xfrm>
              <a:off x="1169167" y="827765"/>
              <a:ext cx="2665108"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17" name="梯形 216"/>
            <p:cNvSpPr/>
            <p:nvPr/>
          </p:nvSpPr>
          <p:spPr>
            <a:xfrm>
              <a:off x="1370145" y="864681"/>
              <a:ext cx="2255931"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grpSp>
      <p:sp>
        <p:nvSpPr>
          <p:cNvPr id="244" name="矩形 243"/>
          <p:cNvSpPr/>
          <p:nvPr>
            <p:custDataLst>
              <p:tags r:id="rId7"/>
            </p:custDataLst>
          </p:nvPr>
        </p:nvSpPr>
        <p:spPr>
          <a:xfrm>
            <a:off x="8119875" y="5101773"/>
            <a:ext cx="2475062" cy="1412694"/>
          </a:xfrm>
          <a:prstGeom prst="rect">
            <a:avLst/>
          </a:prstGeom>
        </p:spPr>
        <p:txBody>
          <a:bodyPr wrap="square">
            <a:spAutoFit/>
          </a:bodyPr>
          <a:lstStyle/>
          <a:p>
            <a:pP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基于园区或产业供应链，通过</a:t>
            </a:r>
            <a:r>
              <a:rPr lang="zh-CN" altLang="en-US" b="1" dirty="0">
                <a:solidFill>
                  <a:srgbClr val="FFFF00"/>
                </a:solidFill>
                <a:latin typeface="微软雅黑" panose="020B0503020204020204" pitchFamily="34" charset="-122"/>
                <a:ea typeface="微软雅黑" panose="020B0503020204020204" pitchFamily="34" charset="-122"/>
              </a:rPr>
              <a:t>规模化的应用</a:t>
            </a:r>
            <a:r>
              <a:rPr lang="zh-CN" altLang="en-US" sz="1600" b="1" dirty="0">
                <a:solidFill>
                  <a:schemeClr val="bg1"/>
                </a:solidFill>
                <a:latin typeface="微软雅黑" panose="020B0503020204020204" pitchFamily="34" charset="-122"/>
                <a:ea typeface="微软雅黑" panose="020B0503020204020204" pitchFamily="34" charset="-122"/>
              </a:rPr>
              <a:t>落地，将理念模式得到完整的建立和验证</a:t>
            </a:r>
          </a:p>
        </p:txBody>
      </p:sp>
      <p:sp>
        <p:nvSpPr>
          <p:cNvPr id="245" name="文本框 244"/>
          <p:cNvSpPr txBox="1"/>
          <p:nvPr/>
        </p:nvSpPr>
        <p:spPr>
          <a:xfrm>
            <a:off x="2314121" y="4603961"/>
            <a:ext cx="1118230" cy="369332"/>
          </a:xfrm>
          <a:prstGeom prst="rect">
            <a:avLst/>
          </a:prstGeom>
          <a:noFill/>
        </p:spPr>
        <p:txBody>
          <a:bodyPr wrap="square">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第一阶段</a:t>
            </a:r>
            <a:endParaRPr lang="zh-CN" altLang="en-US" dirty="0"/>
          </a:p>
        </p:txBody>
      </p:sp>
      <p:sp>
        <p:nvSpPr>
          <p:cNvPr id="246" name="文本框 245"/>
          <p:cNvSpPr txBox="1"/>
          <p:nvPr/>
        </p:nvSpPr>
        <p:spPr>
          <a:xfrm>
            <a:off x="5564507" y="4556906"/>
            <a:ext cx="1118230" cy="369332"/>
          </a:xfrm>
          <a:prstGeom prst="rect">
            <a:avLst/>
          </a:prstGeom>
          <a:noFill/>
        </p:spPr>
        <p:txBody>
          <a:bodyPr wrap="square">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第二阶段</a:t>
            </a:r>
            <a:endParaRPr lang="zh-CN" altLang="en-US" dirty="0"/>
          </a:p>
        </p:txBody>
      </p:sp>
      <p:sp>
        <p:nvSpPr>
          <p:cNvPr id="247" name="文本框 246"/>
          <p:cNvSpPr txBox="1"/>
          <p:nvPr/>
        </p:nvSpPr>
        <p:spPr>
          <a:xfrm>
            <a:off x="8747256" y="4503606"/>
            <a:ext cx="1118230" cy="369332"/>
          </a:xfrm>
          <a:prstGeom prst="rect">
            <a:avLst/>
          </a:prstGeom>
          <a:noFill/>
        </p:spPr>
        <p:txBody>
          <a:bodyPr wrap="square">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第三阶段</a:t>
            </a:r>
            <a:endParaRPr lang="zh-CN" altLang="en-US" dirty="0"/>
          </a:p>
        </p:txBody>
      </p:sp>
      <p:pic>
        <p:nvPicPr>
          <p:cNvPr id="248" name="图片 2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sp>
        <p:nvSpPr>
          <p:cNvPr id="9" name="文本框 4"/>
          <p:cNvSpPr txBox="1"/>
          <p:nvPr/>
        </p:nvSpPr>
        <p:spPr>
          <a:xfrm>
            <a:off x="1970405" y="961390"/>
            <a:ext cx="8624570" cy="780415"/>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40000"/>
              </a:lnSpc>
              <a:spcBef>
                <a:spcPts val="0"/>
              </a:spcBef>
              <a:spcAft>
                <a:spcPts val="0"/>
              </a:spcAft>
              <a:buClrTx/>
              <a:buSzTx/>
              <a:buFontTx/>
              <a:defRPr/>
            </a:pPr>
            <a:r>
              <a:rPr lang="zh-CN" altLang="en-US" sz="32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商业模式战略布局，促进企业稳步发展</a:t>
            </a:r>
            <a:endParaRPr lang="zh-CN" altLang="en-US" sz="36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endParaRPr>
          </a:p>
        </p:txBody>
      </p:sp>
      <p:sp>
        <p:nvSpPr>
          <p:cNvPr id="2" name="文本框 1"/>
          <p:cNvSpPr txBox="1"/>
          <p:nvPr/>
        </p:nvSpPr>
        <p:spPr>
          <a:xfrm>
            <a:off x="-260985" y="3247390"/>
            <a:ext cx="4064000" cy="876935"/>
          </a:xfrm>
          <a:prstGeom prst="rect">
            <a:avLst/>
          </a:prstGeom>
          <a:noFill/>
        </p:spPr>
        <p:txBody>
          <a:bodyPr wrap="square" rtlCol="0">
            <a:noAutofit/>
          </a:bodyPr>
          <a:lstStyle/>
          <a:p>
            <a:pPr algn="ctr"/>
            <a:r>
              <a:rPr lang="zh-CN" altLang="en-US" sz="2400" b="1"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产品销售+技术服务</a:t>
            </a:r>
          </a:p>
          <a:p>
            <a:pPr algn="ctr"/>
            <a:r>
              <a:rPr lang="zh-CN" altLang="en-US" sz="2400" b="1"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为核心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500"/>
                                        <p:tgtEl>
                                          <p:spTgt spid="218"/>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2"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500"/>
                                        <p:tgtEl>
                                          <p:spTgt spid="191"/>
                                        </p:tgtEl>
                                      </p:cBhvr>
                                    </p:animEffect>
                                  </p:childTnLst>
                                </p:cTn>
                              </p:par>
                              <p:par>
                                <p:cTn id="20" presetID="10" presetClass="entr" presetSubtype="0" fill="hold"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500"/>
                                        <p:tgtEl>
                                          <p:spTgt spid="195"/>
                                        </p:tgtEl>
                                      </p:cBhvr>
                                    </p:animEffect>
                                  </p:childTnLst>
                                </p:cTn>
                              </p:par>
                              <p:par>
                                <p:cTn id="23" presetID="10" presetClass="entr" presetSubtype="0" fill="hold" grpId="2"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fade">
                                      <p:cBhvr>
                                        <p:cTn id="25" dur="500"/>
                                        <p:tgtEl>
                                          <p:spTgt spid="198"/>
                                        </p:tgtEl>
                                      </p:cBhvr>
                                    </p:animEffect>
                                  </p:childTnLst>
                                </p:cTn>
                              </p:par>
                              <p:par>
                                <p:cTn id="26" presetID="10" presetClass="entr" presetSubtype="0" fill="hold" grpId="2" nodeType="withEffect">
                                  <p:stCondLst>
                                    <p:cond delay="0"/>
                                  </p:stCondLst>
                                  <p:childTnLst>
                                    <p:set>
                                      <p:cBhvr>
                                        <p:cTn id="27" dur="1" fill="hold">
                                          <p:stCondLst>
                                            <p:cond delay="0"/>
                                          </p:stCondLst>
                                        </p:cTn>
                                        <p:tgtEl>
                                          <p:spTgt spid="199"/>
                                        </p:tgtEl>
                                        <p:attrNameLst>
                                          <p:attrName>style.visibility</p:attrName>
                                        </p:attrNameLst>
                                      </p:cBhvr>
                                      <p:to>
                                        <p:strVal val="visible"/>
                                      </p:to>
                                    </p:set>
                                    <p:animEffect transition="in" filter="fade">
                                      <p:cBhvr>
                                        <p:cTn id="28" dur="500"/>
                                        <p:tgtEl>
                                          <p:spTgt spid="199"/>
                                        </p:tgtEl>
                                      </p:cBhvr>
                                    </p:animEffect>
                                  </p:childTnLst>
                                </p:cTn>
                              </p:par>
                              <p:par>
                                <p:cTn id="29" presetID="10" presetClass="entr" presetSubtype="0" fill="hold" grpId="2"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2" nodeType="withEffect">
                                  <p:stCondLst>
                                    <p:cond delay="0"/>
                                  </p:stCondLst>
                                  <p:childTnLst>
                                    <p:set>
                                      <p:cBhvr>
                                        <p:cTn id="33" dur="1" fill="hold">
                                          <p:stCondLst>
                                            <p:cond delay="0"/>
                                          </p:stCondLst>
                                        </p:cTn>
                                        <p:tgtEl>
                                          <p:spTgt spid="213"/>
                                        </p:tgtEl>
                                        <p:attrNameLst>
                                          <p:attrName>style.visibility</p:attrName>
                                        </p:attrNameLst>
                                      </p:cBhvr>
                                      <p:to>
                                        <p:strVal val="visible"/>
                                      </p:to>
                                    </p:set>
                                    <p:animEffect transition="in" filter="fade">
                                      <p:cBhvr>
                                        <p:cTn id="34" dur="500"/>
                                        <p:tgtEl>
                                          <p:spTgt spid="213"/>
                                        </p:tgtEl>
                                      </p:cBhvr>
                                    </p:animEffect>
                                  </p:childTnLst>
                                </p:cTn>
                              </p:par>
                              <p:par>
                                <p:cTn id="35" presetID="10" presetClass="entr" presetSubtype="0" fill="hold" grpId="2" nodeType="withEffect">
                                  <p:stCondLst>
                                    <p:cond delay="0"/>
                                  </p:stCondLst>
                                  <p:childTnLst>
                                    <p:set>
                                      <p:cBhvr>
                                        <p:cTn id="36" dur="1" fill="hold">
                                          <p:stCondLst>
                                            <p:cond delay="0"/>
                                          </p:stCondLst>
                                        </p:cTn>
                                        <p:tgtEl>
                                          <p:spTgt spid="244"/>
                                        </p:tgtEl>
                                        <p:attrNameLst>
                                          <p:attrName>style.visibility</p:attrName>
                                        </p:attrNameLst>
                                      </p:cBhvr>
                                      <p:to>
                                        <p:strVal val="visible"/>
                                      </p:to>
                                    </p:set>
                                    <p:animEffect transition="in" filter="fade">
                                      <p:cBhvr>
                                        <p:cTn id="37" dur="500"/>
                                        <p:tgtEl>
                                          <p:spTgt spid="2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par>
                                <p:cTn id="44" presetID="10" presetClass="entr" presetSubtype="0" fill="hold" nodeType="with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fade">
                                      <p:cBhvr>
                                        <p:cTn id="46" dur="500"/>
                                        <p:tgtEl>
                                          <p:spTgt spid="135"/>
                                        </p:tgtEl>
                                      </p:cBhvr>
                                    </p:animEffect>
                                  </p:childTnLst>
                                </p:cTn>
                              </p:par>
                              <p:par>
                                <p:cTn id="47" presetID="10" presetClass="entr" presetSubtype="0" fill="hold" nodeType="withEffect">
                                  <p:stCondLst>
                                    <p:cond delay="0"/>
                                  </p:stCondLst>
                                  <p:childTnLst>
                                    <p:set>
                                      <p:cBhvr>
                                        <p:cTn id="48" dur="1" fill="hold">
                                          <p:stCondLst>
                                            <p:cond delay="0"/>
                                          </p:stCondLst>
                                        </p:cTn>
                                        <p:tgtEl>
                                          <p:spTgt spid="136"/>
                                        </p:tgtEl>
                                        <p:attrNameLst>
                                          <p:attrName>style.visibility</p:attrName>
                                        </p:attrNameLst>
                                      </p:cBhvr>
                                      <p:to>
                                        <p:strVal val="visible"/>
                                      </p:to>
                                    </p:set>
                                    <p:animEffect transition="in" filter="fade">
                                      <p:cBhvr>
                                        <p:cTn id="49" dur="500"/>
                                        <p:tgtEl>
                                          <p:spTgt spid="136"/>
                                        </p:tgtEl>
                                      </p:cBhvr>
                                    </p:animEffect>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500"/>
                                        <p:tgtEl>
                                          <p:spTgt spid="137"/>
                                        </p:tgtEl>
                                      </p:cBhvr>
                                    </p:animEffect>
                                  </p:childTnLst>
                                </p:cTn>
                              </p:par>
                              <p:par>
                                <p:cTn id="53" presetID="10" presetClass="entr" presetSubtype="0" fill="hold" nodeType="withEffect">
                                  <p:stCondLst>
                                    <p:cond delay="0"/>
                                  </p:stCondLst>
                                  <p:childTnLst>
                                    <p:set>
                                      <p:cBhvr>
                                        <p:cTn id="54" dur="1" fill="hold">
                                          <p:stCondLst>
                                            <p:cond delay="0"/>
                                          </p:stCondLst>
                                        </p:cTn>
                                        <p:tgtEl>
                                          <p:spTgt spid="138"/>
                                        </p:tgtEl>
                                        <p:attrNameLst>
                                          <p:attrName>style.visibility</p:attrName>
                                        </p:attrNameLst>
                                      </p:cBhvr>
                                      <p:to>
                                        <p:strVal val="visible"/>
                                      </p:to>
                                    </p:set>
                                    <p:animEffect transition="in" filter="fade">
                                      <p:cBhvr>
                                        <p:cTn id="55" dur="500"/>
                                        <p:tgtEl>
                                          <p:spTgt spid="138"/>
                                        </p:tgtEl>
                                      </p:cBhvr>
                                    </p:animEffect>
                                  </p:childTnLst>
                                </p:cTn>
                              </p:par>
                              <p:par>
                                <p:cTn id="56" presetID="10" presetClass="entr" presetSubtype="0" fill="hold" nodeType="withEffect">
                                  <p:stCondLst>
                                    <p:cond delay="0"/>
                                  </p:stCondLst>
                                  <p:childTnLst>
                                    <p:set>
                                      <p:cBhvr>
                                        <p:cTn id="57" dur="1" fill="hold">
                                          <p:stCondLst>
                                            <p:cond delay="0"/>
                                          </p:stCondLst>
                                        </p:cTn>
                                        <p:tgtEl>
                                          <p:spTgt spid="139"/>
                                        </p:tgtEl>
                                        <p:attrNameLst>
                                          <p:attrName>style.visibility</p:attrName>
                                        </p:attrNameLst>
                                      </p:cBhvr>
                                      <p:to>
                                        <p:strVal val="visible"/>
                                      </p:to>
                                    </p:set>
                                    <p:animEffect transition="in" filter="fade">
                                      <p:cBhvr>
                                        <p:cTn id="58" dur="500"/>
                                        <p:tgtEl>
                                          <p:spTgt spid="139"/>
                                        </p:tgtEl>
                                      </p:cBhvr>
                                    </p:animEffect>
                                  </p:childTnLst>
                                </p:cTn>
                              </p:par>
                              <p:par>
                                <p:cTn id="59" presetID="10" presetClass="entr" presetSubtype="0" fill="hold" nodeType="withEffect">
                                  <p:stCondLst>
                                    <p:cond delay="0"/>
                                  </p:stCondLst>
                                  <p:childTnLst>
                                    <p:set>
                                      <p:cBhvr>
                                        <p:cTn id="60" dur="1" fill="hold">
                                          <p:stCondLst>
                                            <p:cond delay="0"/>
                                          </p:stCondLst>
                                        </p:cTn>
                                        <p:tgtEl>
                                          <p:spTgt spid="140"/>
                                        </p:tgtEl>
                                        <p:attrNameLst>
                                          <p:attrName>style.visibility</p:attrName>
                                        </p:attrNameLst>
                                      </p:cBhvr>
                                      <p:to>
                                        <p:strVal val="visible"/>
                                      </p:to>
                                    </p:set>
                                    <p:animEffect transition="in" filter="fade">
                                      <p:cBhvr>
                                        <p:cTn id="61" dur="500"/>
                                        <p:tgtEl>
                                          <p:spTgt spid="1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1"/>
                                        </p:tgtEl>
                                        <p:attrNameLst>
                                          <p:attrName>style.visibility</p:attrName>
                                        </p:attrNameLst>
                                      </p:cBhvr>
                                      <p:to>
                                        <p:strVal val="visible"/>
                                      </p:to>
                                    </p:set>
                                    <p:animEffect transition="in" filter="fade">
                                      <p:cBhvr>
                                        <p:cTn id="64" dur="500"/>
                                        <p:tgtEl>
                                          <p:spTgt spid="141"/>
                                        </p:tgtEl>
                                      </p:cBhvr>
                                    </p:animEffect>
                                  </p:childTnLst>
                                </p:cTn>
                              </p:par>
                              <p:par>
                                <p:cTn id="65" presetID="10" presetClass="entr" presetSubtype="0" fill="hold" nodeType="withEffect">
                                  <p:stCondLst>
                                    <p:cond delay="0"/>
                                  </p:stCondLst>
                                  <p:childTnLst>
                                    <p:set>
                                      <p:cBhvr>
                                        <p:cTn id="66" dur="1" fill="hold">
                                          <p:stCondLst>
                                            <p:cond delay="0"/>
                                          </p:stCondLst>
                                        </p:cTn>
                                        <p:tgtEl>
                                          <p:spTgt spid="163"/>
                                        </p:tgtEl>
                                        <p:attrNameLst>
                                          <p:attrName>style.visibility</p:attrName>
                                        </p:attrNameLst>
                                      </p:cBhvr>
                                      <p:to>
                                        <p:strVal val="visible"/>
                                      </p:to>
                                    </p:set>
                                    <p:animEffect transition="in" filter="fade">
                                      <p:cBhvr>
                                        <p:cTn id="67" dur="500"/>
                                        <p:tgtEl>
                                          <p:spTgt spid="16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4"/>
                                        </p:tgtEl>
                                        <p:attrNameLst>
                                          <p:attrName>style.visibility</p:attrName>
                                        </p:attrNameLst>
                                      </p:cBhvr>
                                      <p:to>
                                        <p:strVal val="visible"/>
                                      </p:to>
                                    </p:set>
                                    <p:animEffect transition="in" filter="fade">
                                      <p:cBhvr>
                                        <p:cTn id="70" dur="500"/>
                                        <p:tgtEl>
                                          <p:spTgt spid="164"/>
                                        </p:tgtEl>
                                      </p:cBhvr>
                                    </p:animEffect>
                                  </p:childTnLst>
                                </p:cTn>
                              </p:par>
                              <p:par>
                                <p:cTn id="71" presetID="10" presetClass="entr" presetSubtype="0" fill="hold" nodeType="withEffect">
                                  <p:stCondLst>
                                    <p:cond delay="0"/>
                                  </p:stCondLst>
                                  <p:childTnLst>
                                    <p:set>
                                      <p:cBhvr>
                                        <p:cTn id="72" dur="1" fill="hold">
                                          <p:stCondLst>
                                            <p:cond delay="0"/>
                                          </p:stCondLst>
                                        </p:cTn>
                                        <p:tgtEl>
                                          <p:spTgt spid="167"/>
                                        </p:tgtEl>
                                        <p:attrNameLst>
                                          <p:attrName>style.visibility</p:attrName>
                                        </p:attrNameLst>
                                      </p:cBhvr>
                                      <p:to>
                                        <p:strVal val="visible"/>
                                      </p:to>
                                    </p:set>
                                    <p:animEffect transition="in" filter="fade">
                                      <p:cBhvr>
                                        <p:cTn id="73" dur="500"/>
                                        <p:tgtEl>
                                          <p:spTgt spid="167"/>
                                        </p:tgtEl>
                                      </p:cBhvr>
                                    </p:animEffect>
                                  </p:childTnLst>
                                </p:cTn>
                              </p:par>
                              <p:par>
                                <p:cTn id="74" presetID="10" presetClass="entr" presetSubtype="0" fill="hold" nodeType="withEffect">
                                  <p:stCondLst>
                                    <p:cond delay="0"/>
                                  </p:stCondLst>
                                  <p:childTnLst>
                                    <p:set>
                                      <p:cBhvr>
                                        <p:cTn id="75" dur="1" fill="hold">
                                          <p:stCondLst>
                                            <p:cond delay="0"/>
                                          </p:stCondLst>
                                        </p:cTn>
                                        <p:tgtEl>
                                          <p:spTgt spid="201"/>
                                        </p:tgtEl>
                                        <p:attrNameLst>
                                          <p:attrName>style.visibility</p:attrName>
                                        </p:attrNameLst>
                                      </p:cBhvr>
                                      <p:to>
                                        <p:strVal val="visible"/>
                                      </p:to>
                                    </p:set>
                                    <p:animEffect transition="in" filter="fade">
                                      <p:cBhvr>
                                        <p:cTn id="76" dur="500"/>
                                        <p:tgtEl>
                                          <p:spTgt spid="201"/>
                                        </p:tgtEl>
                                      </p:cBhvr>
                                    </p:animEffect>
                                  </p:childTnLst>
                                </p:cTn>
                              </p:par>
                              <p:par>
                                <p:cTn id="77" presetID="10" presetClass="entr" presetSubtype="0" fill="hold" nodeType="withEffect">
                                  <p:stCondLst>
                                    <p:cond delay="0"/>
                                  </p:stCondLst>
                                  <p:childTnLst>
                                    <p:set>
                                      <p:cBhvr>
                                        <p:cTn id="78" dur="1" fill="hold">
                                          <p:stCondLst>
                                            <p:cond delay="0"/>
                                          </p:stCondLst>
                                        </p:cTn>
                                        <p:tgtEl>
                                          <p:spTgt spid="208"/>
                                        </p:tgtEl>
                                        <p:attrNameLst>
                                          <p:attrName>style.visibility</p:attrName>
                                        </p:attrNameLst>
                                      </p:cBhvr>
                                      <p:to>
                                        <p:strVal val="visible"/>
                                      </p:to>
                                    </p:set>
                                    <p:animEffect transition="in" filter="fade">
                                      <p:cBhvr>
                                        <p:cTn id="79" dur="500"/>
                                        <p:tgtEl>
                                          <p:spTgt spid="208"/>
                                        </p:tgtEl>
                                      </p:cBhvr>
                                    </p:animEffect>
                                  </p:childTnLst>
                                </p:cTn>
                              </p:par>
                              <p:par>
                                <p:cTn id="80" presetID="10" presetClass="entr" presetSubtype="0" fill="hold" nodeType="withEffect">
                                  <p:stCondLst>
                                    <p:cond delay="0"/>
                                  </p:stCondLst>
                                  <p:childTnLst>
                                    <p:set>
                                      <p:cBhvr>
                                        <p:cTn id="81" dur="1" fill="hold">
                                          <p:stCondLst>
                                            <p:cond delay="0"/>
                                          </p:stCondLst>
                                        </p:cTn>
                                        <p:tgtEl>
                                          <p:spTgt spid="214"/>
                                        </p:tgtEl>
                                        <p:attrNameLst>
                                          <p:attrName>style.visibility</p:attrName>
                                        </p:attrNameLst>
                                      </p:cBhvr>
                                      <p:to>
                                        <p:strVal val="visible"/>
                                      </p:to>
                                    </p:set>
                                    <p:animEffect transition="in" filter="fade">
                                      <p:cBhvr>
                                        <p:cTn id="82" dur="500"/>
                                        <p:tgtEl>
                                          <p:spTgt spid="2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5"/>
                                        </p:tgtEl>
                                        <p:attrNameLst>
                                          <p:attrName>style.visibility</p:attrName>
                                        </p:attrNameLst>
                                      </p:cBhvr>
                                      <p:to>
                                        <p:strVal val="visible"/>
                                      </p:to>
                                    </p:set>
                                    <p:animEffect transition="in" filter="fade">
                                      <p:cBhvr>
                                        <p:cTn id="85" dur="500"/>
                                        <p:tgtEl>
                                          <p:spTgt spid="2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6"/>
                                        </p:tgtEl>
                                        <p:attrNameLst>
                                          <p:attrName>style.visibility</p:attrName>
                                        </p:attrNameLst>
                                      </p:cBhvr>
                                      <p:to>
                                        <p:strVal val="visible"/>
                                      </p:to>
                                    </p:set>
                                    <p:animEffect transition="in" filter="fade">
                                      <p:cBhvr>
                                        <p:cTn id="88" dur="500"/>
                                        <p:tgtEl>
                                          <p:spTgt spid="24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7"/>
                                        </p:tgtEl>
                                        <p:attrNameLst>
                                          <p:attrName>style.visibility</p:attrName>
                                        </p:attrNameLst>
                                      </p:cBhvr>
                                      <p:to>
                                        <p:strVal val="visible"/>
                                      </p:to>
                                    </p:set>
                                    <p:animEffect transition="in" filter="fade">
                                      <p:cBhvr>
                                        <p:cTn id="91" dur="500"/>
                                        <p:tgtEl>
                                          <p:spTgt spid="2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fade">
                                      <p:cBhvr>
                                        <p:cTn id="9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p:bldP spid="26" grpId="2"/>
      <p:bldP spid="133" grpId="0" animBg="1"/>
      <p:bldP spid="134" grpId="0" animBg="1"/>
      <p:bldP spid="141" grpId="0" animBg="1"/>
      <p:bldP spid="164" grpId="0" animBg="1"/>
      <p:bldP spid="198" grpId="1"/>
      <p:bldP spid="198" grpId="2"/>
      <p:bldP spid="199" grpId="1"/>
      <p:bldP spid="199" grpId="2"/>
      <p:bldP spid="207" grpId="1"/>
      <p:bldP spid="207" grpId="2"/>
      <p:bldP spid="213" grpId="1"/>
      <p:bldP spid="213" grpId="2"/>
      <p:bldP spid="244" grpId="1"/>
      <p:bldP spid="244" grpId="2"/>
      <p:bldP spid="245" grpId="0"/>
      <p:bldP spid="246" grpId="0"/>
      <p:bldP spid="247" grpId="0"/>
      <p:bldP spid="9"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92722" y="-15627444"/>
            <a:ext cx="12384404" cy="25983024"/>
          </a:xfrm>
          <a:prstGeom prst="rect">
            <a:avLst/>
          </a:prstGeom>
        </p:spPr>
      </p:pic>
      <p:cxnSp>
        <p:nvCxnSpPr>
          <p:cNvPr id="164" name="直接连接符 163"/>
          <p:cNvCxnSpPr/>
          <p:nvPr/>
        </p:nvCxnSpPr>
        <p:spPr>
          <a:xfrm flipV="1">
            <a:off x="-47625" y="2590854"/>
            <a:ext cx="4305300" cy="0"/>
          </a:xfrm>
          <a:prstGeom prst="line">
            <a:avLst/>
          </a:prstGeom>
          <a:noFill/>
          <a:ln w="25400" cap="flat" cmpd="sng" algn="ctr">
            <a:gradFill>
              <a:gsLst>
                <a:gs pos="94000">
                  <a:srgbClr val="74D2E8">
                    <a:alpha val="100000"/>
                  </a:srgbClr>
                </a:gs>
                <a:gs pos="52000">
                  <a:srgbClr val="0078A2"/>
                </a:gs>
                <a:gs pos="0">
                  <a:srgbClr val="A3F2FD"/>
                </a:gs>
              </a:gsLst>
              <a:lin ang="4500000" scaled="1"/>
            </a:gradFill>
            <a:prstDash val="solid"/>
            <a:miter lim="800000"/>
          </a:ln>
          <a:effectLst/>
        </p:spPr>
      </p:cxnSp>
      <p:sp>
        <p:nvSpPr>
          <p:cNvPr id="165" name="任意多边形 13"/>
          <p:cNvSpPr/>
          <p:nvPr/>
        </p:nvSpPr>
        <p:spPr>
          <a:xfrm>
            <a:off x="4257675" y="2072960"/>
            <a:ext cx="16100427" cy="815570"/>
          </a:xfrm>
          <a:custGeom>
            <a:avLst/>
            <a:gdLst>
              <a:gd name="connsiteX0" fmla="*/ 0 w 5543550"/>
              <a:gd name="connsiteY0" fmla="*/ 615538 h 978476"/>
              <a:gd name="connsiteX1" fmla="*/ 257175 w 5543550"/>
              <a:gd name="connsiteY1" fmla="*/ 663163 h 978476"/>
              <a:gd name="connsiteX2" fmla="*/ 819150 w 5543550"/>
              <a:gd name="connsiteY2" fmla="*/ 825088 h 978476"/>
              <a:gd name="connsiteX3" fmla="*/ 1543050 w 5543550"/>
              <a:gd name="connsiteY3" fmla="*/ 329788 h 978476"/>
              <a:gd name="connsiteX4" fmla="*/ 2343150 w 5543550"/>
              <a:gd name="connsiteY4" fmla="*/ 558388 h 978476"/>
              <a:gd name="connsiteX5" fmla="*/ 3000375 w 5543550"/>
              <a:gd name="connsiteY5" fmla="*/ 5938 h 978476"/>
              <a:gd name="connsiteX6" fmla="*/ 3714750 w 5543550"/>
              <a:gd name="connsiteY6" fmla="*/ 977488 h 978476"/>
              <a:gd name="connsiteX7" fmla="*/ 4371975 w 5543550"/>
              <a:gd name="connsiteY7" fmla="*/ 196438 h 978476"/>
              <a:gd name="connsiteX8" fmla="*/ 5000625 w 5543550"/>
              <a:gd name="connsiteY8" fmla="*/ 558388 h 978476"/>
              <a:gd name="connsiteX9" fmla="*/ 5543550 w 5543550"/>
              <a:gd name="connsiteY9" fmla="*/ 110713 h 97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3550" h="978476">
                <a:moveTo>
                  <a:pt x="0" y="615538"/>
                </a:moveTo>
                <a:cubicBezTo>
                  <a:pt x="60325" y="621888"/>
                  <a:pt x="120650" y="628238"/>
                  <a:pt x="257175" y="663163"/>
                </a:cubicBezTo>
                <a:cubicBezTo>
                  <a:pt x="393700" y="698088"/>
                  <a:pt x="604838" y="880650"/>
                  <a:pt x="819150" y="825088"/>
                </a:cubicBezTo>
                <a:cubicBezTo>
                  <a:pt x="1033462" y="769526"/>
                  <a:pt x="1289050" y="374238"/>
                  <a:pt x="1543050" y="329788"/>
                </a:cubicBezTo>
                <a:cubicBezTo>
                  <a:pt x="1797050" y="285338"/>
                  <a:pt x="2100263" y="612363"/>
                  <a:pt x="2343150" y="558388"/>
                </a:cubicBezTo>
                <a:cubicBezTo>
                  <a:pt x="2586037" y="504413"/>
                  <a:pt x="2771775" y="-63912"/>
                  <a:pt x="3000375" y="5938"/>
                </a:cubicBezTo>
                <a:cubicBezTo>
                  <a:pt x="3228975" y="75788"/>
                  <a:pt x="3486150" y="945738"/>
                  <a:pt x="3714750" y="977488"/>
                </a:cubicBezTo>
                <a:cubicBezTo>
                  <a:pt x="3943350" y="1009238"/>
                  <a:pt x="4157663" y="266288"/>
                  <a:pt x="4371975" y="196438"/>
                </a:cubicBezTo>
                <a:cubicBezTo>
                  <a:pt x="4586288" y="126588"/>
                  <a:pt x="4805363" y="572675"/>
                  <a:pt x="5000625" y="558388"/>
                </a:cubicBezTo>
                <a:cubicBezTo>
                  <a:pt x="5195888" y="544100"/>
                  <a:pt x="5392738" y="117063"/>
                  <a:pt x="5543550" y="110713"/>
                </a:cubicBezTo>
              </a:path>
            </a:pathLst>
          </a:custGeom>
          <a:noFill/>
          <a:ln w="25400" cap="flat" cmpd="sng" algn="ctr">
            <a:gradFill>
              <a:gsLst>
                <a:gs pos="94000">
                  <a:srgbClr val="74D2E8">
                    <a:alpha val="100000"/>
                  </a:srgbClr>
                </a:gs>
                <a:gs pos="52000">
                  <a:srgbClr val="0078A2"/>
                </a:gs>
                <a:gs pos="0">
                  <a:srgbClr val="A3F2FD"/>
                </a:gs>
              </a:gsLst>
              <a:lin ang="4500000" scaled="1"/>
            </a:gra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66" name="椭圆 165"/>
          <p:cNvSpPr/>
          <p:nvPr/>
        </p:nvSpPr>
        <p:spPr>
          <a:xfrm>
            <a:off x="782638" y="2528942"/>
            <a:ext cx="123825" cy="123825"/>
          </a:xfrm>
          <a:prstGeom prst="ellipse">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cxnSp>
        <p:nvCxnSpPr>
          <p:cNvPr id="168" name="直接连接符 167"/>
          <p:cNvCxnSpPr/>
          <p:nvPr/>
        </p:nvCxnSpPr>
        <p:spPr>
          <a:xfrm flipH="1">
            <a:off x="835025" y="1434595"/>
            <a:ext cx="9525" cy="1083234"/>
          </a:xfrm>
          <a:prstGeom prst="line">
            <a:avLst/>
          </a:prstGeom>
          <a:noFill/>
          <a:ln w="25400" cap="flat" cmpd="sng" algn="ctr">
            <a:gradFill>
              <a:gsLst>
                <a:gs pos="94000">
                  <a:srgbClr val="74D2E8">
                    <a:alpha val="100000"/>
                  </a:srgbClr>
                </a:gs>
                <a:gs pos="52000">
                  <a:srgbClr val="0078A2"/>
                </a:gs>
                <a:gs pos="0">
                  <a:srgbClr val="A3F2FD"/>
                </a:gs>
              </a:gsLst>
              <a:lin ang="4500000" scaled="1"/>
            </a:gradFill>
            <a:prstDash val="solid"/>
            <a:miter lim="800000"/>
          </a:ln>
          <a:effectLst/>
        </p:spPr>
      </p:cxnSp>
      <p:cxnSp>
        <p:nvCxnSpPr>
          <p:cNvPr id="170" name="直接连接符 169"/>
          <p:cNvCxnSpPr/>
          <p:nvPr/>
        </p:nvCxnSpPr>
        <p:spPr>
          <a:xfrm flipH="1">
            <a:off x="1795907" y="2663562"/>
            <a:ext cx="16701" cy="1135823"/>
          </a:xfrm>
          <a:prstGeom prst="line">
            <a:avLst/>
          </a:prstGeom>
          <a:noFill/>
          <a:ln w="25400" cap="flat" cmpd="sng" algn="ctr">
            <a:gradFill>
              <a:gsLst>
                <a:gs pos="94000">
                  <a:srgbClr val="74D2E8">
                    <a:alpha val="100000"/>
                  </a:srgbClr>
                </a:gs>
                <a:gs pos="52000">
                  <a:srgbClr val="0078A2"/>
                </a:gs>
                <a:gs pos="0">
                  <a:srgbClr val="A3F2FD"/>
                </a:gs>
              </a:gsLst>
              <a:lin ang="4500000" scaled="1"/>
            </a:gradFill>
            <a:prstDash val="solid"/>
            <a:miter lim="800000"/>
          </a:ln>
          <a:effectLst/>
        </p:spPr>
      </p:cxnSp>
      <p:cxnSp>
        <p:nvCxnSpPr>
          <p:cNvPr id="171" name="直接连接符 170"/>
          <p:cNvCxnSpPr/>
          <p:nvPr/>
        </p:nvCxnSpPr>
        <p:spPr>
          <a:xfrm>
            <a:off x="4467228" y="1552797"/>
            <a:ext cx="0" cy="1038225"/>
          </a:xfrm>
          <a:prstGeom prst="line">
            <a:avLst/>
          </a:prstGeom>
          <a:noFill/>
          <a:ln w="25400" cap="flat" cmpd="sng" algn="ctr">
            <a:gradFill>
              <a:gsLst>
                <a:gs pos="94000">
                  <a:srgbClr val="74D2E8">
                    <a:alpha val="100000"/>
                  </a:srgbClr>
                </a:gs>
                <a:gs pos="52000">
                  <a:srgbClr val="0078A2"/>
                </a:gs>
                <a:gs pos="0">
                  <a:srgbClr val="A3F2FD"/>
                </a:gs>
              </a:gsLst>
              <a:lin ang="4500000" scaled="1"/>
            </a:gradFill>
            <a:prstDash val="solid"/>
            <a:miter lim="800000"/>
          </a:ln>
          <a:effectLst/>
        </p:spPr>
      </p:cxnSp>
      <p:cxnSp>
        <p:nvCxnSpPr>
          <p:cNvPr id="173" name="直接连接符 172"/>
          <p:cNvCxnSpPr/>
          <p:nvPr/>
        </p:nvCxnSpPr>
        <p:spPr>
          <a:xfrm>
            <a:off x="7832930" y="1478114"/>
            <a:ext cx="0" cy="1039812"/>
          </a:xfrm>
          <a:prstGeom prst="line">
            <a:avLst/>
          </a:prstGeom>
          <a:noFill/>
          <a:ln w="25400" cap="flat" cmpd="sng" algn="ctr">
            <a:gradFill>
              <a:gsLst>
                <a:gs pos="94000">
                  <a:srgbClr val="74D2E8">
                    <a:alpha val="100000"/>
                  </a:srgbClr>
                </a:gs>
                <a:gs pos="52000">
                  <a:srgbClr val="0078A2"/>
                </a:gs>
                <a:gs pos="0">
                  <a:srgbClr val="A3F2FD"/>
                </a:gs>
              </a:gsLst>
              <a:lin ang="4500000" scaled="1"/>
            </a:gradFill>
            <a:prstDash val="solid"/>
            <a:miter lim="800000"/>
          </a:ln>
          <a:effectLst/>
        </p:spPr>
      </p:cxnSp>
      <p:sp>
        <p:nvSpPr>
          <p:cNvPr id="174" name="椭圆 173"/>
          <p:cNvSpPr/>
          <p:nvPr/>
        </p:nvSpPr>
        <p:spPr>
          <a:xfrm>
            <a:off x="4415677" y="2517955"/>
            <a:ext cx="123825" cy="123825"/>
          </a:xfrm>
          <a:prstGeom prst="ellipse">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77" name="圆角矩形 21"/>
          <p:cNvSpPr/>
          <p:nvPr/>
        </p:nvSpPr>
        <p:spPr>
          <a:xfrm>
            <a:off x="859472" y="1231862"/>
            <a:ext cx="2556509" cy="750520"/>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rtl="0" eaLnBrk="1" fontAlgn="base" latinLnBrk="0" hangingPunct="1">
              <a:lnSpc>
                <a:spcPct val="100000"/>
              </a:lnSpc>
              <a:spcBef>
                <a:spcPct val="0"/>
              </a:spcBef>
              <a:spcAft>
                <a:spcPct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产品试运行阶段：多次开展</a:t>
            </a:r>
            <a:r>
              <a:rPr kumimoji="0" lang="zh-CN" altLang="en-US" sz="2000" b="1" i="0" u="none" strike="noStrike" kern="1200" cap="none" spc="0" normalizeH="0" baseline="0" noProof="0" dirty="0">
                <a:ln>
                  <a:noFill/>
                </a:ln>
                <a:solidFill>
                  <a:srgbClr val="62FFFF"/>
                </a:solidFill>
                <a:effectLst/>
                <a:uLnTx/>
                <a:uFillTx/>
                <a:latin typeface="思源黑体 CN Regular" panose="020B0500000000000000" pitchFamily="34" charset="-122"/>
                <a:ea typeface="思源黑体 CN Regular" panose="020B0500000000000000" pitchFamily="34" charset="-122"/>
                <a:cs typeface="+mn-cs"/>
              </a:rPr>
              <a:t>实地测试</a:t>
            </a: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合作</a:t>
            </a:r>
            <a:endParaRPr kumimoji="0" lang="zh-CN" altLang="en-US" b="1"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78" name="圆角矩形 21"/>
          <p:cNvSpPr/>
          <p:nvPr/>
        </p:nvSpPr>
        <p:spPr>
          <a:xfrm>
            <a:off x="1795779" y="3086775"/>
            <a:ext cx="3136143" cy="824190"/>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rtl="0" eaLnBrk="1" fontAlgn="base" latinLnBrk="0" hangingPunct="1">
              <a:lnSpc>
                <a:spcPct val="100000"/>
              </a:lnSpc>
              <a:spcBef>
                <a:spcPct val="0"/>
              </a:spcBef>
              <a:spcAft>
                <a:spcPct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产品正式投入市场：</a:t>
            </a:r>
            <a:r>
              <a:rPr kumimoji="0" lang="zh-CN" altLang="en-US" b="1" i="0" u="none" strike="noStrike" kern="1200" cap="none" spc="0" normalizeH="0" baseline="0" noProof="0" dirty="0">
                <a:ln>
                  <a:noFill/>
                </a:ln>
                <a:solidFill>
                  <a:srgbClr val="FFFF00"/>
                </a:solidFill>
                <a:effectLst/>
                <a:uLnTx/>
                <a:uFillTx/>
                <a:latin typeface="思源黑体 CN Regular" panose="020B0500000000000000" pitchFamily="34" charset="-122"/>
                <a:ea typeface="思源黑体 CN Regular" panose="020B0500000000000000" pitchFamily="34" charset="-122"/>
                <a:cs typeface="+mn-cs"/>
              </a:rPr>
              <a:t>销售费用</a:t>
            </a: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及</a:t>
            </a:r>
            <a:r>
              <a:rPr kumimoji="0" lang="zh-CN" altLang="en-US" b="1" i="0" u="none" strike="noStrike" kern="1200" cap="none" spc="0" normalizeH="0" baseline="0" noProof="0" dirty="0">
                <a:ln>
                  <a:noFill/>
                </a:ln>
                <a:solidFill>
                  <a:srgbClr val="FFFF00"/>
                </a:solidFill>
                <a:effectLst/>
                <a:uLnTx/>
                <a:uFillTx/>
                <a:latin typeface="思源黑体 CN Regular" panose="020B0500000000000000" pitchFamily="34" charset="-122"/>
                <a:ea typeface="思源黑体 CN Regular" panose="020B0500000000000000" pitchFamily="34" charset="-122"/>
                <a:cs typeface="+mn-cs"/>
              </a:rPr>
              <a:t>售后支持服务</a:t>
            </a: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支出提高</a:t>
            </a:r>
            <a:endParaRPr kumimoji="0" lang="zh-CN" altLang="en-US" b="1"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79" name="圆角矩形 21"/>
          <p:cNvSpPr/>
          <p:nvPr/>
        </p:nvSpPr>
        <p:spPr>
          <a:xfrm>
            <a:off x="4467225" y="1231900"/>
            <a:ext cx="2556510" cy="731572"/>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rtl="0" eaLnBrk="1" fontAlgn="base" latinLnBrk="0" hangingPunct="1">
              <a:lnSpc>
                <a:spcPct val="100000"/>
              </a:lnSpc>
              <a:spcBef>
                <a:spcPct val="0"/>
              </a:spcBef>
              <a:spcAft>
                <a:spcPct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产品出售阶段：根据反馈不断</a:t>
            </a:r>
            <a:r>
              <a:rPr kumimoji="0" lang="zh-CN" altLang="en-US" sz="2000" b="1" i="0" u="none" strike="noStrike" kern="1200" cap="none" spc="0" normalizeH="0" baseline="0" noProof="0" dirty="0">
                <a:ln>
                  <a:noFill/>
                </a:ln>
                <a:solidFill>
                  <a:srgbClr val="62FFFF"/>
                </a:solidFill>
                <a:effectLst/>
                <a:uLnTx/>
                <a:uFillTx/>
                <a:latin typeface="思源黑体 CN Regular" panose="020B0500000000000000" pitchFamily="34" charset="-122"/>
                <a:ea typeface="思源黑体 CN Regular" panose="020B0500000000000000" pitchFamily="34" charset="-122"/>
                <a:cs typeface="+mn-cs"/>
              </a:rPr>
              <a:t>优化功能</a:t>
            </a:r>
            <a:endParaRPr kumimoji="0" lang="zh-CN" altLang="en-US" sz="2000" b="1" i="0" u="none" strike="noStrike" kern="0" cap="none" spc="0" normalizeH="0" baseline="0" noProof="0" dirty="0">
              <a:ln>
                <a:noFill/>
              </a:ln>
              <a:solidFill>
                <a:srgbClr val="62FFFF"/>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183" name="直接连接符 182"/>
          <p:cNvCxnSpPr/>
          <p:nvPr/>
        </p:nvCxnSpPr>
        <p:spPr>
          <a:xfrm>
            <a:off x="5543755" y="2745574"/>
            <a:ext cx="0" cy="1039812"/>
          </a:xfrm>
          <a:prstGeom prst="line">
            <a:avLst/>
          </a:prstGeom>
          <a:noFill/>
          <a:ln w="25400" cap="flat" cmpd="sng" algn="ctr">
            <a:gradFill>
              <a:gsLst>
                <a:gs pos="94000">
                  <a:srgbClr val="74D2E8">
                    <a:alpha val="100000"/>
                  </a:srgbClr>
                </a:gs>
                <a:gs pos="52000">
                  <a:srgbClr val="0078A2"/>
                </a:gs>
                <a:gs pos="0">
                  <a:srgbClr val="A3F2FD"/>
                </a:gs>
              </a:gsLst>
              <a:lin ang="4500000" scaled="1"/>
            </a:gradFill>
            <a:prstDash val="solid"/>
            <a:miter lim="800000"/>
          </a:ln>
          <a:effectLst/>
        </p:spPr>
      </p:cxnSp>
      <p:sp>
        <p:nvSpPr>
          <p:cNvPr id="184" name="椭圆 183"/>
          <p:cNvSpPr/>
          <p:nvPr/>
        </p:nvSpPr>
        <p:spPr>
          <a:xfrm>
            <a:off x="9466467" y="2343330"/>
            <a:ext cx="123825" cy="123825"/>
          </a:xfrm>
          <a:prstGeom prst="ellipse">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cxnSp>
        <p:nvCxnSpPr>
          <p:cNvPr id="187" name="直接连接符 186"/>
          <p:cNvCxnSpPr/>
          <p:nvPr/>
        </p:nvCxnSpPr>
        <p:spPr>
          <a:xfrm>
            <a:off x="9529015" y="2466809"/>
            <a:ext cx="0" cy="1039812"/>
          </a:xfrm>
          <a:prstGeom prst="line">
            <a:avLst/>
          </a:prstGeom>
          <a:noFill/>
          <a:ln w="25400" cap="flat" cmpd="sng" algn="ctr">
            <a:gradFill>
              <a:gsLst>
                <a:gs pos="94000">
                  <a:srgbClr val="74D2E8">
                    <a:alpha val="100000"/>
                  </a:srgbClr>
                </a:gs>
                <a:gs pos="52000">
                  <a:srgbClr val="0078A2"/>
                </a:gs>
                <a:gs pos="0">
                  <a:srgbClr val="A3F2FD"/>
                </a:gs>
              </a:gsLst>
              <a:lin ang="4500000" scaled="1"/>
            </a:gradFill>
            <a:prstDash val="solid"/>
            <a:miter lim="800000"/>
          </a:ln>
          <a:effectLst/>
        </p:spPr>
      </p:cxnSp>
      <p:sp>
        <p:nvSpPr>
          <p:cNvPr id="189" name="圆角矩形 21"/>
          <p:cNvSpPr/>
          <p:nvPr/>
        </p:nvSpPr>
        <p:spPr>
          <a:xfrm>
            <a:off x="5543867" y="3145006"/>
            <a:ext cx="3004625" cy="766215"/>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rtl="0" eaLnBrk="1" fontAlgn="base" latinLnBrk="0" hangingPunct="1">
              <a:lnSpc>
                <a:spcPct val="100000"/>
              </a:lnSpc>
              <a:spcBef>
                <a:spcPct val="0"/>
              </a:spcBef>
              <a:spcAft>
                <a:spcPct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产品优化阶段：研发</a:t>
            </a:r>
            <a:r>
              <a:rPr kumimoji="0" lang="zh-CN" altLang="en-US" sz="2000" b="1" i="0" u="none" strike="noStrike" kern="1200" cap="none" spc="0" normalizeH="0" baseline="0" noProof="0" dirty="0">
                <a:ln>
                  <a:noFill/>
                </a:ln>
                <a:solidFill>
                  <a:srgbClr val="62FFFF"/>
                </a:solidFill>
                <a:effectLst/>
                <a:uLnTx/>
                <a:uFillTx/>
                <a:latin typeface="思源黑体 CN Regular" panose="020B0500000000000000" pitchFamily="34" charset="-122"/>
                <a:ea typeface="思源黑体 CN Regular" panose="020B0500000000000000" pitchFamily="34" charset="-122"/>
                <a:cs typeface="+mn-cs"/>
              </a:rPr>
              <a:t>支出资本化比例提升</a:t>
            </a:r>
          </a:p>
        </p:txBody>
      </p:sp>
      <p:sp>
        <p:nvSpPr>
          <p:cNvPr id="194" name="圆角矩形 21"/>
          <p:cNvSpPr/>
          <p:nvPr/>
        </p:nvSpPr>
        <p:spPr>
          <a:xfrm>
            <a:off x="7832725" y="1302385"/>
            <a:ext cx="3091437" cy="697521"/>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rtl="0" eaLnBrk="1" fontAlgn="base" latinLnBrk="0" hangingPunct="1">
              <a:lnSpc>
                <a:spcPct val="100000"/>
              </a:lnSpc>
              <a:spcBef>
                <a:spcPct val="0"/>
              </a:spcBef>
              <a:spcAft>
                <a:spcPct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一定年限后：管理费用呈</a:t>
            </a:r>
            <a:r>
              <a:rPr kumimoji="0" lang="zh-CN" altLang="en-US" sz="2000" b="1" i="0" u="none" strike="noStrike" kern="1200" cap="none" spc="0" normalizeH="0" baseline="0" noProof="0" dirty="0">
                <a:ln>
                  <a:noFill/>
                </a:ln>
                <a:solidFill>
                  <a:srgbClr val="FFFF00"/>
                </a:solidFill>
                <a:effectLst/>
                <a:uLnTx/>
                <a:uFillTx/>
                <a:latin typeface="思源黑体 CN Regular" panose="020B0500000000000000" pitchFamily="34" charset="-122"/>
                <a:ea typeface="思源黑体 CN Regular" panose="020B0500000000000000" pitchFamily="34" charset="-122"/>
                <a:cs typeface="+mn-cs"/>
              </a:rPr>
              <a:t>增长趋势</a:t>
            </a:r>
            <a:endParaRPr kumimoji="0" lang="zh-CN" altLang="en-US" sz="2000" b="1"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22" name="圆角矩形 21"/>
          <p:cNvSpPr/>
          <p:nvPr/>
        </p:nvSpPr>
        <p:spPr>
          <a:xfrm>
            <a:off x="9528810" y="3083668"/>
            <a:ext cx="2557145" cy="971443"/>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rtl="0" eaLnBrk="1" fontAlgn="base" latinLnBrk="0" hangingPunct="1">
              <a:lnSpc>
                <a:spcPct val="100000"/>
              </a:lnSpc>
              <a:spcBef>
                <a:spcPct val="0"/>
              </a:spcBef>
              <a:spcAft>
                <a:spcPct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中后期：规模效应驱动下，</a:t>
            </a:r>
            <a:r>
              <a:rPr kumimoji="0" lang="zh-CN" altLang="en-US" sz="2000" b="1" u="none" strike="noStrike" kern="1200" cap="none" spc="0" normalizeH="0" baseline="0" noProof="0" dirty="0">
                <a:ln>
                  <a:noFill/>
                </a:ln>
                <a:solidFill>
                  <a:srgbClr val="FFFF00"/>
                </a:solidFill>
                <a:effectLst/>
                <a:uLnTx/>
                <a:uFillTx/>
                <a:latin typeface="思源黑体 CN Regular" panose="020B0500000000000000" pitchFamily="34" charset="-122"/>
                <a:ea typeface="思源黑体 CN Regular" panose="020B0500000000000000" pitchFamily="34" charset="-122"/>
                <a:cs typeface="+mn-cs"/>
              </a:rPr>
              <a:t>边际成本递减效应</a:t>
            </a:r>
            <a:r>
              <a:rPr kumimoji="0" lang="zh-CN" altLang="en-US" b="1"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明显</a:t>
            </a:r>
            <a:endParaRPr kumimoji="0" lang="zh-CN" altLang="en-US" b="1"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72" name="椭圆 171"/>
          <p:cNvSpPr/>
          <p:nvPr/>
        </p:nvSpPr>
        <p:spPr>
          <a:xfrm>
            <a:off x="7770382" y="2467155"/>
            <a:ext cx="123825" cy="123825"/>
          </a:xfrm>
          <a:prstGeom prst="ellipse">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69" name="椭圆 168"/>
          <p:cNvSpPr/>
          <p:nvPr/>
        </p:nvSpPr>
        <p:spPr>
          <a:xfrm>
            <a:off x="1760220" y="2554024"/>
            <a:ext cx="123825" cy="123825"/>
          </a:xfrm>
          <a:prstGeom prst="ellipse">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82" name="椭圆 181"/>
          <p:cNvSpPr/>
          <p:nvPr/>
        </p:nvSpPr>
        <p:spPr>
          <a:xfrm>
            <a:off x="5481207" y="2636065"/>
            <a:ext cx="123825" cy="123825"/>
          </a:xfrm>
          <a:prstGeom prst="ellipse">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pic>
        <p:nvPicPr>
          <p:cNvPr id="223" name="图片 222"/>
          <p:cNvPicPr>
            <a:picLocks noChangeAspect="1"/>
          </p:cNvPicPr>
          <p:nvPr/>
        </p:nvPicPr>
        <p:blipFill>
          <a:blip r:embed="rId3"/>
          <a:stretch>
            <a:fillRect/>
          </a:stretch>
        </p:blipFill>
        <p:spPr>
          <a:xfrm>
            <a:off x="1660910" y="4075165"/>
            <a:ext cx="3638165" cy="2080208"/>
          </a:xfrm>
          <a:prstGeom prst="rect">
            <a:avLst/>
          </a:prstGeom>
        </p:spPr>
      </p:pic>
      <p:pic>
        <p:nvPicPr>
          <p:cNvPr id="224" name="图片 223"/>
          <p:cNvPicPr>
            <a:picLocks noChangeAspect="1"/>
          </p:cNvPicPr>
          <p:nvPr/>
        </p:nvPicPr>
        <p:blipFill>
          <a:blip r:embed="rId4"/>
          <a:stretch>
            <a:fillRect/>
          </a:stretch>
        </p:blipFill>
        <p:spPr>
          <a:xfrm>
            <a:off x="7126097" y="4162080"/>
            <a:ext cx="3613023" cy="1985355"/>
          </a:xfrm>
          <a:prstGeom prst="rect">
            <a:avLst/>
          </a:prstGeom>
        </p:spPr>
      </p:pic>
      <p:sp>
        <p:nvSpPr>
          <p:cNvPr id="225" name="文本框 224"/>
          <p:cNvSpPr txBox="1"/>
          <p:nvPr/>
        </p:nvSpPr>
        <p:spPr>
          <a:xfrm>
            <a:off x="637414" y="6188388"/>
            <a:ext cx="5685155" cy="1111885"/>
          </a:xfrm>
          <a:prstGeom prst="rect">
            <a:avLst/>
          </a:prstGeom>
          <a:noFill/>
        </p:spPr>
        <p:txBody>
          <a:bodyPr wrap="square">
            <a:noAutofit/>
          </a:bodyPr>
          <a:lstStyle/>
          <a:p>
            <a:pPr algn="ctr"/>
            <a:r>
              <a:rPr lang="zh-CN" altLang="en-US" sz="2000" b="1" kern="100" dirty="0">
                <a:solidFill>
                  <a:schemeClr val="bg1"/>
                </a:solidFill>
                <a:latin typeface="思源黑体 CN Regular" panose="020B0500000000000000" pitchFamily="34" charset="-122"/>
                <a:ea typeface="思源黑体 CN Regular" panose="020B0500000000000000" pitchFamily="34" charset="-122"/>
              </a:rPr>
              <a:t>毛利率保持</a:t>
            </a:r>
            <a:r>
              <a:rPr lang="zh-CN" altLang="en-US" sz="2800" b="1" kern="100" dirty="0">
                <a:solidFill>
                  <a:srgbClr val="07FDFC"/>
                </a:solidFill>
                <a:latin typeface="思源黑体 CN Regular" panose="020B0500000000000000" pitchFamily="34" charset="-122"/>
                <a:ea typeface="思源黑体 CN Regular" panose="020B0500000000000000" pitchFamily="34" charset="-122"/>
              </a:rPr>
              <a:t>上升趋势</a:t>
            </a:r>
            <a:r>
              <a:rPr lang="zh-CN" altLang="en-US" sz="2000" b="1" kern="100" dirty="0">
                <a:solidFill>
                  <a:srgbClr val="FFFFFF"/>
                </a:solidFill>
                <a:latin typeface="思源黑体 CN Regular" panose="020B0500000000000000" pitchFamily="34" charset="-122"/>
                <a:ea typeface="思源黑体 CN Regular" panose="020B0500000000000000" pitchFamily="34" charset="-122"/>
              </a:rPr>
              <a:t>第四年增长率达</a:t>
            </a:r>
            <a:r>
              <a:rPr lang="en-US" altLang="zh-CN" sz="2800" b="1" kern="100" dirty="0">
                <a:solidFill>
                  <a:srgbClr val="FFFF00"/>
                </a:solidFill>
                <a:latin typeface="思源黑体 CN Regular" panose="020B0500000000000000" pitchFamily="34" charset="-122"/>
                <a:ea typeface="思源黑体 CN Regular" panose="020B0500000000000000" pitchFamily="34" charset="-122"/>
              </a:rPr>
              <a:t>62%</a:t>
            </a:r>
            <a:r>
              <a:rPr lang="zh-CN" altLang="en-US" sz="2800" b="1" kern="100" dirty="0">
                <a:solidFill>
                  <a:srgbClr val="07FDFC"/>
                </a:solidFill>
                <a:latin typeface="思源黑体 CN Regular" panose="020B0500000000000000" pitchFamily="34" charset="-122"/>
                <a:ea typeface="思源黑体 CN Regular" panose="020B0500000000000000" pitchFamily="34" charset="-122"/>
              </a:rPr>
              <a:t> </a:t>
            </a:r>
            <a:r>
              <a:rPr lang="zh-CN" altLang="en-US" sz="3200" b="1" kern="100" dirty="0">
                <a:solidFill>
                  <a:srgbClr val="07FDFC"/>
                </a:solidFill>
                <a:latin typeface="思源黑体 CN Regular" panose="020B0500000000000000" pitchFamily="34" charset="-122"/>
                <a:ea typeface="思源黑体 CN Regular" panose="020B0500000000000000" pitchFamily="34" charset="-122"/>
              </a:rPr>
              <a:t>    </a:t>
            </a:r>
            <a:endParaRPr lang="zh-CN" altLang="en-US" sz="3200" dirty="0">
              <a:solidFill>
                <a:srgbClr val="07FDFC"/>
              </a:solidFill>
              <a:latin typeface="思源黑体 CN Regular" panose="020B0500000000000000" pitchFamily="34" charset="-122"/>
              <a:ea typeface="思源黑体 CN Regular" panose="020B0500000000000000" pitchFamily="34" charset="-122"/>
            </a:endParaRPr>
          </a:p>
        </p:txBody>
      </p:sp>
      <p:sp>
        <p:nvSpPr>
          <p:cNvPr id="226" name="文本框 225"/>
          <p:cNvSpPr txBox="1"/>
          <p:nvPr/>
        </p:nvSpPr>
        <p:spPr>
          <a:xfrm>
            <a:off x="7468870" y="6217285"/>
            <a:ext cx="3245485" cy="375920"/>
          </a:xfrm>
          <a:prstGeom prst="rect">
            <a:avLst/>
          </a:prstGeom>
          <a:noFill/>
        </p:spPr>
        <p:txBody>
          <a:bodyPr wrap="square">
            <a:noAutofit/>
          </a:bodyPr>
          <a:lstStyle/>
          <a:p>
            <a:pPr algn="ctr"/>
            <a:r>
              <a:rPr lang="zh-CN" altLang="en-US" sz="2400" b="1" kern="100" dirty="0">
                <a:solidFill>
                  <a:srgbClr val="07FDFC"/>
                </a:solidFill>
                <a:latin typeface="思源黑体 CN Regular" panose="020B0500000000000000" pitchFamily="34" charset="-122"/>
                <a:ea typeface="思源黑体 CN Regular" panose="020B0500000000000000" pitchFamily="34" charset="-122"/>
              </a:rPr>
              <a:t> </a:t>
            </a:r>
            <a:r>
              <a:rPr lang="zh-CN" altLang="en-US" sz="2400" b="1" kern="100" dirty="0">
                <a:solidFill>
                  <a:schemeClr val="bg1"/>
                </a:solidFill>
                <a:latin typeface="思源黑体 CN Regular" panose="020B0500000000000000" pitchFamily="34" charset="-122"/>
                <a:ea typeface="思源黑体 CN Regular" panose="020B0500000000000000" pitchFamily="34" charset="-122"/>
              </a:rPr>
              <a:t>营收呈</a:t>
            </a:r>
            <a:r>
              <a:rPr lang="zh-CN" altLang="en-US" sz="2800" b="1" kern="100" dirty="0">
                <a:solidFill>
                  <a:srgbClr val="07FDFC"/>
                </a:solidFill>
                <a:latin typeface="思源黑体 CN Regular" panose="020B0500000000000000" pitchFamily="34" charset="-122"/>
                <a:ea typeface="思源黑体 CN Regular" panose="020B0500000000000000" pitchFamily="34" charset="-122"/>
              </a:rPr>
              <a:t>阶梯式增长</a:t>
            </a:r>
            <a:endParaRPr lang="zh-CN" altLang="en-US" sz="3200" b="1" kern="100" dirty="0">
              <a:solidFill>
                <a:srgbClr val="07FDFC"/>
              </a:solidFill>
              <a:latin typeface="思源黑体 CN Regular" panose="020B0500000000000000" pitchFamily="34" charset="-122"/>
              <a:ea typeface="思源黑体 CN Regular" panose="020B0500000000000000" pitchFamily="34" charset="-122"/>
            </a:endParaRPr>
          </a:p>
          <a:p>
            <a:pPr algn="ctr"/>
            <a:endParaRPr lang="zh-CN" altLang="en-US" sz="2800" dirty="0">
              <a:solidFill>
                <a:srgbClr val="07FDFC"/>
              </a:solidFill>
              <a:latin typeface="思源黑体 CN Regular" panose="020B0500000000000000" pitchFamily="34" charset="-122"/>
              <a:ea typeface="思源黑体 CN Regular" panose="020B0500000000000000" pitchFamily="34" charset="-122"/>
            </a:endParaRPr>
          </a:p>
        </p:txBody>
      </p:sp>
      <p:grpSp>
        <p:nvGrpSpPr>
          <p:cNvPr id="3" name="组合 2"/>
          <p:cNvGrpSpPr/>
          <p:nvPr/>
        </p:nvGrpSpPr>
        <p:grpSpPr>
          <a:xfrm>
            <a:off x="453543" y="394711"/>
            <a:ext cx="540044" cy="528606"/>
            <a:chOff x="520218" y="437796"/>
            <a:chExt cx="684468" cy="691752"/>
          </a:xfrm>
        </p:grpSpPr>
        <p:sp>
          <p:nvSpPr>
            <p:cNvPr id="4" name="矩形: 圆角 3"/>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财务预测</a:t>
            </a:r>
          </a:p>
        </p:txBody>
      </p:sp>
      <p:pic>
        <p:nvPicPr>
          <p:cNvPr id="78" name="图片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250"/>
                                        <p:tgtEl>
                                          <p:spTgt spid="164"/>
                                        </p:tgtEl>
                                      </p:cBhvr>
                                    </p:animEffect>
                                  </p:childTnLst>
                                </p:cTn>
                              </p:par>
                              <p:par>
                                <p:cTn id="8" presetID="10" presetClass="entr" presetSubtype="0" fill="hold"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250"/>
                                        <p:tgtEl>
                                          <p:spTgt spid="1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fade">
                                      <p:cBhvr>
                                        <p:cTn id="13" dur="250"/>
                                        <p:tgtEl>
                                          <p:spTgt spid="166"/>
                                        </p:tgtEl>
                                      </p:cBhvr>
                                    </p:animEffect>
                                  </p:childTnLst>
                                </p:cTn>
                              </p:par>
                              <p:par>
                                <p:cTn id="14" presetID="10" presetClass="entr" presetSubtype="0"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fade">
                                      <p:cBhvr>
                                        <p:cTn id="16" dur="250"/>
                                        <p:tgtEl>
                                          <p:spTgt spid="1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250"/>
                                        <p:tgtEl>
                                          <p:spTgt spid="169"/>
                                        </p:tgtEl>
                                      </p:cBhvr>
                                    </p:animEffect>
                                  </p:childTnLst>
                                </p:cTn>
                              </p:par>
                              <p:par>
                                <p:cTn id="20" presetID="10" presetClass="entr" presetSubtype="0" fill="hold" nodeType="withEffect">
                                  <p:stCondLst>
                                    <p:cond delay="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250"/>
                                        <p:tgtEl>
                                          <p:spTgt spid="170"/>
                                        </p:tgtEl>
                                      </p:cBhvr>
                                    </p:animEffect>
                                  </p:childTnLst>
                                </p:cTn>
                              </p:par>
                              <p:par>
                                <p:cTn id="23" presetID="10" presetClass="entr" presetSubtype="0" fill="hold" nodeType="withEffect">
                                  <p:stCondLst>
                                    <p:cond delay="0"/>
                                  </p:stCondLst>
                                  <p:childTnLst>
                                    <p:set>
                                      <p:cBhvr>
                                        <p:cTn id="24" dur="1" fill="hold">
                                          <p:stCondLst>
                                            <p:cond delay="0"/>
                                          </p:stCondLst>
                                        </p:cTn>
                                        <p:tgtEl>
                                          <p:spTgt spid="171"/>
                                        </p:tgtEl>
                                        <p:attrNameLst>
                                          <p:attrName>style.visibility</p:attrName>
                                        </p:attrNameLst>
                                      </p:cBhvr>
                                      <p:to>
                                        <p:strVal val="visible"/>
                                      </p:to>
                                    </p:set>
                                    <p:animEffect transition="in" filter="fade">
                                      <p:cBhvr>
                                        <p:cTn id="25" dur="250"/>
                                        <p:tgtEl>
                                          <p:spTgt spid="1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2"/>
                                        </p:tgtEl>
                                        <p:attrNameLst>
                                          <p:attrName>style.visibility</p:attrName>
                                        </p:attrNameLst>
                                      </p:cBhvr>
                                      <p:to>
                                        <p:strVal val="visible"/>
                                      </p:to>
                                    </p:set>
                                    <p:animEffect transition="in" filter="fade">
                                      <p:cBhvr>
                                        <p:cTn id="28" dur="250"/>
                                        <p:tgtEl>
                                          <p:spTgt spid="172"/>
                                        </p:tgtEl>
                                      </p:cBhvr>
                                    </p:animEffect>
                                  </p:childTnLst>
                                </p:cTn>
                              </p:par>
                              <p:par>
                                <p:cTn id="29" presetID="10" presetClass="entr" presetSubtype="0"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250"/>
                                        <p:tgtEl>
                                          <p:spTgt spid="17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4"/>
                                        </p:tgtEl>
                                        <p:attrNameLst>
                                          <p:attrName>style.visibility</p:attrName>
                                        </p:attrNameLst>
                                      </p:cBhvr>
                                      <p:to>
                                        <p:strVal val="visible"/>
                                      </p:to>
                                    </p:set>
                                    <p:animEffect transition="in" filter="fade">
                                      <p:cBhvr>
                                        <p:cTn id="34" dur="250"/>
                                        <p:tgtEl>
                                          <p:spTgt spid="17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7"/>
                                        </p:tgtEl>
                                        <p:attrNameLst>
                                          <p:attrName>style.visibility</p:attrName>
                                        </p:attrNameLst>
                                      </p:cBhvr>
                                      <p:to>
                                        <p:strVal val="visible"/>
                                      </p:to>
                                    </p:set>
                                    <p:animEffect transition="in" filter="fade">
                                      <p:cBhvr>
                                        <p:cTn id="37" dur="500"/>
                                        <p:tgtEl>
                                          <p:spTgt spid="17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8"/>
                                        </p:tgtEl>
                                        <p:attrNameLst>
                                          <p:attrName>style.visibility</p:attrName>
                                        </p:attrNameLst>
                                      </p:cBhvr>
                                      <p:to>
                                        <p:strVal val="visible"/>
                                      </p:to>
                                    </p:set>
                                    <p:animEffect transition="in" filter="fade">
                                      <p:cBhvr>
                                        <p:cTn id="40" dur="500"/>
                                        <p:tgtEl>
                                          <p:spTgt spid="17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9"/>
                                        </p:tgtEl>
                                        <p:attrNameLst>
                                          <p:attrName>style.visibility</p:attrName>
                                        </p:attrNameLst>
                                      </p:cBhvr>
                                      <p:to>
                                        <p:strVal val="visible"/>
                                      </p:to>
                                    </p:set>
                                    <p:animEffect transition="in" filter="fade">
                                      <p:cBhvr>
                                        <p:cTn id="43" dur="500"/>
                                        <p:tgtEl>
                                          <p:spTgt spid="1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2"/>
                                        </p:tgtEl>
                                        <p:attrNameLst>
                                          <p:attrName>style.visibility</p:attrName>
                                        </p:attrNameLst>
                                      </p:cBhvr>
                                      <p:to>
                                        <p:strVal val="visible"/>
                                      </p:to>
                                    </p:set>
                                    <p:animEffect transition="in" filter="fade">
                                      <p:cBhvr>
                                        <p:cTn id="46" dur="250"/>
                                        <p:tgtEl>
                                          <p:spTgt spid="182"/>
                                        </p:tgtEl>
                                      </p:cBhvr>
                                    </p:animEffect>
                                  </p:childTnLst>
                                </p:cTn>
                              </p:par>
                              <p:par>
                                <p:cTn id="47" presetID="10" presetClass="entr" presetSubtype="0" fill="hold" nodeType="withEffect">
                                  <p:stCondLst>
                                    <p:cond delay="0"/>
                                  </p:stCondLst>
                                  <p:childTnLst>
                                    <p:set>
                                      <p:cBhvr>
                                        <p:cTn id="48" dur="1" fill="hold">
                                          <p:stCondLst>
                                            <p:cond delay="0"/>
                                          </p:stCondLst>
                                        </p:cTn>
                                        <p:tgtEl>
                                          <p:spTgt spid="183"/>
                                        </p:tgtEl>
                                        <p:attrNameLst>
                                          <p:attrName>style.visibility</p:attrName>
                                        </p:attrNameLst>
                                      </p:cBhvr>
                                      <p:to>
                                        <p:strVal val="visible"/>
                                      </p:to>
                                    </p:set>
                                    <p:animEffect transition="in" filter="fade">
                                      <p:cBhvr>
                                        <p:cTn id="49" dur="250"/>
                                        <p:tgtEl>
                                          <p:spTgt spid="18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4"/>
                                        </p:tgtEl>
                                        <p:attrNameLst>
                                          <p:attrName>style.visibility</p:attrName>
                                        </p:attrNameLst>
                                      </p:cBhvr>
                                      <p:to>
                                        <p:strVal val="visible"/>
                                      </p:to>
                                    </p:set>
                                    <p:animEffect transition="in" filter="fade">
                                      <p:cBhvr>
                                        <p:cTn id="52" dur="250"/>
                                        <p:tgtEl>
                                          <p:spTgt spid="184"/>
                                        </p:tgtEl>
                                      </p:cBhvr>
                                    </p:animEffect>
                                  </p:childTnLst>
                                </p:cTn>
                              </p:par>
                              <p:par>
                                <p:cTn id="53" presetID="10" presetClass="entr" presetSubtype="0" fill="hold" nodeType="withEffect">
                                  <p:stCondLst>
                                    <p:cond delay="0"/>
                                  </p:stCondLst>
                                  <p:childTnLst>
                                    <p:set>
                                      <p:cBhvr>
                                        <p:cTn id="54" dur="1" fill="hold">
                                          <p:stCondLst>
                                            <p:cond delay="0"/>
                                          </p:stCondLst>
                                        </p:cTn>
                                        <p:tgtEl>
                                          <p:spTgt spid="187"/>
                                        </p:tgtEl>
                                        <p:attrNameLst>
                                          <p:attrName>style.visibility</p:attrName>
                                        </p:attrNameLst>
                                      </p:cBhvr>
                                      <p:to>
                                        <p:strVal val="visible"/>
                                      </p:to>
                                    </p:set>
                                    <p:animEffect transition="in" filter="fade">
                                      <p:cBhvr>
                                        <p:cTn id="55" dur="250"/>
                                        <p:tgtEl>
                                          <p:spTgt spid="18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9"/>
                                        </p:tgtEl>
                                        <p:attrNameLst>
                                          <p:attrName>style.visibility</p:attrName>
                                        </p:attrNameLst>
                                      </p:cBhvr>
                                      <p:to>
                                        <p:strVal val="visible"/>
                                      </p:to>
                                    </p:set>
                                    <p:animEffect transition="in" filter="fade">
                                      <p:cBhvr>
                                        <p:cTn id="58" dur="500"/>
                                        <p:tgtEl>
                                          <p:spTgt spid="1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2"/>
                                        </p:tgtEl>
                                        <p:attrNameLst>
                                          <p:attrName>style.visibility</p:attrName>
                                        </p:attrNameLst>
                                      </p:cBhvr>
                                      <p:to>
                                        <p:strVal val="visible"/>
                                      </p:to>
                                    </p:set>
                                    <p:animEffect transition="in" filter="fade">
                                      <p:cBhvr>
                                        <p:cTn id="64" dur="500"/>
                                        <p:tgtEl>
                                          <p:spTgt spid="222"/>
                                        </p:tgtEl>
                                      </p:cBhvr>
                                    </p:animEffect>
                                  </p:childTnLst>
                                </p:cTn>
                              </p:par>
                              <p:par>
                                <p:cTn id="65" presetID="2" presetClass="entr" presetSubtype="4" fill="hold" nodeType="withEffect">
                                  <p:stCondLst>
                                    <p:cond delay="0"/>
                                  </p:stCondLst>
                                  <p:childTnLst>
                                    <p:set>
                                      <p:cBhvr>
                                        <p:cTn id="66" dur="1" fill="hold">
                                          <p:stCondLst>
                                            <p:cond delay="0"/>
                                          </p:stCondLst>
                                        </p:cTn>
                                        <p:tgtEl>
                                          <p:spTgt spid="223"/>
                                        </p:tgtEl>
                                        <p:attrNameLst>
                                          <p:attrName>style.visibility</p:attrName>
                                        </p:attrNameLst>
                                      </p:cBhvr>
                                      <p:to>
                                        <p:strVal val="visible"/>
                                      </p:to>
                                    </p:set>
                                    <p:anim calcmode="lin" valueType="num">
                                      <p:cBhvr additive="base">
                                        <p:cTn id="67" dur="250" fill="hold"/>
                                        <p:tgtEl>
                                          <p:spTgt spid="223"/>
                                        </p:tgtEl>
                                        <p:attrNameLst>
                                          <p:attrName>ppt_x</p:attrName>
                                        </p:attrNameLst>
                                      </p:cBhvr>
                                      <p:tavLst>
                                        <p:tav tm="0">
                                          <p:val>
                                            <p:strVal val="#ppt_x"/>
                                          </p:val>
                                        </p:tav>
                                        <p:tav tm="100000">
                                          <p:val>
                                            <p:strVal val="#ppt_x"/>
                                          </p:val>
                                        </p:tav>
                                      </p:tavLst>
                                    </p:anim>
                                    <p:anim calcmode="lin" valueType="num">
                                      <p:cBhvr additive="base">
                                        <p:cTn id="68" dur="250" fill="hold"/>
                                        <p:tgtEl>
                                          <p:spTgt spid="22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24"/>
                                        </p:tgtEl>
                                        <p:attrNameLst>
                                          <p:attrName>style.visibility</p:attrName>
                                        </p:attrNameLst>
                                      </p:cBhvr>
                                      <p:to>
                                        <p:strVal val="visible"/>
                                      </p:to>
                                    </p:set>
                                    <p:anim calcmode="lin" valueType="num">
                                      <p:cBhvr additive="base">
                                        <p:cTn id="71" dur="250" fill="hold"/>
                                        <p:tgtEl>
                                          <p:spTgt spid="224"/>
                                        </p:tgtEl>
                                        <p:attrNameLst>
                                          <p:attrName>ppt_x</p:attrName>
                                        </p:attrNameLst>
                                      </p:cBhvr>
                                      <p:tavLst>
                                        <p:tav tm="0">
                                          <p:val>
                                            <p:strVal val="#ppt_x"/>
                                          </p:val>
                                        </p:tav>
                                        <p:tav tm="100000">
                                          <p:val>
                                            <p:strVal val="#ppt_x"/>
                                          </p:val>
                                        </p:tav>
                                      </p:tavLst>
                                    </p:anim>
                                    <p:anim calcmode="lin" valueType="num">
                                      <p:cBhvr additive="base">
                                        <p:cTn id="72" dur="250" fill="hold"/>
                                        <p:tgtEl>
                                          <p:spTgt spid="2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25"/>
                                        </p:tgtEl>
                                        <p:attrNameLst>
                                          <p:attrName>style.visibility</p:attrName>
                                        </p:attrNameLst>
                                      </p:cBhvr>
                                      <p:to>
                                        <p:strVal val="visible"/>
                                      </p:to>
                                    </p:set>
                                    <p:anim calcmode="lin" valueType="num">
                                      <p:cBhvr additive="base">
                                        <p:cTn id="75" dur="250" fill="hold"/>
                                        <p:tgtEl>
                                          <p:spTgt spid="225"/>
                                        </p:tgtEl>
                                        <p:attrNameLst>
                                          <p:attrName>ppt_x</p:attrName>
                                        </p:attrNameLst>
                                      </p:cBhvr>
                                      <p:tavLst>
                                        <p:tav tm="0">
                                          <p:val>
                                            <p:strVal val="#ppt_x"/>
                                          </p:val>
                                        </p:tav>
                                        <p:tav tm="100000">
                                          <p:val>
                                            <p:strVal val="#ppt_x"/>
                                          </p:val>
                                        </p:tav>
                                      </p:tavLst>
                                    </p:anim>
                                    <p:anim calcmode="lin" valueType="num">
                                      <p:cBhvr additive="base">
                                        <p:cTn id="76" dur="250" fill="hold"/>
                                        <p:tgtEl>
                                          <p:spTgt spid="2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26"/>
                                        </p:tgtEl>
                                        <p:attrNameLst>
                                          <p:attrName>style.visibility</p:attrName>
                                        </p:attrNameLst>
                                      </p:cBhvr>
                                      <p:to>
                                        <p:strVal val="visible"/>
                                      </p:to>
                                    </p:set>
                                    <p:anim calcmode="lin" valueType="num">
                                      <p:cBhvr additive="base">
                                        <p:cTn id="79" dur="250" fill="hold"/>
                                        <p:tgtEl>
                                          <p:spTgt spid="226"/>
                                        </p:tgtEl>
                                        <p:attrNameLst>
                                          <p:attrName>ppt_x</p:attrName>
                                        </p:attrNameLst>
                                      </p:cBhvr>
                                      <p:tavLst>
                                        <p:tav tm="0">
                                          <p:val>
                                            <p:strVal val="#ppt_x"/>
                                          </p:val>
                                        </p:tav>
                                        <p:tav tm="100000">
                                          <p:val>
                                            <p:strVal val="#ppt_x"/>
                                          </p:val>
                                        </p:tav>
                                      </p:tavLst>
                                    </p:anim>
                                    <p:anim calcmode="lin" valueType="num">
                                      <p:cBhvr additive="base">
                                        <p:cTn id="80" dur="250" fill="hold"/>
                                        <p:tgtEl>
                                          <p:spTgt spid="226"/>
                                        </p:tgtEl>
                                        <p:attrNameLst>
                                          <p:attrName>ppt_y</p:attrName>
                                        </p:attrNameLst>
                                      </p:cBhvr>
                                      <p:tavLst>
                                        <p:tav tm="0">
                                          <p:val>
                                            <p:strVal val="1+#ppt_h/2"/>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fade">
                                      <p:cBhvr>
                                        <p:cTn id="83" dur="500"/>
                                        <p:tgtEl>
                                          <p:spTgt spid="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fade">
                                      <p:cBhvr>
                                        <p:cTn id="8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bldLvl="0" animBg="1"/>
      <p:bldP spid="174" grpId="0" bldLvl="0" animBg="1"/>
      <p:bldP spid="177" grpId="0" bldLvl="0" animBg="1"/>
      <p:bldP spid="178" grpId="0" bldLvl="0" animBg="1"/>
      <p:bldP spid="179" grpId="0" bldLvl="0" animBg="1"/>
      <p:bldP spid="184" grpId="0" bldLvl="0" animBg="1"/>
      <p:bldP spid="189" grpId="0" bldLvl="0" animBg="1"/>
      <p:bldP spid="194" grpId="0" bldLvl="0" animBg="1"/>
      <p:bldP spid="222" grpId="0" bldLvl="0" animBg="1"/>
      <p:bldP spid="172" grpId="0" bldLvl="0" animBg="1"/>
      <p:bldP spid="169" grpId="0" bldLvl="0" animBg="1"/>
      <p:bldP spid="182" grpId="0" bldLvl="0" animBg="1"/>
      <p:bldP spid="225" grpId="0"/>
      <p:bldP spid="226" grpId="0"/>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图片 195" descr="资源 434302"/>
          <p:cNvPicPr>
            <a:picLocks noChangeAspect="1"/>
          </p:cNvPicPr>
          <p:nvPr/>
        </p:nvPicPr>
        <p:blipFill>
          <a:blip r:embed="rId2">
            <a:alphaModFix amt="10000"/>
          </a:blip>
          <a:srcRect l="13057" t="1336" r="21157" b="12564"/>
          <a:stretch>
            <a:fillRect/>
          </a:stretch>
        </p:blipFill>
        <p:spPr>
          <a:xfrm rot="16200000">
            <a:off x="4414683" y="-921056"/>
            <a:ext cx="6899275" cy="8677275"/>
          </a:xfrm>
          <a:prstGeom prst="rect">
            <a:avLst/>
          </a:prstGeom>
        </p:spPr>
      </p:pic>
      <p:grpSp>
        <p:nvGrpSpPr>
          <p:cNvPr id="10" name="组合 9"/>
          <p:cNvGrpSpPr/>
          <p:nvPr/>
        </p:nvGrpSpPr>
        <p:grpSpPr>
          <a:xfrm>
            <a:off x="378866" y="336805"/>
            <a:ext cx="540044" cy="528606"/>
            <a:chOff x="520218" y="437796"/>
            <a:chExt cx="684468" cy="691752"/>
          </a:xfrm>
        </p:grpSpPr>
        <p:sp>
          <p:nvSpPr>
            <p:cNvPr id="20" name="矩形: 圆角 19"/>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31"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36" name="文本框 35"/>
          <p:cNvSpPr txBox="1"/>
          <p:nvPr/>
        </p:nvSpPr>
        <p:spPr>
          <a:xfrm>
            <a:off x="1007572" y="281509"/>
            <a:ext cx="3219386" cy="58477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项目发展规划</a:t>
            </a:r>
          </a:p>
        </p:txBody>
      </p:sp>
      <p:grpSp>
        <p:nvGrpSpPr>
          <p:cNvPr id="95" name="组合 94"/>
          <p:cNvGrpSpPr/>
          <p:nvPr/>
        </p:nvGrpSpPr>
        <p:grpSpPr>
          <a:xfrm>
            <a:off x="275184" y="2657219"/>
            <a:ext cx="11537950" cy="3981450"/>
            <a:chOff x="1798320" y="716757"/>
            <a:chExt cx="8268605" cy="1950242"/>
          </a:xfrm>
        </p:grpSpPr>
        <p:grpSp>
          <p:nvGrpSpPr>
            <p:cNvPr id="141" name="组合 140"/>
            <p:cNvGrpSpPr/>
            <p:nvPr/>
          </p:nvGrpSpPr>
          <p:grpSpPr>
            <a:xfrm rot="289074">
              <a:off x="9159138" y="716757"/>
              <a:ext cx="907787" cy="744900"/>
              <a:chOff x="8945777" y="604157"/>
              <a:chExt cx="1258012" cy="1032283"/>
            </a:xfrm>
          </p:grpSpPr>
          <p:sp>
            <p:nvSpPr>
              <p:cNvPr id="143" name="等腰三角形 142"/>
              <p:cNvSpPr/>
              <p:nvPr/>
            </p:nvSpPr>
            <p:spPr>
              <a:xfrm rot="3266838">
                <a:off x="9058641" y="491293"/>
                <a:ext cx="1032283" cy="1258012"/>
              </a:xfrm>
              <a:prstGeom prst="triangle">
                <a:avLst/>
              </a:prstGeom>
              <a:gradFill>
                <a:gsLst>
                  <a:gs pos="11000">
                    <a:srgbClr val="00002E">
                      <a:alpha val="25000"/>
                    </a:srgbClr>
                  </a:gs>
                  <a:gs pos="78000">
                    <a:srgbClr val="00B0F0"/>
                  </a:gs>
                </a:gsLst>
                <a:lin ang="162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endParaRPr>
              </a:p>
            </p:txBody>
          </p:sp>
          <p:sp>
            <p:nvSpPr>
              <p:cNvPr id="144" name="等腰三角形 143"/>
              <p:cNvSpPr/>
              <p:nvPr/>
            </p:nvSpPr>
            <p:spPr>
              <a:xfrm rot="3266838">
                <a:off x="9223674" y="838945"/>
                <a:ext cx="537982" cy="655622"/>
              </a:xfrm>
              <a:prstGeom prst="triangle">
                <a:avLst/>
              </a:prstGeom>
              <a:gradFill>
                <a:gsLst>
                  <a:gs pos="11000">
                    <a:srgbClr val="00002E">
                      <a:alpha val="25000"/>
                    </a:srgbClr>
                  </a:gs>
                  <a:gs pos="78000">
                    <a:srgbClr val="00B0F0"/>
                  </a:gs>
                </a:gsLst>
                <a:lin ang="162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endParaRPr>
              </a:p>
            </p:txBody>
          </p:sp>
        </p:grpSp>
        <p:sp>
          <p:nvSpPr>
            <p:cNvPr id="142" name="任意多边形 19"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798320" y="1017738"/>
              <a:ext cx="7846228" cy="1649261"/>
            </a:xfrm>
            <a:custGeom>
              <a:avLst/>
              <a:gdLst>
                <a:gd name="connsiteX0" fmla="*/ 8926266 w 8977399"/>
                <a:gd name="connsiteY0" fmla="*/ 0 h 1511309"/>
                <a:gd name="connsiteX1" fmla="*/ 8977399 w 8977399"/>
                <a:gd name="connsiteY1" fmla="*/ 120461 h 1511309"/>
                <a:gd name="connsiteX2" fmla="*/ 8634199 w 8977399"/>
                <a:gd name="connsiteY2" fmla="*/ 243763 h 1511309"/>
                <a:gd name="connsiteX3" fmla="*/ 916711 w 8977399"/>
                <a:gd name="connsiteY3" fmla="*/ 1511309 h 1511309"/>
                <a:gd name="connsiteX4" fmla="*/ 200526 w 8977399"/>
                <a:gd name="connsiteY4" fmla="*/ 1501051 h 1511309"/>
                <a:gd name="connsiteX5" fmla="*/ 0 w 8977399"/>
                <a:gd name="connsiteY5" fmla="*/ 1492420 h 1511309"/>
                <a:gd name="connsiteX6" fmla="*/ 0 w 8977399"/>
                <a:gd name="connsiteY6" fmla="*/ 1485139 h 1511309"/>
                <a:gd name="connsiteX7" fmla="*/ 102431 w 8977399"/>
                <a:gd name="connsiteY7" fmla="*/ 1488049 h 1511309"/>
                <a:gd name="connsiteX8" fmla="*/ 577874 w 8977399"/>
                <a:gd name="connsiteY8" fmla="*/ 1492547 h 1511309"/>
                <a:gd name="connsiteX9" fmla="*/ 8889278 w 8977399"/>
                <a:gd name="connsiteY9" fmla="*/ 14574 h 15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7399" h="1511309">
                  <a:moveTo>
                    <a:pt x="8926266" y="0"/>
                  </a:moveTo>
                  <a:lnTo>
                    <a:pt x="8977399" y="120461"/>
                  </a:lnTo>
                  <a:lnTo>
                    <a:pt x="8634199" y="243763"/>
                  </a:lnTo>
                  <a:cubicBezTo>
                    <a:pt x="6284720" y="1057593"/>
                    <a:pt x="3670897" y="1511309"/>
                    <a:pt x="916711" y="1511309"/>
                  </a:cubicBezTo>
                  <a:cubicBezTo>
                    <a:pt x="676891" y="1511309"/>
                    <a:pt x="438136" y="1507870"/>
                    <a:pt x="200526" y="1501051"/>
                  </a:cubicBezTo>
                  <a:lnTo>
                    <a:pt x="0" y="1492420"/>
                  </a:lnTo>
                  <a:lnTo>
                    <a:pt x="0" y="1485139"/>
                  </a:lnTo>
                  <a:lnTo>
                    <a:pt x="102431" y="1488049"/>
                  </a:lnTo>
                  <a:cubicBezTo>
                    <a:pt x="260426" y="1491042"/>
                    <a:pt x="418914" y="1492547"/>
                    <a:pt x="577874" y="1492547"/>
                  </a:cubicBezTo>
                  <a:cubicBezTo>
                    <a:pt x="3568288" y="1492547"/>
                    <a:pt x="6392269" y="959888"/>
                    <a:pt x="8889278" y="14574"/>
                  </a:cubicBezTo>
                  <a:close/>
                </a:path>
              </a:pathLst>
            </a:custGeom>
            <a:gradFill>
              <a:gsLst>
                <a:gs pos="100000">
                  <a:srgbClr val="00B0F0">
                    <a:alpha val="0"/>
                  </a:srgbClr>
                </a:gs>
                <a:gs pos="11000">
                  <a:srgbClr val="006BFF">
                    <a:alpha val="34000"/>
                  </a:srgbClr>
                </a:gs>
                <a:gs pos="93000">
                  <a:srgbClr val="0070C0"/>
                </a:gs>
              </a:gsLst>
              <a:lin ang="18000000" scaled="0"/>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endParaRPr>
            </a:p>
          </p:txBody>
        </p:sp>
      </p:grpSp>
      <p:grpSp>
        <p:nvGrpSpPr>
          <p:cNvPr id="96" name="组合 95"/>
          <p:cNvGrpSpPr/>
          <p:nvPr/>
        </p:nvGrpSpPr>
        <p:grpSpPr>
          <a:xfrm>
            <a:off x="1480815" y="6409934"/>
            <a:ext cx="320799" cy="323038"/>
            <a:chOff x="1695403" y="3682778"/>
            <a:chExt cx="403592" cy="403592"/>
          </a:xfrm>
        </p:grpSpPr>
        <p:sp>
          <p:nvSpPr>
            <p:cNvPr id="138" name="椭圆 137"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695403" y="3682778"/>
              <a:ext cx="403592" cy="403592"/>
            </a:xfrm>
            <a:prstGeom prst="ellipse">
              <a:avLst/>
            </a:prstGeom>
            <a:noFill/>
            <a:ln w="9525" cap="flat" cmpd="sng" algn="ctr">
              <a:solidFill>
                <a:sysClr val="window" lastClr="FFFFFF">
                  <a:alpha val="20000"/>
                </a:sysClr>
              </a:solidFill>
              <a:prstDash val="lgDash"/>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139" name="椭圆 138"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781748" y="3767359"/>
              <a:ext cx="234431" cy="234431"/>
            </a:xfrm>
            <a:prstGeom prst="ellipse">
              <a:avLst/>
            </a:prstGeom>
            <a:solidFill>
              <a:sysClr val="window" lastClr="FFFFFF">
                <a:alpha val="61000"/>
              </a:sysClr>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140" name="椭圆 139"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849822" y="3835433"/>
              <a:ext cx="98283" cy="98283"/>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grpSp>
      <p:cxnSp>
        <p:nvCxnSpPr>
          <p:cNvPr id="97" name="直接连接符 96"/>
          <p:cNvCxnSpPr/>
          <p:nvPr/>
        </p:nvCxnSpPr>
        <p:spPr>
          <a:xfrm flipV="1">
            <a:off x="1641214" y="5460104"/>
            <a:ext cx="0" cy="990456"/>
          </a:xfrm>
          <a:prstGeom prst="line">
            <a:avLst/>
          </a:prstGeom>
          <a:ln w="12700">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98" name="图片 97"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PicPr/>
          <p:nvPr/>
        </p:nvPicPr>
        <p:blipFill>
          <a:blip r:embed="rId3" cstate="print"/>
          <a:stretch>
            <a:fillRect/>
          </a:stretch>
        </p:blipFill>
        <p:spPr>
          <a:xfrm>
            <a:off x="0" y="4368148"/>
            <a:ext cx="3471574" cy="800695"/>
          </a:xfrm>
          <a:prstGeom prst="rect">
            <a:avLst/>
          </a:prstGeom>
        </p:spPr>
      </p:pic>
      <p:sp>
        <p:nvSpPr>
          <p:cNvPr id="157" name="矩形: 圆角 156"/>
          <p:cNvSpPr/>
          <p:nvPr/>
        </p:nvSpPr>
        <p:spPr>
          <a:xfrm>
            <a:off x="840044" y="4829319"/>
            <a:ext cx="1683266" cy="608748"/>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kumimoji="0" lang="en-US" altLang="zh-CN" sz="32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algn="ctr" defTabSz="914400"/>
            <a:r>
              <a:rPr lang="zh-CN" altLang="en-US" sz="32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萌芽</a:t>
            </a:r>
            <a:r>
              <a:rPr kumimoji="0" lang="zh-CN" altLang="en-US" sz="32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期</a:t>
            </a:r>
          </a:p>
          <a:p>
            <a:pPr algn="ctr" defTabSz="914400"/>
            <a:endParaRPr lang="zh-CN" altLang="en-US" sz="3200" b="1" kern="0" dirty="0">
              <a:solidFill>
                <a:srgbClr val="62FFFF"/>
              </a:solidFill>
              <a:latin typeface="微软雅黑" panose="020B0503020204020204" pitchFamily="34" charset="-122"/>
              <a:ea typeface="微软雅黑" panose="020B0503020204020204" pitchFamily="34" charset="-122"/>
              <a:cs typeface="+mn-ea"/>
            </a:endParaRPr>
          </a:p>
        </p:txBody>
      </p:sp>
      <p:sp>
        <p:nvSpPr>
          <p:cNvPr id="158" name="矩形: 圆角 157"/>
          <p:cNvSpPr/>
          <p:nvPr/>
        </p:nvSpPr>
        <p:spPr>
          <a:xfrm>
            <a:off x="378866" y="3085107"/>
            <a:ext cx="2416328" cy="1595770"/>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r>
              <a:rPr lang="en-US" altLang="zh-CN" sz="2000" b="1" dirty="0">
                <a:solidFill>
                  <a:srgbClr val="62FFFF"/>
                </a:solidFill>
                <a:latin typeface="微软雅黑" panose="020B0503020204020204" pitchFamily="34" charset="-122"/>
                <a:ea typeface="微软雅黑" panose="020B0503020204020204" pitchFamily="34" charset="-122"/>
              </a:rPr>
              <a:t>2025</a:t>
            </a:r>
            <a:r>
              <a:rPr lang="zh-CN" altLang="en-US" sz="1600" dirty="0">
                <a:solidFill>
                  <a:prstClr val="white">
                    <a:lumMod val="85000"/>
                  </a:prstClr>
                </a:solidFill>
                <a:latin typeface="微软雅黑" panose="020B0503020204020204" pitchFamily="34" charset="-122"/>
                <a:ea typeface="微软雅黑" panose="020B0503020204020204" pitchFamily="34" charset="-122"/>
              </a:rPr>
              <a:t>上半年完成插件研发，下半年开始少量试点运营，同时进行产品的</a:t>
            </a:r>
            <a:r>
              <a:rPr lang="zh-CN" altLang="en-US" sz="1600" dirty="0">
                <a:solidFill>
                  <a:schemeClr val="accent2"/>
                </a:solidFill>
                <a:latin typeface="微软雅黑" panose="020B0503020204020204" pitchFamily="34" charset="-122"/>
                <a:ea typeface="微软雅黑" panose="020B0503020204020204" pitchFamily="34" charset="-122"/>
              </a:rPr>
              <a:t>优化和调整。</a:t>
            </a:r>
            <a:endParaRPr lang="zh-CN" altLang="en-US" sz="1600" kern="0" dirty="0">
              <a:solidFill>
                <a:schemeClr val="accent2"/>
              </a:solidFill>
              <a:latin typeface="微软雅黑" panose="020B0503020204020204" pitchFamily="34" charset="-122"/>
              <a:ea typeface="微软雅黑" panose="020B0503020204020204" pitchFamily="34" charset="-122"/>
              <a:cs typeface="+mn-ea"/>
            </a:endParaRPr>
          </a:p>
        </p:txBody>
      </p:sp>
      <p:grpSp>
        <p:nvGrpSpPr>
          <p:cNvPr id="159" name="组合 158"/>
          <p:cNvGrpSpPr/>
          <p:nvPr/>
        </p:nvGrpSpPr>
        <p:grpSpPr>
          <a:xfrm>
            <a:off x="4064638" y="6120520"/>
            <a:ext cx="309627" cy="323038"/>
            <a:chOff x="1695403" y="3682778"/>
            <a:chExt cx="403592" cy="403592"/>
          </a:xfrm>
        </p:grpSpPr>
        <p:sp>
          <p:nvSpPr>
            <p:cNvPr id="160" name="椭圆 159"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695403" y="3682778"/>
              <a:ext cx="403592" cy="403592"/>
            </a:xfrm>
            <a:prstGeom prst="ellipse">
              <a:avLst/>
            </a:prstGeom>
            <a:noFill/>
            <a:ln w="9525" cap="flat" cmpd="sng" algn="ctr">
              <a:solidFill>
                <a:sysClr val="window" lastClr="FFFFFF">
                  <a:alpha val="20000"/>
                </a:sysClr>
              </a:solidFill>
              <a:prstDash val="lgDash"/>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161" name="椭圆 160"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781748" y="3767359"/>
              <a:ext cx="234431" cy="234431"/>
            </a:xfrm>
            <a:prstGeom prst="ellipse">
              <a:avLst/>
            </a:prstGeom>
            <a:solidFill>
              <a:sysClr val="window" lastClr="FFFFFF">
                <a:alpha val="61000"/>
              </a:sysClr>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162" name="椭圆 161"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849822" y="3835433"/>
              <a:ext cx="98283" cy="98283"/>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grpSp>
      <p:cxnSp>
        <p:nvCxnSpPr>
          <p:cNvPr id="163" name="直接连接符 162"/>
          <p:cNvCxnSpPr/>
          <p:nvPr/>
        </p:nvCxnSpPr>
        <p:spPr>
          <a:xfrm flipV="1">
            <a:off x="4213865" y="5170690"/>
            <a:ext cx="0" cy="990456"/>
          </a:xfrm>
          <a:prstGeom prst="line">
            <a:avLst/>
          </a:prstGeom>
          <a:ln w="12700">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4" name="矩形: 圆角 163"/>
          <p:cNvSpPr/>
          <p:nvPr/>
        </p:nvSpPr>
        <p:spPr>
          <a:xfrm>
            <a:off x="3471315" y="4539905"/>
            <a:ext cx="1624646" cy="608748"/>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r>
              <a:rPr lang="zh-CN" altLang="en-US" sz="32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初创期</a:t>
            </a:r>
          </a:p>
        </p:txBody>
      </p:sp>
      <p:sp>
        <p:nvSpPr>
          <p:cNvPr id="165" name="矩形: 圆角 164"/>
          <p:cNvSpPr/>
          <p:nvPr/>
        </p:nvSpPr>
        <p:spPr>
          <a:xfrm>
            <a:off x="2894427" y="2489905"/>
            <a:ext cx="2690876" cy="1949235"/>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r>
              <a:rPr lang="en-US" altLang="zh-CN" sz="2000" b="1" dirty="0">
                <a:solidFill>
                  <a:srgbClr val="62FFFF"/>
                </a:solidFill>
                <a:latin typeface="微软雅黑" panose="020B0503020204020204" pitchFamily="34" charset="-122"/>
                <a:ea typeface="微软雅黑" panose="020B0503020204020204" pitchFamily="34" charset="-122"/>
              </a:rPr>
              <a:t>2026</a:t>
            </a:r>
            <a:r>
              <a:rPr lang="zh-CN" altLang="en-US" sz="1600" dirty="0">
                <a:solidFill>
                  <a:prstClr val="white">
                    <a:lumMod val="85000"/>
                  </a:prstClr>
                </a:solidFill>
                <a:latin typeface="微软雅黑" panose="020B0503020204020204" pitchFamily="34" charset="-122"/>
                <a:ea typeface="微软雅黑" panose="020B0503020204020204" pitchFamily="34" charset="-122"/>
              </a:rPr>
              <a:t>产品正式投入市场，同时</a:t>
            </a:r>
            <a:r>
              <a:rPr lang="zh-CN" altLang="en-US" sz="1600" dirty="0">
                <a:solidFill>
                  <a:schemeClr val="accent2"/>
                </a:solidFill>
                <a:latin typeface="微软雅黑" panose="020B0503020204020204" pitchFamily="34" charset="-122"/>
                <a:ea typeface="微软雅黑" panose="020B0503020204020204" pitchFamily="34" charset="-122"/>
              </a:rPr>
              <a:t>加大研发投入</a:t>
            </a:r>
            <a:r>
              <a:rPr lang="zh-CN" altLang="en-US" sz="1600" dirty="0">
                <a:solidFill>
                  <a:prstClr val="white">
                    <a:lumMod val="85000"/>
                  </a:prstClr>
                </a:solidFill>
                <a:latin typeface="微软雅黑" panose="020B0503020204020204" pitchFamily="34" charset="-122"/>
                <a:ea typeface="微软雅黑" panose="020B0503020204020204" pitchFamily="34" charset="-122"/>
              </a:rPr>
              <a:t>，并且在应用过程中积累数据量和行业</a:t>
            </a:r>
            <a:r>
              <a:rPr lang="en-US" altLang="zh-CN" sz="1600" dirty="0">
                <a:solidFill>
                  <a:prstClr val="white">
                    <a:lumMod val="85000"/>
                  </a:prstClr>
                </a:solidFill>
                <a:latin typeface="微软雅黑" panose="020B0503020204020204" pitchFamily="34" charset="-122"/>
                <a:ea typeface="微软雅黑" panose="020B0503020204020204" pitchFamily="34" charset="-122"/>
              </a:rPr>
              <a:t>know-how</a:t>
            </a:r>
            <a:r>
              <a:rPr lang="zh-CN" altLang="en-US" sz="1600" dirty="0">
                <a:solidFill>
                  <a:prstClr val="white">
                    <a:lumMod val="85000"/>
                  </a:prstClr>
                </a:solidFill>
                <a:latin typeface="微软雅黑" panose="020B0503020204020204" pitchFamily="34" charset="-122"/>
                <a:ea typeface="微软雅黑" panose="020B0503020204020204" pitchFamily="34" charset="-122"/>
              </a:rPr>
              <a:t>，进一步优化产品。</a:t>
            </a:r>
            <a:endParaRPr lang="zh-CN" altLang="en-US" sz="1600" kern="0" dirty="0">
              <a:solidFill>
                <a:srgbClr val="62FFFF"/>
              </a:solidFill>
              <a:latin typeface="微软雅黑" panose="020B0503020204020204" pitchFamily="34" charset="-122"/>
              <a:ea typeface="微软雅黑" panose="020B0503020204020204" pitchFamily="34" charset="-122"/>
              <a:cs typeface="+mn-ea"/>
            </a:endParaRPr>
          </a:p>
        </p:txBody>
      </p:sp>
      <p:pic>
        <p:nvPicPr>
          <p:cNvPr id="166" name="图片 165"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PicPr/>
          <p:nvPr/>
        </p:nvPicPr>
        <p:blipFill>
          <a:blip r:embed="rId3" cstate="print"/>
          <a:stretch>
            <a:fillRect/>
          </a:stretch>
        </p:blipFill>
        <p:spPr>
          <a:xfrm>
            <a:off x="2531862" y="4093279"/>
            <a:ext cx="3350675" cy="800695"/>
          </a:xfrm>
          <a:prstGeom prst="rect">
            <a:avLst/>
          </a:prstGeom>
        </p:spPr>
      </p:pic>
      <p:grpSp>
        <p:nvGrpSpPr>
          <p:cNvPr id="171" name="组合 170"/>
          <p:cNvGrpSpPr/>
          <p:nvPr/>
        </p:nvGrpSpPr>
        <p:grpSpPr>
          <a:xfrm>
            <a:off x="6824997" y="5450919"/>
            <a:ext cx="320799" cy="323038"/>
            <a:chOff x="1695403" y="3682778"/>
            <a:chExt cx="403592" cy="403592"/>
          </a:xfrm>
        </p:grpSpPr>
        <p:sp>
          <p:nvSpPr>
            <p:cNvPr id="172" name="椭圆 171"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695403" y="3682778"/>
              <a:ext cx="403592" cy="403592"/>
            </a:xfrm>
            <a:prstGeom prst="ellipse">
              <a:avLst/>
            </a:prstGeom>
            <a:noFill/>
            <a:ln w="9525" cap="flat" cmpd="sng" algn="ctr">
              <a:solidFill>
                <a:sysClr val="window" lastClr="FFFFFF">
                  <a:alpha val="20000"/>
                </a:sysClr>
              </a:solidFill>
              <a:prstDash val="lgDash"/>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173" name="椭圆 172"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781748" y="3767359"/>
              <a:ext cx="234431" cy="234431"/>
            </a:xfrm>
            <a:prstGeom prst="ellipse">
              <a:avLst/>
            </a:prstGeom>
            <a:solidFill>
              <a:sysClr val="window" lastClr="FFFFFF">
                <a:alpha val="61000"/>
              </a:sysClr>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174" name="椭圆 173"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849822" y="3835433"/>
              <a:ext cx="98283" cy="98283"/>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grpSp>
      <p:cxnSp>
        <p:nvCxnSpPr>
          <p:cNvPr id="175" name="直接连接符 174"/>
          <p:cNvCxnSpPr/>
          <p:nvPr/>
        </p:nvCxnSpPr>
        <p:spPr>
          <a:xfrm flipV="1">
            <a:off x="6992862" y="4539905"/>
            <a:ext cx="0" cy="990456"/>
          </a:xfrm>
          <a:prstGeom prst="line">
            <a:avLst/>
          </a:prstGeom>
          <a:ln w="12700">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6" name="矩形: 圆角 175"/>
          <p:cNvSpPr/>
          <p:nvPr/>
        </p:nvSpPr>
        <p:spPr>
          <a:xfrm>
            <a:off x="6191692" y="3909120"/>
            <a:ext cx="1683266" cy="608748"/>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r>
              <a:rPr lang="zh-CN" altLang="en-US" sz="32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成长期</a:t>
            </a:r>
          </a:p>
        </p:txBody>
      </p:sp>
      <p:sp>
        <p:nvSpPr>
          <p:cNvPr id="177" name="矩形: 圆角 176"/>
          <p:cNvSpPr/>
          <p:nvPr/>
        </p:nvSpPr>
        <p:spPr>
          <a:xfrm>
            <a:off x="5597707" y="1839140"/>
            <a:ext cx="2690876" cy="1984176"/>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r>
              <a:rPr lang="en-US" altLang="zh-CN" sz="2000" b="1" dirty="0">
                <a:solidFill>
                  <a:srgbClr val="62FFFF"/>
                </a:solidFill>
                <a:latin typeface="微软雅黑" panose="020B0503020204020204" pitchFamily="34" charset="-122"/>
                <a:ea typeface="微软雅黑" panose="020B0503020204020204" pitchFamily="34" charset="-122"/>
              </a:rPr>
              <a:t>2027</a:t>
            </a:r>
            <a:r>
              <a:rPr lang="zh-CN" altLang="en-US" sz="1600" dirty="0">
                <a:solidFill>
                  <a:prstClr val="white">
                    <a:lumMod val="85000"/>
                  </a:prstClr>
                </a:solidFill>
                <a:latin typeface="微软雅黑" panose="020B0503020204020204" pitchFamily="34" charset="-122"/>
                <a:ea typeface="微软雅黑" panose="020B0503020204020204" pitchFamily="34" charset="-122"/>
              </a:rPr>
              <a:t>团队将进行种子轮融资，出让</a:t>
            </a:r>
            <a:r>
              <a:rPr lang="en-US" altLang="zh-CN" sz="1600" dirty="0">
                <a:solidFill>
                  <a:srgbClr val="FFC000"/>
                </a:solidFill>
                <a:latin typeface="微软雅黑" panose="020B0503020204020204" pitchFamily="34" charset="-122"/>
                <a:ea typeface="微软雅黑" panose="020B0503020204020204" pitchFamily="34" charset="-122"/>
              </a:rPr>
              <a:t>10%</a:t>
            </a:r>
            <a:r>
              <a:rPr lang="zh-CN" altLang="en-US" sz="1600" dirty="0">
                <a:solidFill>
                  <a:prstClr val="white">
                    <a:lumMod val="85000"/>
                  </a:prstClr>
                </a:solidFill>
                <a:latin typeface="微软雅黑" panose="020B0503020204020204" pitchFamily="34" charset="-122"/>
                <a:ea typeface="微软雅黑" panose="020B0503020204020204" pitchFamily="34" charset="-122"/>
              </a:rPr>
              <a:t>股权。</a:t>
            </a:r>
            <a:endParaRPr lang="en-US" altLang="zh-CN" sz="1600" dirty="0">
              <a:solidFill>
                <a:prstClr val="white">
                  <a:lumMod val="85000"/>
                </a:prstClr>
              </a:solidFill>
              <a:latin typeface="微软雅黑" panose="020B0503020204020204" pitchFamily="34" charset="-122"/>
              <a:ea typeface="微软雅黑" panose="020B0503020204020204" pitchFamily="34" charset="-122"/>
            </a:endParaRPr>
          </a:p>
          <a:p>
            <a:pPr algn="ctr" defTabSz="914400"/>
            <a:r>
              <a:rPr lang="en-US" altLang="zh-CN" sz="2000" b="1" dirty="0">
                <a:solidFill>
                  <a:srgbClr val="62FFFF"/>
                </a:solidFill>
                <a:latin typeface="微软雅黑" panose="020B0503020204020204" pitchFamily="34" charset="-122"/>
                <a:ea typeface="微软雅黑" panose="020B0503020204020204" pitchFamily="34" charset="-122"/>
              </a:rPr>
              <a:t>2028</a:t>
            </a:r>
            <a:r>
              <a:rPr lang="zh-CN" altLang="en-US" sz="1600" dirty="0">
                <a:solidFill>
                  <a:schemeClr val="bg1"/>
                </a:solidFill>
                <a:latin typeface="微软雅黑" panose="020B0503020204020204" pitchFamily="34" charset="-122"/>
                <a:ea typeface="微软雅黑" panose="020B0503020204020204" pitchFamily="34" charset="-122"/>
              </a:rPr>
              <a:t>团队与产业园区达成合作，深入融入产业供应链。</a:t>
            </a:r>
          </a:p>
        </p:txBody>
      </p:sp>
      <p:pic>
        <p:nvPicPr>
          <p:cNvPr id="178" name="图片 177"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PicPr/>
          <p:nvPr/>
        </p:nvPicPr>
        <p:blipFill>
          <a:blip r:embed="rId3" cstate="print"/>
          <a:stretch>
            <a:fillRect/>
          </a:stretch>
        </p:blipFill>
        <p:spPr>
          <a:xfrm>
            <a:off x="5249610" y="3473810"/>
            <a:ext cx="3471574" cy="800695"/>
          </a:xfrm>
          <a:prstGeom prst="rect">
            <a:avLst/>
          </a:prstGeom>
        </p:spPr>
      </p:pic>
      <p:grpSp>
        <p:nvGrpSpPr>
          <p:cNvPr id="183" name="组合 182"/>
          <p:cNvGrpSpPr/>
          <p:nvPr/>
        </p:nvGrpSpPr>
        <p:grpSpPr>
          <a:xfrm>
            <a:off x="9405166" y="4242098"/>
            <a:ext cx="320799" cy="323038"/>
            <a:chOff x="1695403" y="3682778"/>
            <a:chExt cx="403592" cy="403592"/>
          </a:xfrm>
        </p:grpSpPr>
        <p:sp>
          <p:nvSpPr>
            <p:cNvPr id="184" name="椭圆 183"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695403" y="3682778"/>
              <a:ext cx="403592" cy="403592"/>
            </a:xfrm>
            <a:prstGeom prst="ellipse">
              <a:avLst/>
            </a:prstGeom>
            <a:noFill/>
            <a:ln w="9525" cap="flat" cmpd="sng" algn="ctr">
              <a:solidFill>
                <a:sysClr val="window" lastClr="FFFFFF">
                  <a:alpha val="20000"/>
                </a:sysClr>
              </a:solidFill>
              <a:prstDash val="lgDash"/>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185" name="椭圆 184"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781748" y="3767359"/>
              <a:ext cx="234431" cy="234431"/>
            </a:xfrm>
            <a:prstGeom prst="ellipse">
              <a:avLst/>
            </a:prstGeom>
            <a:solidFill>
              <a:sysClr val="window" lastClr="FFFFFF">
                <a:alpha val="61000"/>
              </a:sysClr>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sp>
          <p:nvSpPr>
            <p:cNvPr id="186" name="椭圆 185"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nvSpPr>
          <p:spPr>
            <a:xfrm>
              <a:off x="1849822" y="3835433"/>
              <a:ext cx="98283" cy="98283"/>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575945" eaLnBrk="1" fontAlgn="auto" latinLnBrk="0" hangingPunct="1">
                <a:lnSpc>
                  <a:spcPct val="100000"/>
                </a:lnSpc>
                <a:spcBef>
                  <a:spcPts val="0"/>
                </a:spcBef>
                <a:spcAft>
                  <a:spcPts val="0"/>
                </a:spcAft>
                <a:buClrTx/>
                <a:buSzTx/>
                <a:buFontTx/>
                <a:buNone/>
                <a:defRPr/>
              </a:pPr>
              <a:endParaRPr kumimoji="0" lang="zh-CN" altLang="en-US" sz="1135"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ea"/>
                <a:sym typeface="+mn-lt"/>
              </a:endParaRPr>
            </a:p>
          </p:txBody>
        </p:sp>
      </p:grpSp>
      <p:cxnSp>
        <p:nvCxnSpPr>
          <p:cNvPr id="187" name="直接连接符 186"/>
          <p:cNvCxnSpPr>
            <a:endCxn id="188" idx="2"/>
          </p:cNvCxnSpPr>
          <p:nvPr/>
        </p:nvCxnSpPr>
        <p:spPr>
          <a:xfrm flipH="1" flipV="1">
            <a:off x="9514671" y="3216191"/>
            <a:ext cx="48126" cy="1172832"/>
          </a:xfrm>
          <a:prstGeom prst="line">
            <a:avLst/>
          </a:prstGeom>
          <a:ln w="12700">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8" name="矩形: 圆角 187"/>
          <p:cNvSpPr/>
          <p:nvPr/>
        </p:nvSpPr>
        <p:spPr>
          <a:xfrm>
            <a:off x="8673038" y="2607443"/>
            <a:ext cx="1683266" cy="608748"/>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r>
              <a:rPr lang="zh-CN" altLang="en-US" sz="32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成熟期</a:t>
            </a:r>
          </a:p>
        </p:txBody>
      </p:sp>
      <p:sp>
        <p:nvSpPr>
          <p:cNvPr id="189" name="矩形: 圆角 188"/>
          <p:cNvSpPr/>
          <p:nvPr/>
        </p:nvSpPr>
        <p:spPr>
          <a:xfrm>
            <a:off x="8073277" y="978807"/>
            <a:ext cx="2690876" cy="1560937"/>
          </a:xfrm>
          <a:prstGeom prst="roundRect">
            <a:avLst>
              <a:gd name="adj" fmla="val 50000"/>
            </a:avLst>
          </a:prstGeom>
          <a:noFill/>
          <a:ln w="3175" cap="flat" cmpd="sng" algn="ctr">
            <a:gradFill>
              <a:gsLst>
                <a:gs pos="39000">
                  <a:srgbClr val="6ED5FF">
                    <a:alpha val="10000"/>
                  </a:srgbClr>
                </a:gs>
                <a:gs pos="0">
                  <a:srgbClr val="9BE2FF"/>
                </a:gs>
                <a:gs pos="100000">
                  <a:srgbClr val="6ED5FF">
                    <a:alpha val="60000"/>
                  </a:srgbClr>
                </a:gs>
              </a:gsLst>
              <a:lin ang="0" scaled="0"/>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r>
              <a:rPr lang="en-US" altLang="zh-CN" sz="2000" b="1" dirty="0">
                <a:solidFill>
                  <a:srgbClr val="62FFFF"/>
                </a:solidFill>
                <a:latin typeface="微软雅黑" panose="020B0503020204020204" pitchFamily="34" charset="-122"/>
                <a:ea typeface="微软雅黑" panose="020B0503020204020204" pitchFamily="34" charset="-122"/>
              </a:rPr>
              <a:t>2029</a:t>
            </a:r>
            <a:r>
              <a:rPr lang="zh-CN" altLang="en-US" sz="1600" dirty="0">
                <a:solidFill>
                  <a:prstClr val="white">
                    <a:lumMod val="85000"/>
                  </a:prstClr>
                </a:solidFill>
                <a:latin typeface="微软雅黑" panose="020B0503020204020204" pitchFamily="34" charset="-122"/>
                <a:ea typeface="微软雅黑" panose="020B0503020204020204" pitchFamily="34" charset="-122"/>
              </a:rPr>
              <a:t>产品完成第</a:t>
            </a:r>
            <a:r>
              <a:rPr lang="en-US" altLang="zh-CN" sz="1600" dirty="0">
                <a:solidFill>
                  <a:prstClr val="white">
                    <a:lumMod val="85000"/>
                  </a:prstClr>
                </a:solidFill>
                <a:latin typeface="微软雅黑" panose="020B0503020204020204" pitchFamily="34" charset="-122"/>
                <a:ea typeface="微软雅黑" panose="020B0503020204020204" pitchFamily="34" charset="-122"/>
              </a:rPr>
              <a:t>3</a:t>
            </a:r>
            <a:r>
              <a:rPr lang="zh-CN" altLang="en-US" sz="1600" dirty="0">
                <a:solidFill>
                  <a:prstClr val="white">
                    <a:lumMod val="85000"/>
                  </a:prstClr>
                </a:solidFill>
                <a:latin typeface="微软雅黑" panose="020B0503020204020204" pitchFamily="34" charset="-122"/>
                <a:ea typeface="微软雅黑" panose="020B0503020204020204" pitchFamily="34" charset="-122"/>
              </a:rPr>
              <a:t>次更新，技术服务协同发展，进一步提高市场竞争力。</a:t>
            </a:r>
          </a:p>
        </p:txBody>
      </p:sp>
      <p:pic>
        <p:nvPicPr>
          <p:cNvPr id="190" name="图片 189"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PicPr/>
          <p:nvPr/>
        </p:nvPicPr>
        <p:blipFill>
          <a:blip r:embed="rId3" cstate="print"/>
          <a:stretch>
            <a:fillRect/>
          </a:stretch>
        </p:blipFill>
        <p:spPr>
          <a:xfrm>
            <a:off x="7732645" y="2190879"/>
            <a:ext cx="3471574" cy="800695"/>
          </a:xfrm>
          <a:prstGeom prst="rect">
            <a:avLst/>
          </a:prstGeom>
        </p:spPr>
      </p:pic>
      <p:sp>
        <p:nvSpPr>
          <p:cNvPr id="195" name="文本框 194"/>
          <p:cNvSpPr txBox="1"/>
          <p:nvPr/>
        </p:nvSpPr>
        <p:spPr>
          <a:xfrm>
            <a:off x="-2050260" y="1038565"/>
            <a:ext cx="9889373" cy="1396473"/>
          </a:xfrm>
          <a:prstGeom prst="rect">
            <a:avLst/>
          </a:prstGeom>
          <a:noFill/>
          <a:ln w="9525">
            <a:noFill/>
          </a:ln>
        </p:spPr>
        <p:txBody>
          <a:bodyPr wrap="square">
            <a:spAutoFit/>
          </a:bodyPr>
          <a:lstStyle/>
          <a:p>
            <a:pPr algn="ctr">
              <a:lnSpc>
                <a:spcPct val="140000"/>
              </a:lnSpc>
              <a:spcBef>
                <a:spcPts val="0"/>
              </a:spcBef>
              <a:spcAft>
                <a:spcPts val="0"/>
              </a:spcAft>
              <a:buClrTx/>
              <a:buSzTx/>
              <a:buFontTx/>
              <a:defRPr/>
            </a:pPr>
            <a:r>
              <a:rPr lang="zh-CN" altLang="en-US" sz="32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聚焦产品研发、投融资发展</a:t>
            </a:r>
            <a:endParaRPr lang="en-US" altLang="zh-CN" sz="32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endParaRPr>
          </a:p>
          <a:p>
            <a:pPr algn="ctr">
              <a:lnSpc>
                <a:spcPct val="140000"/>
              </a:lnSpc>
              <a:spcBef>
                <a:spcPts val="0"/>
              </a:spcBef>
              <a:spcAft>
                <a:spcPts val="0"/>
              </a:spcAft>
              <a:buClrTx/>
              <a:buSzTx/>
              <a:buFontTx/>
              <a:defRPr/>
            </a:pPr>
            <a:r>
              <a:rPr lang="zh-CN" altLang="en-US" sz="32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扩大营销等</a:t>
            </a:r>
            <a:endParaRPr lang="en-US" altLang="zh-CN" sz="32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endParaRPr>
          </a:p>
        </p:txBody>
      </p:sp>
      <p:pic>
        <p:nvPicPr>
          <p:cNvPr id="197" name="图片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pic>
        <p:nvPicPr>
          <p:cNvPr id="46" name="图片 45">
            <a:extLst>
              <a:ext uri="{FF2B5EF4-FFF2-40B4-BE49-F238E27FC236}">
                <a16:creationId xmlns:a16="http://schemas.microsoft.com/office/drawing/2014/main" id="{5F4C99E5-2E15-4B37-AECA-3C4AFC1658F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9881" y="5168843"/>
            <a:ext cx="1684922" cy="999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46" descr="e7d195523061f1c0d3ba7f298e59d031c9c3f97027ed136f882110EF8F17BAD1F2C348D17C7856EF46CB4678CC9E44EE1ABA681E3133328A7B4D22AAF822B2429426B2355AA8CC4431B8568D2CF3B73A608EADBFD87AE0DC2085F49D4C585EE85AD222AAB0F9867648B54ABAF32054115737F34E4D49AA79217DAAD96EC749D63CD56D4C4DBEFB4D">
            <a:extLst>
              <a:ext uri="{FF2B5EF4-FFF2-40B4-BE49-F238E27FC236}">
                <a16:creationId xmlns:a16="http://schemas.microsoft.com/office/drawing/2014/main" id="{7BD867A1-2609-4605-876E-00A1D771D43A}"/>
              </a:ext>
            </a:extLst>
          </p:cNvPr>
          <p:cNvPicPr/>
          <p:nvPr/>
        </p:nvPicPr>
        <p:blipFill>
          <a:blip r:embed="rId3" cstate="print"/>
          <a:stretch>
            <a:fillRect/>
          </a:stretch>
        </p:blipFill>
        <p:spPr>
          <a:xfrm>
            <a:off x="9405166" y="6175494"/>
            <a:ext cx="2751274" cy="392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2" nodeType="with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500"/>
                                        <p:tgtEl>
                                          <p:spTgt spid="195"/>
                                        </p:tgtEl>
                                      </p:cBhvr>
                                    </p:animEffect>
                                  </p:childTnLst>
                                </p:cTn>
                              </p:par>
                              <p:par>
                                <p:cTn id="14" presetID="10" presetClass="entr" presetSubtype="0" fill="hold" nodeType="withEffect">
                                  <p:stCondLst>
                                    <p:cond delay="0"/>
                                  </p:stCondLst>
                                  <p:childTnLst>
                                    <p:set>
                                      <p:cBhvr>
                                        <p:cTn id="15" dur="1" fill="hold">
                                          <p:stCondLst>
                                            <p:cond delay="0"/>
                                          </p:stCondLst>
                                        </p:cTn>
                                        <p:tgtEl>
                                          <p:spTgt spid="196"/>
                                        </p:tgtEl>
                                        <p:attrNameLst>
                                          <p:attrName>style.visibility</p:attrName>
                                        </p:attrNameLst>
                                      </p:cBhvr>
                                      <p:to>
                                        <p:strVal val="visible"/>
                                      </p:to>
                                    </p:set>
                                    <p:animEffect transition="in" filter="fade">
                                      <p:cBhvr>
                                        <p:cTn id="16" dur="500"/>
                                        <p:tgtEl>
                                          <p:spTgt spid="196"/>
                                        </p:tgtEl>
                                      </p:cBhvr>
                                    </p:animEffect>
                                  </p:childTnLst>
                                </p:cTn>
                              </p:par>
                              <p:par>
                                <p:cTn id="17" presetID="10"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500"/>
                                        <p:tgtEl>
                                          <p:spTgt spid="9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7"/>
                                        </p:tgtEl>
                                        <p:attrNameLst>
                                          <p:attrName>style.visibility</p:attrName>
                                        </p:attrNameLst>
                                      </p:cBhvr>
                                      <p:to>
                                        <p:strVal val="visible"/>
                                      </p:to>
                                    </p:set>
                                    <p:animEffect transition="in" filter="fade">
                                      <p:cBhvr>
                                        <p:cTn id="31" dur="500"/>
                                        <p:tgtEl>
                                          <p:spTgt spid="1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10" presetClass="entr" presetSubtype="0" fill="hold" nodeType="withEffect">
                                  <p:stCondLst>
                                    <p:cond delay="0"/>
                                  </p:stCondLst>
                                  <p:childTnLst>
                                    <p:set>
                                      <p:cBhvr>
                                        <p:cTn id="39" dur="1" fill="hold">
                                          <p:stCondLst>
                                            <p:cond delay="0"/>
                                          </p:stCondLst>
                                        </p:cTn>
                                        <p:tgtEl>
                                          <p:spTgt spid="163"/>
                                        </p:tgtEl>
                                        <p:attrNameLst>
                                          <p:attrName>style.visibility</p:attrName>
                                        </p:attrNameLst>
                                      </p:cBhvr>
                                      <p:to>
                                        <p:strVal val="visible"/>
                                      </p:to>
                                    </p:set>
                                    <p:animEffect transition="in" filter="fade">
                                      <p:cBhvr>
                                        <p:cTn id="40" dur="500"/>
                                        <p:tgtEl>
                                          <p:spTgt spid="16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4"/>
                                        </p:tgtEl>
                                        <p:attrNameLst>
                                          <p:attrName>style.visibility</p:attrName>
                                        </p:attrNameLst>
                                      </p:cBhvr>
                                      <p:to>
                                        <p:strVal val="visible"/>
                                      </p:to>
                                    </p:set>
                                    <p:animEffect transition="in" filter="fade">
                                      <p:cBhvr>
                                        <p:cTn id="43" dur="500"/>
                                        <p:tgtEl>
                                          <p:spTgt spid="1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5"/>
                                        </p:tgtEl>
                                        <p:attrNameLst>
                                          <p:attrName>style.visibility</p:attrName>
                                        </p:attrNameLst>
                                      </p:cBhvr>
                                      <p:to>
                                        <p:strVal val="visible"/>
                                      </p:to>
                                    </p:set>
                                    <p:animEffect transition="in" filter="fade">
                                      <p:cBhvr>
                                        <p:cTn id="46" dur="500"/>
                                        <p:tgtEl>
                                          <p:spTgt spid="165"/>
                                        </p:tgtEl>
                                      </p:cBhvr>
                                    </p:animEffect>
                                  </p:childTnLst>
                                </p:cTn>
                              </p:par>
                              <p:par>
                                <p:cTn id="47" presetID="10"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500"/>
                                        <p:tgtEl>
                                          <p:spTgt spid="166"/>
                                        </p:tgtEl>
                                      </p:cBhvr>
                                    </p:animEffect>
                                  </p:childTnLst>
                                </p:cTn>
                              </p:par>
                              <p:par>
                                <p:cTn id="50" presetID="10" presetClass="entr" presetSubtype="0" fill="hold" nodeType="with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fade">
                                      <p:cBhvr>
                                        <p:cTn id="52" dur="500"/>
                                        <p:tgtEl>
                                          <p:spTgt spid="171"/>
                                        </p:tgtEl>
                                      </p:cBhvr>
                                    </p:animEffect>
                                  </p:childTnLst>
                                </p:cTn>
                              </p:par>
                              <p:par>
                                <p:cTn id="53" presetID="10" presetClass="entr" presetSubtype="0" fill="hold" nodeType="withEffect">
                                  <p:stCondLst>
                                    <p:cond delay="0"/>
                                  </p:stCondLst>
                                  <p:childTnLst>
                                    <p:set>
                                      <p:cBhvr>
                                        <p:cTn id="54" dur="1" fill="hold">
                                          <p:stCondLst>
                                            <p:cond delay="0"/>
                                          </p:stCondLst>
                                        </p:cTn>
                                        <p:tgtEl>
                                          <p:spTgt spid="175"/>
                                        </p:tgtEl>
                                        <p:attrNameLst>
                                          <p:attrName>style.visibility</p:attrName>
                                        </p:attrNameLst>
                                      </p:cBhvr>
                                      <p:to>
                                        <p:strVal val="visible"/>
                                      </p:to>
                                    </p:set>
                                    <p:animEffect transition="in" filter="fade">
                                      <p:cBhvr>
                                        <p:cTn id="55" dur="500"/>
                                        <p:tgtEl>
                                          <p:spTgt spid="1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6"/>
                                        </p:tgtEl>
                                        <p:attrNameLst>
                                          <p:attrName>style.visibility</p:attrName>
                                        </p:attrNameLst>
                                      </p:cBhvr>
                                      <p:to>
                                        <p:strVal val="visible"/>
                                      </p:to>
                                    </p:set>
                                    <p:animEffect transition="in" filter="fade">
                                      <p:cBhvr>
                                        <p:cTn id="58" dur="500"/>
                                        <p:tgtEl>
                                          <p:spTgt spid="17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7"/>
                                        </p:tgtEl>
                                        <p:attrNameLst>
                                          <p:attrName>style.visibility</p:attrName>
                                        </p:attrNameLst>
                                      </p:cBhvr>
                                      <p:to>
                                        <p:strVal val="visible"/>
                                      </p:to>
                                    </p:set>
                                    <p:animEffect transition="in" filter="fade">
                                      <p:cBhvr>
                                        <p:cTn id="61" dur="500"/>
                                        <p:tgtEl>
                                          <p:spTgt spid="177"/>
                                        </p:tgtEl>
                                      </p:cBhvr>
                                    </p:animEffect>
                                  </p:childTnLst>
                                </p:cTn>
                              </p:par>
                              <p:par>
                                <p:cTn id="62" presetID="10" presetClass="entr" presetSubtype="0" fill="hold" nodeType="with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fade">
                                      <p:cBhvr>
                                        <p:cTn id="64" dur="500"/>
                                        <p:tgtEl>
                                          <p:spTgt spid="178"/>
                                        </p:tgtEl>
                                      </p:cBhvr>
                                    </p:animEffect>
                                  </p:childTnLst>
                                </p:cTn>
                              </p:par>
                              <p:par>
                                <p:cTn id="65" presetID="10" presetClass="entr" presetSubtype="0" fill="hold" nodeType="withEffect">
                                  <p:stCondLst>
                                    <p:cond delay="0"/>
                                  </p:stCondLst>
                                  <p:childTnLst>
                                    <p:set>
                                      <p:cBhvr>
                                        <p:cTn id="66" dur="1" fill="hold">
                                          <p:stCondLst>
                                            <p:cond delay="0"/>
                                          </p:stCondLst>
                                        </p:cTn>
                                        <p:tgtEl>
                                          <p:spTgt spid="183"/>
                                        </p:tgtEl>
                                        <p:attrNameLst>
                                          <p:attrName>style.visibility</p:attrName>
                                        </p:attrNameLst>
                                      </p:cBhvr>
                                      <p:to>
                                        <p:strVal val="visible"/>
                                      </p:to>
                                    </p:set>
                                    <p:animEffect transition="in" filter="fade">
                                      <p:cBhvr>
                                        <p:cTn id="67" dur="500"/>
                                        <p:tgtEl>
                                          <p:spTgt spid="183"/>
                                        </p:tgtEl>
                                      </p:cBhvr>
                                    </p:animEffect>
                                  </p:childTnLst>
                                </p:cTn>
                              </p:par>
                              <p:par>
                                <p:cTn id="68" presetID="10" presetClass="entr" presetSubtype="0" fill="hold" nodeType="with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fade">
                                      <p:cBhvr>
                                        <p:cTn id="70" dur="500"/>
                                        <p:tgtEl>
                                          <p:spTgt spid="18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8"/>
                                        </p:tgtEl>
                                        <p:attrNameLst>
                                          <p:attrName>style.visibility</p:attrName>
                                        </p:attrNameLst>
                                      </p:cBhvr>
                                      <p:to>
                                        <p:strVal val="visible"/>
                                      </p:to>
                                    </p:set>
                                    <p:animEffect transition="in" filter="fade">
                                      <p:cBhvr>
                                        <p:cTn id="73" dur="500"/>
                                        <p:tgtEl>
                                          <p:spTgt spid="18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9"/>
                                        </p:tgtEl>
                                        <p:attrNameLst>
                                          <p:attrName>style.visibility</p:attrName>
                                        </p:attrNameLst>
                                      </p:cBhvr>
                                      <p:to>
                                        <p:strVal val="visible"/>
                                      </p:to>
                                    </p:set>
                                    <p:animEffect transition="in" filter="fade">
                                      <p:cBhvr>
                                        <p:cTn id="76" dur="500"/>
                                        <p:tgtEl>
                                          <p:spTgt spid="189"/>
                                        </p:tgtEl>
                                      </p:cBhvr>
                                    </p:animEffect>
                                  </p:childTnLst>
                                </p:cTn>
                              </p:par>
                              <p:par>
                                <p:cTn id="77" presetID="10" presetClass="entr" presetSubtype="0" fill="hold" nodeType="withEffect">
                                  <p:stCondLst>
                                    <p:cond delay="0"/>
                                  </p:stCondLst>
                                  <p:childTnLst>
                                    <p:set>
                                      <p:cBhvr>
                                        <p:cTn id="78" dur="1" fill="hold">
                                          <p:stCondLst>
                                            <p:cond delay="0"/>
                                          </p:stCondLst>
                                        </p:cTn>
                                        <p:tgtEl>
                                          <p:spTgt spid="190"/>
                                        </p:tgtEl>
                                        <p:attrNameLst>
                                          <p:attrName>style.visibility</p:attrName>
                                        </p:attrNameLst>
                                      </p:cBhvr>
                                      <p:to>
                                        <p:strVal val="visible"/>
                                      </p:to>
                                    </p:set>
                                    <p:animEffect transition="in" filter="fade">
                                      <p:cBhvr>
                                        <p:cTn id="79" dur="500"/>
                                        <p:tgtEl>
                                          <p:spTgt spid="190"/>
                                        </p:tgtEl>
                                      </p:cBhvr>
                                    </p:animEffect>
                                  </p:childTnLst>
                                </p:cTn>
                              </p:par>
                              <p:par>
                                <p:cTn id="80" presetID="10" presetClass="entr" presetSubtype="0"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p:bldP spid="36" grpId="2"/>
      <p:bldP spid="157" grpId="0" animBg="1"/>
      <p:bldP spid="158" grpId="0" animBg="1"/>
      <p:bldP spid="164" grpId="0" animBg="1"/>
      <p:bldP spid="165" grpId="0" animBg="1"/>
      <p:bldP spid="176" grpId="0" animBg="1"/>
      <p:bldP spid="177" grpId="0" animBg="1"/>
      <p:bldP spid="188" grpId="0" animBg="1"/>
      <p:bldP spid="189" grpId="0" animBg="1"/>
      <p:bldP spid="195" grpId="1"/>
      <p:bldP spid="195"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2022318" y="-623251"/>
            <a:ext cx="14575155" cy="9135110"/>
          </a:xfrm>
          <a:prstGeom prst="rect">
            <a:avLst/>
          </a:prstGeom>
        </p:spPr>
      </p:pic>
      <p:sp>
        <p:nvSpPr>
          <p:cNvPr id="57" name="文本框 56"/>
          <p:cNvSpPr txBox="1"/>
          <p:nvPr/>
        </p:nvSpPr>
        <p:spPr>
          <a:xfrm>
            <a:off x="1107761" y="958540"/>
            <a:ext cx="9889373" cy="707053"/>
          </a:xfrm>
          <a:prstGeom prst="rect">
            <a:avLst/>
          </a:prstGeom>
          <a:noFill/>
          <a:ln w="9525">
            <a:noFill/>
          </a:ln>
        </p:spPr>
        <p:txBody>
          <a:bodyPr wrap="square">
            <a:spAutoFit/>
          </a:bodyPr>
          <a:lstStyle/>
          <a:p>
            <a:pPr algn="ctr">
              <a:lnSpc>
                <a:spcPct val="140000"/>
              </a:lnSpc>
              <a:spcBef>
                <a:spcPts val="0"/>
              </a:spcBef>
              <a:spcAft>
                <a:spcPts val="0"/>
              </a:spcAft>
              <a:buClrTx/>
              <a:buSzTx/>
              <a:buFontTx/>
              <a:defRPr/>
            </a:pPr>
            <a:r>
              <a:rPr lang="zh-CN" altLang="en-US" sz="32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团队创新实践育人成效显著，发挥科创模范引领作用</a:t>
            </a:r>
          </a:p>
        </p:txBody>
      </p:sp>
      <p:sp>
        <p:nvSpPr>
          <p:cNvPr id="61" name="文本框 23" descr="e7d195523061f1c0c989bbdf341b111e769f2ee359bd8df638E53E9931A62DC22263A6E1A75FFBC630BB5D77BA969D9175F253EB94D93A1189E24A7D909BAD0376573965191318DE1FD009565C070D0758BE63ED47B2EDEAA656FC2A97122CA426DE96D20F83C08BCE0DF03B1EB339934F8AE02B1492AD74F7A3457872B8B824532070654EF1FF40F648AFD239D3AD9B"/>
          <p:cNvSpPr txBox="1"/>
          <p:nvPr/>
        </p:nvSpPr>
        <p:spPr>
          <a:xfrm>
            <a:off x="6212202" y="2413619"/>
            <a:ext cx="5447453" cy="3321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kumimoji="0" lang="en-US" altLang="zh-CN"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 </a:t>
            </a:r>
            <a:r>
              <a:rPr kumimoji="0" lang="zh-CN" altLang="en-US"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本科生团队成员来自</a:t>
            </a:r>
            <a:r>
              <a:rPr lang="en-US" altLang="zh-CN" sz="2800" b="1" dirty="0">
                <a:solidFill>
                  <a:srgbClr val="FFFF00"/>
                </a:solidFill>
                <a:latin typeface="微软雅黑" panose="020B0503020204020204" pitchFamily="34" charset="-122"/>
                <a:ea typeface="微软雅黑" panose="020B0503020204020204" pitchFamily="34" charset="-122"/>
              </a:rPr>
              <a:t>4</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rPr>
              <a:t>所不同学院</a:t>
            </a:r>
            <a:r>
              <a:rPr kumimoji="0" lang="zh-CN" altLang="en-US"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汇集不同专业</a:t>
            </a:r>
            <a:r>
              <a:rPr lang="en-US" altLang="zh-CN" sz="2400" b="1" noProof="0" dirty="0">
                <a:solidFill>
                  <a:srgbClr val="FFFF00"/>
                </a:solidFill>
                <a:latin typeface="微软雅黑" panose="020B0503020204020204" pitchFamily="34" charset="-122"/>
                <a:ea typeface="微软雅黑" panose="020B0503020204020204" pitchFamily="34" charset="-122"/>
              </a:rPr>
              <a:t>3</a:t>
            </a:r>
            <a:r>
              <a:rPr lang="zh-CN" altLang="en-US" sz="2400" b="1" dirty="0">
                <a:solidFill>
                  <a:srgbClr val="FFFF00"/>
                </a:solidFill>
                <a:latin typeface="微软雅黑" panose="020B0503020204020204" pitchFamily="34" charset="-122"/>
                <a:ea typeface="微软雅黑" panose="020B0503020204020204" pitchFamily="34" charset="-122"/>
              </a:rPr>
              <a:t>个年级</a:t>
            </a: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rPr>
              <a:t>同学</a:t>
            </a:r>
            <a:r>
              <a:rPr kumimoji="0" lang="zh-CN" altLang="en-US"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相互学习</a:t>
            </a:r>
            <a:r>
              <a:rPr lang="zh-CN" altLang="en-US" b="1" noProof="0" dirty="0">
                <a:solidFill>
                  <a:sysClr val="window" lastClr="FFFFFF"/>
                </a:solidFill>
                <a:latin typeface="微软雅黑" panose="020B0503020204020204" pitchFamily="34" charset="-122"/>
                <a:ea typeface="微软雅黑" panose="020B0503020204020204" pitchFamily="34" charset="-122"/>
              </a:rPr>
              <a:t>。</a:t>
            </a:r>
            <a:endParaRPr lang="en-US" altLang="zh-CN" b="1"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b="1" dirty="0">
                <a:solidFill>
                  <a:schemeClr val="bg1"/>
                </a:solidFill>
                <a:latin typeface="微软雅黑" panose="020B0503020204020204" pitchFamily="34" charset="-122"/>
                <a:ea typeface="微软雅黑" panose="020B0503020204020204" pitchFamily="34" charset="-122"/>
              </a:rPr>
              <a:t>引领</a:t>
            </a:r>
            <a:r>
              <a:rPr lang="en-US" altLang="zh-CN" sz="2400" b="1" dirty="0">
                <a:solidFill>
                  <a:srgbClr val="FFFF00"/>
                </a:solidFill>
                <a:latin typeface="微软雅黑" panose="020B0503020204020204" pitchFamily="34" charset="-122"/>
                <a:ea typeface="微软雅黑" panose="020B0503020204020204" pitchFamily="34" charset="-122"/>
              </a:rPr>
              <a:t>10</a:t>
            </a:r>
            <a:r>
              <a:rPr lang="zh-CN" altLang="en-US" sz="2400" b="1" dirty="0">
                <a:solidFill>
                  <a:srgbClr val="FFFF00"/>
                </a:solidFill>
                <a:latin typeface="微软雅黑" panose="020B0503020204020204" pitchFamily="34" charset="-122"/>
                <a:ea typeface="微软雅黑" panose="020B0503020204020204" pitchFamily="34" charset="-122"/>
              </a:rPr>
              <a:t>位</a:t>
            </a:r>
            <a:r>
              <a:rPr lang="zh-CN" altLang="en-US" b="1" dirty="0">
                <a:solidFill>
                  <a:schemeClr val="bg1"/>
                </a:solidFill>
                <a:latin typeface="微软雅黑" panose="020B0503020204020204" pitchFamily="34" charset="-122"/>
                <a:ea typeface="微软雅黑" panose="020B0503020204020204" pitchFamily="34" charset="-122"/>
              </a:rPr>
              <a:t>本科生参与完成创新创业项目</a:t>
            </a:r>
            <a:r>
              <a:rPr lang="en-US" altLang="zh-CN" sz="2400" b="1" dirty="0">
                <a:solidFill>
                  <a:srgbClr val="FFFF00"/>
                </a:solidFill>
                <a:latin typeface="微软雅黑" panose="020B0503020204020204" pitchFamily="34" charset="-122"/>
                <a:ea typeface="微软雅黑" panose="020B0503020204020204" pitchFamily="34" charset="-122"/>
              </a:rPr>
              <a:t>2</a:t>
            </a:r>
            <a:r>
              <a:rPr lang="zh-CN" altLang="en-US" sz="2400" b="1" dirty="0">
                <a:solidFill>
                  <a:srgbClr val="FFFF00"/>
                </a:solidFill>
                <a:latin typeface="微软雅黑" panose="020B0503020204020204" pitchFamily="34" charset="-122"/>
                <a:ea typeface="微软雅黑" panose="020B0503020204020204" pitchFamily="34" charset="-122"/>
              </a:rPr>
              <a:t>项</a:t>
            </a:r>
            <a:r>
              <a:rPr lang="zh-CN" altLang="en-US" b="1" dirty="0">
                <a:solidFill>
                  <a:schemeClr val="bg1"/>
                </a:solidFill>
                <a:latin typeface="微软雅黑" panose="020B0503020204020204" pitchFamily="34" charset="-122"/>
                <a:ea typeface="微软雅黑" panose="020B0503020204020204" pitchFamily="34" charset="-122"/>
              </a:rPr>
              <a:t>，紧跟研究前沿，培养</a:t>
            </a:r>
            <a:r>
              <a:rPr lang="zh-CN" altLang="en-US" sz="2400" b="1" dirty="0">
                <a:solidFill>
                  <a:srgbClr val="FFC000"/>
                </a:solidFill>
                <a:latin typeface="微软雅黑" panose="020B0503020204020204" pitchFamily="34" charset="-122"/>
                <a:ea typeface="微软雅黑" panose="020B0503020204020204" pitchFamily="34" charset="-122"/>
              </a:rPr>
              <a:t>科研意识与能力</a:t>
            </a:r>
            <a:r>
              <a:rPr lang="zh-CN" altLang="en-US" b="1" dirty="0">
                <a:solidFill>
                  <a:schemeClr val="bg1"/>
                </a:solidFill>
                <a:latin typeface="微软雅黑" panose="020B0503020204020204" pitchFamily="34" charset="-122"/>
                <a:ea typeface="微软雅黑" panose="020B0503020204020204" pitchFamily="34" charset="-122"/>
              </a:rPr>
              <a:t>。</a:t>
            </a:r>
            <a:endParaRPr lang="en-US" altLang="zh-CN" b="1"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b="1" dirty="0">
                <a:solidFill>
                  <a:schemeClr val="bg1"/>
                </a:solidFill>
                <a:latin typeface="微软雅黑" panose="020B0503020204020204" pitchFamily="34" charset="-122"/>
                <a:ea typeface="微软雅黑" panose="020B0503020204020204" pitchFamily="34" charset="-122"/>
              </a:rPr>
              <a:t>团队成员在参加项目过程中为</a:t>
            </a:r>
            <a:r>
              <a:rPr lang="zh-CN" altLang="en-US" sz="2400" b="1" dirty="0">
                <a:solidFill>
                  <a:srgbClr val="FFC000"/>
                </a:solidFill>
                <a:latin typeface="微软雅黑" panose="020B0503020204020204" pitchFamily="34" charset="-122"/>
                <a:ea typeface="微软雅黑" panose="020B0503020204020204" pitchFamily="34" charset="-122"/>
              </a:rPr>
              <a:t>学科竞赛</a:t>
            </a:r>
            <a:r>
              <a:rPr lang="zh-CN" altLang="en-US" b="1" dirty="0">
                <a:solidFill>
                  <a:schemeClr val="bg1"/>
                </a:solidFill>
                <a:latin typeface="微软雅黑" panose="020B0503020204020204" pitchFamily="34" charset="-122"/>
                <a:ea typeface="微软雅黑" panose="020B0503020204020204" pitchFamily="34" charset="-122"/>
              </a:rPr>
              <a:t>获奖奠定了基础。</a:t>
            </a: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4"/>
          <a:stretch>
            <a:fillRect/>
          </a:stretch>
        </p:blipFill>
        <p:spPr>
          <a:xfrm>
            <a:off x="3092828" y="2841989"/>
            <a:ext cx="2295554" cy="1602393"/>
          </a:xfrm>
          <a:prstGeom prst="rect">
            <a:avLst/>
          </a:prstGeom>
          <a:effectLst>
            <a:reflection blurRad="6350" stA="52000" endA="300" endPos="35000" dir="5400000" sy="-100000" algn="bl" rotWithShape="0"/>
          </a:effectLst>
        </p:spPr>
      </p:pic>
      <p:sp>
        <p:nvSpPr>
          <p:cNvPr id="76" name="Freeform 21"/>
          <p:cNvSpPr/>
          <p:nvPr/>
        </p:nvSpPr>
        <p:spPr bwMode="auto">
          <a:xfrm>
            <a:off x="4405731" y="1865124"/>
            <a:ext cx="3293434" cy="548495"/>
          </a:xfrm>
          <a:custGeom>
            <a:avLst/>
            <a:gdLst>
              <a:gd name="T0" fmla="*/ 240 w 251"/>
              <a:gd name="T1" fmla="*/ 48 h 48"/>
              <a:gd name="T2" fmla="*/ 12 w 251"/>
              <a:gd name="T3" fmla="*/ 48 h 48"/>
              <a:gd name="T4" fmla="*/ 0 w 251"/>
              <a:gd name="T5" fmla="*/ 24 h 48"/>
              <a:gd name="T6" fmla="*/ 12 w 251"/>
              <a:gd name="T7" fmla="*/ 0 h 48"/>
              <a:gd name="T8" fmla="*/ 240 w 251"/>
              <a:gd name="T9" fmla="*/ 0 h 48"/>
              <a:gd name="T10" fmla="*/ 251 w 251"/>
              <a:gd name="T11" fmla="*/ 24 h 48"/>
              <a:gd name="T12" fmla="*/ 240 w 251"/>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251" h="48">
                <a:moveTo>
                  <a:pt x="240" y="48"/>
                </a:moveTo>
                <a:lnTo>
                  <a:pt x="12" y="48"/>
                </a:lnTo>
                <a:lnTo>
                  <a:pt x="0" y="24"/>
                </a:lnTo>
                <a:lnTo>
                  <a:pt x="12" y="0"/>
                </a:lnTo>
                <a:lnTo>
                  <a:pt x="240" y="0"/>
                </a:lnTo>
                <a:lnTo>
                  <a:pt x="251" y="24"/>
                </a:lnTo>
                <a:lnTo>
                  <a:pt x="240" y="48"/>
                </a:lnTo>
                <a:close/>
              </a:path>
            </a:pathLst>
          </a:custGeom>
          <a:noFill/>
          <a:ln w="1905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a:reflection blurRad="6350" stA="52000" endA="300" endPos="35000" dir="5400000" sy="-100000" algn="bl" rotWithShape="0"/>
          </a:effectLst>
        </p:spPr>
        <p:txBody>
          <a:bodyPr rtlCol="0" anchor="ctr">
            <a:scene3d>
              <a:camera prst="orthographicFront"/>
              <a:lightRig rig="soft" dir="t">
                <a:rot lat="0" lon="0" rev="15600000"/>
              </a:lightRig>
            </a:scene3d>
            <a:sp3d extrusionH="57150" prstMaterial="softEdge">
              <a:bevelT w="25400" h="381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400" b="1" kern="0" dirty="0">
                <a:solidFill>
                  <a:schemeClr val="accent4"/>
                </a:solidFill>
                <a:effectLst/>
                <a:latin typeface="微软雅黑" panose="020B0503020204020204" pitchFamily="34" charset="-122"/>
                <a:ea typeface="微软雅黑" panose="020B0503020204020204" pitchFamily="34" charset="-122"/>
                <a:cs typeface="+mn-ea"/>
              </a:rPr>
              <a:t>产教融合 交流实践</a:t>
            </a:r>
          </a:p>
        </p:txBody>
      </p:sp>
      <p:pic>
        <p:nvPicPr>
          <p:cNvPr id="77" name="图片 76"/>
          <p:cNvPicPr>
            <a:picLocks noChangeAspect="1"/>
          </p:cNvPicPr>
          <p:nvPr/>
        </p:nvPicPr>
        <p:blipFill>
          <a:blip r:embed="rId5"/>
          <a:stretch>
            <a:fillRect/>
          </a:stretch>
        </p:blipFill>
        <p:spPr>
          <a:xfrm>
            <a:off x="461812" y="3128662"/>
            <a:ext cx="2322830" cy="1315720"/>
          </a:xfrm>
          <a:prstGeom prst="rect">
            <a:avLst/>
          </a:prstGeom>
          <a:effectLst>
            <a:reflection blurRad="6350" stA="52000" endA="300" endPos="35000" dir="5400000" sy="-100000" algn="bl" rotWithShape="0"/>
          </a:effectLst>
        </p:spPr>
      </p:pic>
      <p:grpSp>
        <p:nvGrpSpPr>
          <p:cNvPr id="3" name="组合 2"/>
          <p:cNvGrpSpPr/>
          <p:nvPr/>
        </p:nvGrpSpPr>
        <p:grpSpPr>
          <a:xfrm>
            <a:off x="453543" y="394711"/>
            <a:ext cx="540044" cy="528606"/>
            <a:chOff x="520218" y="437796"/>
            <a:chExt cx="684468" cy="691752"/>
          </a:xfrm>
        </p:grpSpPr>
        <p:sp>
          <p:nvSpPr>
            <p:cNvPr id="4" name="矩形: 圆角 3"/>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7" name="文本框 6"/>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教育维度</a:t>
            </a:r>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pic>
        <p:nvPicPr>
          <p:cNvPr id="8" name="图片 7">
            <a:extLst>
              <a:ext uri="{FF2B5EF4-FFF2-40B4-BE49-F238E27FC236}">
                <a16:creationId xmlns:a16="http://schemas.microsoft.com/office/drawing/2014/main" id="{BA0F9900-5C6E-46E0-A332-62F72A98A5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1955" y="4074234"/>
            <a:ext cx="2371341" cy="2218687"/>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1"/>
      <p:bldP spid="57" grpId="2"/>
      <p:bldP spid="61" grpId="0"/>
      <p:bldP spid="76" grpId="0" animBg="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930878" y="-623252"/>
            <a:ext cx="14575155" cy="9135110"/>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3658" y="-414966"/>
            <a:ext cx="1618342" cy="1422180"/>
          </a:xfrm>
          <a:prstGeom prst="rect">
            <a:avLst/>
          </a:prstGeom>
        </p:spPr>
      </p:pic>
      <p:sp>
        <p:nvSpPr>
          <p:cNvPr id="57" name="文本框 56"/>
          <p:cNvSpPr txBox="1"/>
          <p:nvPr/>
        </p:nvSpPr>
        <p:spPr>
          <a:xfrm>
            <a:off x="1151312" y="945301"/>
            <a:ext cx="9889373" cy="707053"/>
          </a:xfrm>
          <a:prstGeom prst="rect">
            <a:avLst/>
          </a:prstGeom>
          <a:noFill/>
          <a:ln w="9525">
            <a:noFill/>
          </a:ln>
        </p:spPr>
        <p:txBody>
          <a:bodyPr wrap="square">
            <a:spAutoFit/>
          </a:bodyPr>
          <a:lstStyle/>
          <a:p>
            <a:pPr algn="ctr">
              <a:lnSpc>
                <a:spcPct val="140000"/>
              </a:lnSpc>
              <a:spcBef>
                <a:spcPts val="0"/>
              </a:spcBef>
              <a:spcAft>
                <a:spcPts val="0"/>
              </a:spcAft>
              <a:buClrTx/>
              <a:buSzTx/>
              <a:buFontTx/>
              <a:defRPr/>
            </a:pPr>
            <a:r>
              <a:rPr lang="zh-CN" altLang="en-US" sz="32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共建实践教育基地，助力创新实践育人全学段贯通</a:t>
            </a:r>
          </a:p>
        </p:txBody>
      </p:sp>
      <p:sp>
        <p:nvSpPr>
          <p:cNvPr id="72" name="Freeform 21"/>
          <p:cNvSpPr/>
          <p:nvPr/>
        </p:nvSpPr>
        <p:spPr bwMode="auto">
          <a:xfrm>
            <a:off x="4119022" y="1759608"/>
            <a:ext cx="3293434" cy="548495"/>
          </a:xfrm>
          <a:custGeom>
            <a:avLst/>
            <a:gdLst>
              <a:gd name="T0" fmla="*/ 240 w 251"/>
              <a:gd name="T1" fmla="*/ 48 h 48"/>
              <a:gd name="T2" fmla="*/ 12 w 251"/>
              <a:gd name="T3" fmla="*/ 48 h 48"/>
              <a:gd name="T4" fmla="*/ 0 w 251"/>
              <a:gd name="T5" fmla="*/ 24 h 48"/>
              <a:gd name="T6" fmla="*/ 12 w 251"/>
              <a:gd name="T7" fmla="*/ 0 h 48"/>
              <a:gd name="T8" fmla="*/ 240 w 251"/>
              <a:gd name="T9" fmla="*/ 0 h 48"/>
              <a:gd name="T10" fmla="*/ 251 w 251"/>
              <a:gd name="T11" fmla="*/ 24 h 48"/>
              <a:gd name="T12" fmla="*/ 240 w 251"/>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251" h="48">
                <a:moveTo>
                  <a:pt x="240" y="48"/>
                </a:moveTo>
                <a:lnTo>
                  <a:pt x="12" y="48"/>
                </a:lnTo>
                <a:lnTo>
                  <a:pt x="0" y="24"/>
                </a:lnTo>
                <a:lnTo>
                  <a:pt x="12" y="0"/>
                </a:lnTo>
                <a:lnTo>
                  <a:pt x="240" y="0"/>
                </a:lnTo>
                <a:lnTo>
                  <a:pt x="251" y="24"/>
                </a:lnTo>
                <a:lnTo>
                  <a:pt x="240" y="48"/>
                </a:lnTo>
                <a:close/>
              </a:path>
            </a:pathLst>
          </a:custGeom>
          <a:noFill/>
          <a:ln w="1905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p:spPr>
        <p:txBody>
          <a:bodyPr rtlCol="0" anchor="ctr">
            <a:scene3d>
              <a:camera prst="orthographicFront"/>
              <a:lightRig rig="soft" dir="t">
                <a:rot lat="0" lon="0" rev="15600000"/>
              </a:lightRig>
            </a:scene3d>
            <a:sp3d extrusionH="57150" prstMaterial="softEdge">
              <a:bevelT w="25400" h="381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400" b="1" kern="0" dirty="0">
                <a:solidFill>
                  <a:schemeClr val="accent4"/>
                </a:solidFill>
                <a:effectLst/>
                <a:latin typeface="微软雅黑" panose="020B0503020204020204" pitchFamily="34" charset="-122"/>
                <a:ea typeface="微软雅黑" panose="020B0503020204020204" pitchFamily="34" charset="-122"/>
                <a:cs typeface="+mn-ea"/>
              </a:rPr>
              <a:t>学科交叉 </a:t>
            </a:r>
            <a:r>
              <a:rPr lang="zh-CN" altLang="en-US" sz="2400" b="1" kern="0" dirty="0">
                <a:solidFill>
                  <a:schemeClr val="accent4"/>
                </a:solidFill>
                <a:latin typeface="微软雅黑" panose="020B0503020204020204" pitchFamily="34" charset="-122"/>
                <a:ea typeface="微软雅黑" panose="020B0503020204020204" pitchFamily="34" charset="-122"/>
                <a:cs typeface="+mn-ea"/>
              </a:rPr>
              <a:t>实践育人</a:t>
            </a:r>
            <a:endParaRPr lang="zh-CN" altLang="en-US" sz="2400" b="1" kern="0" dirty="0">
              <a:solidFill>
                <a:schemeClr val="accent4"/>
              </a:solidFill>
              <a:effectLst/>
              <a:latin typeface="微软雅黑" panose="020B0503020204020204" pitchFamily="34" charset="-122"/>
              <a:ea typeface="微软雅黑" panose="020B0503020204020204" pitchFamily="34" charset="-122"/>
              <a:cs typeface="+mn-ea"/>
            </a:endParaRPr>
          </a:p>
        </p:txBody>
      </p:sp>
      <p:sp>
        <p:nvSpPr>
          <p:cNvPr id="74" name="TextBox 32"/>
          <p:cNvSpPr txBox="1"/>
          <p:nvPr/>
        </p:nvSpPr>
        <p:spPr>
          <a:xfrm>
            <a:off x="6656095" y="2753476"/>
            <a:ext cx="4635164" cy="2926314"/>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0"/>
              </a:spcBef>
              <a:spcAft>
                <a:spcPts val="0"/>
              </a:spcAft>
              <a:buClrTx/>
              <a:buSzTx/>
              <a:buFontTx/>
              <a:buNone/>
              <a:defRPr/>
            </a:pPr>
            <a:r>
              <a:rPr lang="en-US" altLang="zh-CN" b="1" dirty="0">
                <a:solidFill>
                  <a:sysClr val="window" lastClr="FFFFFF"/>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吸引</a:t>
            </a:r>
            <a:r>
              <a:rPr lang="en-US" altLang="zh-CN" sz="2400" b="1" dirty="0">
                <a:solidFill>
                  <a:srgbClr val="FFFF00"/>
                </a:solidFill>
                <a:latin typeface="微软雅黑" panose="020B0503020204020204" pitchFamily="34" charset="-122"/>
                <a:ea typeface="微软雅黑" panose="020B0503020204020204" pitchFamily="34" charset="-122"/>
              </a:rPr>
              <a:t>13</a:t>
            </a:r>
            <a:r>
              <a:rPr lang="zh-CN" altLang="en-US" sz="2400" b="1" dirty="0">
                <a:solidFill>
                  <a:srgbClr val="FFFF00"/>
                </a:solidFill>
                <a:latin typeface="微软雅黑" panose="020B0503020204020204" pitchFamily="34" charset="-122"/>
                <a:ea typeface="微软雅黑" panose="020B0503020204020204" pitchFamily="34" charset="-122"/>
              </a:rPr>
              <a:t>名</a:t>
            </a:r>
            <a:r>
              <a:rPr lang="zh-CN" altLang="en-US" b="1" dirty="0">
                <a:solidFill>
                  <a:schemeClr val="bg1"/>
                </a:solidFill>
                <a:latin typeface="微软雅黑" panose="020B0503020204020204" pitchFamily="34" charset="-122"/>
                <a:ea typeface="微软雅黑" panose="020B0503020204020204" pitchFamily="34" charset="-122"/>
              </a:rPr>
              <a:t>低年级本科生进入课题组学习。</a:t>
            </a:r>
            <a:endParaRPr lang="en-US" altLang="zh-CN" b="1" dirty="0">
              <a:solidFill>
                <a:schemeClr val="bg1"/>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130000"/>
              </a:lnSpc>
              <a:spcBef>
                <a:spcPts val="0"/>
              </a:spcBef>
              <a:spcAft>
                <a:spcPts val="0"/>
              </a:spcAft>
              <a:buClrTx/>
              <a:buSzTx/>
              <a:buFontTx/>
              <a:buNone/>
              <a:defRPr/>
            </a:pPr>
            <a:endParaRPr lang="en-US" altLang="zh-CN" b="1" dirty="0">
              <a:solidFill>
                <a:schemeClr val="bg1"/>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13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本科生团队与</a:t>
            </a:r>
            <a:r>
              <a:rPr lang="en-US" altLang="zh-CN" sz="2400" b="1" dirty="0">
                <a:solidFill>
                  <a:srgbClr val="FFFF00"/>
                </a:solidFill>
                <a:latin typeface="微软雅黑" panose="020B0503020204020204" pitchFamily="34" charset="-122"/>
                <a:ea typeface="微软雅黑" panose="020B0503020204020204" pitchFamily="34" charset="-122"/>
              </a:rPr>
              <a:t>3</a:t>
            </a:r>
            <a:r>
              <a:rPr lang="zh-CN" altLang="en-US" sz="2400" b="1" dirty="0">
                <a:solidFill>
                  <a:srgbClr val="FFFF00"/>
                </a:solidFill>
                <a:latin typeface="微软雅黑" panose="020B0503020204020204" pitchFamily="34" charset="-122"/>
                <a:ea typeface="微软雅黑" panose="020B0503020204020204" pitchFamily="34" charset="-122"/>
              </a:rPr>
              <a:t>名研究生</a:t>
            </a:r>
            <a:r>
              <a:rPr lang="zh-CN" altLang="en-US" b="1" dirty="0">
                <a:solidFill>
                  <a:schemeClr val="bg1"/>
                </a:solidFill>
                <a:latin typeface="微软雅黑" panose="020B0503020204020204" pitchFamily="34" charset="-122"/>
                <a:ea typeface="微软雅黑" panose="020B0503020204020204" pitchFamily="34" charset="-122"/>
              </a:rPr>
              <a:t>交流学习，包括算法模型、论文撰写等方面。</a:t>
            </a:r>
            <a:endParaRPr lang="en-US" altLang="zh-CN" b="1" dirty="0">
              <a:solidFill>
                <a:schemeClr val="bg1"/>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130000"/>
              </a:lnSpc>
              <a:spcBef>
                <a:spcPts val="0"/>
              </a:spcBef>
              <a:spcAft>
                <a:spcPts val="0"/>
              </a:spcAft>
              <a:buClrTx/>
              <a:buSzTx/>
              <a:buFontTx/>
              <a:buNone/>
              <a:defRPr/>
            </a:pP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130000"/>
              </a:lnSpc>
              <a:defRPr/>
            </a:pP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本科生团队与到校企合作单位学习实践，促进共建</a:t>
            </a:r>
            <a:r>
              <a:rPr lang="zh-CN" altLang="en-US" sz="2400" b="1" dirty="0">
                <a:solidFill>
                  <a:srgbClr val="FFFF00"/>
                </a:solidFill>
                <a:latin typeface="微软雅黑" panose="020B0503020204020204" pitchFamily="34" charset="-122"/>
                <a:ea typeface="微软雅黑" panose="020B0503020204020204" pitchFamily="34" charset="-122"/>
              </a:rPr>
              <a:t>教育实践基地</a:t>
            </a:r>
            <a:r>
              <a:rPr lang="zh-CN" altLang="en-US" b="1" dirty="0">
                <a:solidFill>
                  <a:schemeClr val="bg1"/>
                </a:solidFill>
                <a:latin typeface="微软雅黑" panose="020B0503020204020204" pitchFamily="34" charset="-122"/>
                <a:ea typeface="微软雅黑" panose="020B0503020204020204" pitchFamily="34" charset="-122"/>
              </a:rPr>
              <a:t>。</a:t>
            </a: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517E188-FFFA-4169-9C33-2E93E6F33C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543" y="2753476"/>
            <a:ext cx="2364059" cy="1697468"/>
          </a:xfrm>
          <a:prstGeom prst="rect">
            <a:avLst/>
          </a:prstGeom>
          <a:effectLst>
            <a:reflection blurRad="6350" stA="52000" endA="300" endPos="35000" dir="5400000" sy="-100000" algn="bl" rotWithShape="0"/>
          </a:effectLst>
        </p:spPr>
      </p:pic>
      <p:grpSp>
        <p:nvGrpSpPr>
          <p:cNvPr id="16" name="组合 15"/>
          <p:cNvGrpSpPr/>
          <p:nvPr/>
        </p:nvGrpSpPr>
        <p:grpSpPr>
          <a:xfrm>
            <a:off x="453543" y="394711"/>
            <a:ext cx="540044" cy="528606"/>
            <a:chOff x="520218" y="437796"/>
            <a:chExt cx="684468" cy="691752"/>
          </a:xfrm>
        </p:grpSpPr>
        <p:sp>
          <p:nvSpPr>
            <p:cNvPr id="17" name="矩形: 圆角 1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19" name="文本框 18"/>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教育维度</a:t>
            </a:r>
          </a:p>
        </p:txBody>
      </p:sp>
      <p:pic>
        <p:nvPicPr>
          <p:cNvPr id="7" name="图片 6">
            <a:extLst>
              <a:ext uri="{FF2B5EF4-FFF2-40B4-BE49-F238E27FC236}">
                <a16:creationId xmlns:a16="http://schemas.microsoft.com/office/drawing/2014/main" id="{83BC2B67-293F-44D1-8A56-EB9650F415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0391" y="2753476"/>
            <a:ext cx="2364059" cy="1697468"/>
          </a:xfrm>
          <a:prstGeom prst="rect">
            <a:avLst/>
          </a:prstGeom>
          <a:effectLst>
            <a:reflection blurRad="6350" stA="52000" endA="300" endPos="35000" dir="5400000" sy="-100000" algn="bl" rotWithShape="0"/>
          </a:effectLst>
        </p:spPr>
      </p:pic>
      <p:pic>
        <p:nvPicPr>
          <p:cNvPr id="9" name="图片 8">
            <a:extLst>
              <a:ext uri="{FF2B5EF4-FFF2-40B4-BE49-F238E27FC236}">
                <a16:creationId xmlns:a16="http://schemas.microsoft.com/office/drawing/2014/main" id="{B03863E4-1C54-4D2C-8844-F5838078C0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543" y="4821878"/>
            <a:ext cx="2364059" cy="1389322"/>
          </a:xfrm>
          <a:prstGeom prst="rect">
            <a:avLst/>
          </a:prstGeom>
          <a:effectLst>
            <a:reflection blurRad="6350" stA="52000" endA="300" endPos="35000" dir="5400000" sy="-100000" algn="bl" rotWithShape="0"/>
          </a:effectLst>
        </p:spPr>
      </p:pic>
      <p:pic>
        <p:nvPicPr>
          <p:cNvPr id="11" name="图片 10">
            <a:extLst>
              <a:ext uri="{FF2B5EF4-FFF2-40B4-BE49-F238E27FC236}">
                <a16:creationId xmlns:a16="http://schemas.microsoft.com/office/drawing/2014/main" id="{CD038398-9659-4BAD-AC0C-16BC36D81A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0391" y="4833088"/>
            <a:ext cx="2364059" cy="1389322"/>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2"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1"/>
      <p:bldP spid="57" grpId="2"/>
      <p:bldP spid="72" grpId="0" animBg="1"/>
      <p:bldP spid="74" grpId="0"/>
      <p:bldP spid="19" grpId="1"/>
      <p:bldP spid="19" grpId="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p:cNvPicPr>
            <a:picLocks noChangeAspect="1"/>
          </p:cNvPicPr>
          <p:nvPr/>
        </p:nvPicPr>
        <p:blipFill>
          <a:blip r:embed="rId2">
            <a:alphaModFix amt="10000"/>
          </a:blip>
          <a:stretch>
            <a:fillRect/>
          </a:stretch>
        </p:blipFill>
        <p:spPr>
          <a:xfrm>
            <a:off x="-160864" y="-2484335"/>
            <a:ext cx="12352864" cy="10220136"/>
          </a:xfrm>
          <a:prstGeom prst="rect">
            <a:avLst/>
          </a:prstGeom>
        </p:spPr>
      </p:pic>
      <p:grpSp>
        <p:nvGrpSpPr>
          <p:cNvPr id="54" name="Group 50"/>
          <p:cNvGrpSpPr/>
          <p:nvPr/>
        </p:nvGrpSpPr>
        <p:grpSpPr>
          <a:xfrm rot="5400000">
            <a:off x="-1538996" y="2714365"/>
            <a:ext cx="2601030" cy="2601030"/>
            <a:chOff x="3614476" y="3221164"/>
            <a:chExt cx="1950772" cy="1950772"/>
          </a:xfrm>
          <a:solidFill>
            <a:srgbClr val="FFFFFF">
              <a:alpha val="22000"/>
            </a:srgbClr>
          </a:solidFill>
        </p:grpSpPr>
        <p:sp>
          <p:nvSpPr>
            <p:cNvPr id="55" name="Chord 48"/>
            <p:cNvSpPr/>
            <p:nvPr/>
          </p:nvSpPr>
          <p:spPr>
            <a:xfrm rot="6300000">
              <a:off x="3614476" y="3221164"/>
              <a:ext cx="1950772" cy="1950772"/>
            </a:xfrm>
            <a:prstGeom prst="chord">
              <a:avLst>
                <a:gd name="adj1" fmla="val 4234771"/>
                <a:gd name="adj2" fmla="val 15531980"/>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56" name="Freeform 153"/>
            <p:cNvSpPr>
              <a:spLocks noEditPoints="1"/>
            </p:cNvSpPr>
            <p:nvPr/>
          </p:nvSpPr>
          <p:spPr bwMode="auto">
            <a:xfrm>
              <a:off x="4312763" y="3412534"/>
              <a:ext cx="554198" cy="561860"/>
            </a:xfrm>
            <a:custGeom>
              <a:avLst/>
              <a:gdLst/>
              <a:ahLst/>
              <a:cxnLst>
                <a:cxn ang="0">
                  <a:pos x="0" y="59"/>
                </a:cxn>
                <a:cxn ang="0">
                  <a:pos x="118" y="59"/>
                </a:cxn>
                <a:cxn ang="0">
                  <a:pos x="111" y="57"/>
                </a:cxn>
                <a:cxn ang="0">
                  <a:pos x="83" y="33"/>
                </a:cxn>
                <a:cxn ang="0">
                  <a:pos x="111" y="57"/>
                </a:cxn>
                <a:cxn ang="0">
                  <a:pos x="41" y="91"/>
                </a:cxn>
                <a:cxn ang="0">
                  <a:pos x="57" y="111"/>
                </a:cxn>
                <a:cxn ang="0">
                  <a:pos x="61" y="8"/>
                </a:cxn>
                <a:cxn ang="0">
                  <a:pos x="61" y="34"/>
                </a:cxn>
                <a:cxn ang="0">
                  <a:pos x="61" y="8"/>
                </a:cxn>
                <a:cxn ang="0">
                  <a:pos x="95" y="22"/>
                </a:cxn>
                <a:cxn ang="0">
                  <a:pos x="67" y="8"/>
                </a:cxn>
                <a:cxn ang="0">
                  <a:pos x="57" y="34"/>
                </a:cxn>
                <a:cxn ang="0">
                  <a:pos x="57" y="8"/>
                </a:cxn>
                <a:cxn ang="0">
                  <a:pos x="36" y="30"/>
                </a:cxn>
                <a:cxn ang="0">
                  <a:pos x="50" y="8"/>
                </a:cxn>
                <a:cxn ang="0">
                  <a:pos x="38" y="35"/>
                </a:cxn>
                <a:cxn ang="0">
                  <a:pos x="57" y="57"/>
                </a:cxn>
                <a:cxn ang="0">
                  <a:pos x="38" y="35"/>
                </a:cxn>
                <a:cxn ang="0">
                  <a:pos x="57" y="84"/>
                </a:cxn>
                <a:cxn ang="0">
                  <a:pos x="34" y="61"/>
                </a:cxn>
                <a:cxn ang="0">
                  <a:pos x="50" y="110"/>
                </a:cxn>
                <a:cxn ang="0">
                  <a:pos x="38" y="92"/>
                </a:cxn>
                <a:cxn ang="0">
                  <a:pos x="61" y="111"/>
                </a:cxn>
                <a:cxn ang="0">
                  <a:pos x="77" y="91"/>
                </a:cxn>
                <a:cxn ang="0">
                  <a:pos x="61" y="111"/>
                </a:cxn>
                <a:cxn ang="0">
                  <a:pos x="93" y="99"/>
                </a:cxn>
                <a:cxn ang="0">
                  <a:pos x="80" y="92"/>
                </a:cxn>
                <a:cxn ang="0">
                  <a:pos x="61" y="84"/>
                </a:cxn>
                <a:cxn ang="0">
                  <a:pos x="84" y="61"/>
                </a:cxn>
                <a:cxn ang="0">
                  <a:pos x="61" y="57"/>
                </a:cxn>
                <a:cxn ang="0">
                  <a:pos x="80" y="35"/>
                </a:cxn>
                <a:cxn ang="0">
                  <a:pos x="61" y="57"/>
                </a:cxn>
                <a:cxn ang="0">
                  <a:pos x="35" y="33"/>
                </a:cxn>
                <a:cxn ang="0">
                  <a:pos x="7" y="57"/>
                </a:cxn>
                <a:cxn ang="0">
                  <a:pos x="7" y="61"/>
                </a:cxn>
                <a:cxn ang="0">
                  <a:pos x="36" y="89"/>
                </a:cxn>
                <a:cxn ang="0">
                  <a:pos x="7" y="61"/>
                </a:cxn>
                <a:cxn ang="0">
                  <a:pos x="82" y="89"/>
                </a:cxn>
                <a:cxn ang="0">
                  <a:pos x="111" y="61"/>
                </a:cxn>
                <a:cxn ang="0">
                  <a:pos x="95" y="96"/>
                </a:cxn>
              </a:cxnLst>
              <a:rect l="0" t="0" r="r" b="b"/>
              <a:pathLst>
                <a:path w="118" h="119">
                  <a:moveTo>
                    <a:pt x="59" y="0"/>
                  </a:moveTo>
                  <a:cubicBezTo>
                    <a:pt x="26" y="0"/>
                    <a:pt x="0" y="27"/>
                    <a:pt x="0" y="59"/>
                  </a:cubicBezTo>
                  <a:cubicBezTo>
                    <a:pt x="0" y="92"/>
                    <a:pt x="26" y="119"/>
                    <a:pt x="59" y="119"/>
                  </a:cubicBezTo>
                  <a:cubicBezTo>
                    <a:pt x="92" y="119"/>
                    <a:pt x="118" y="92"/>
                    <a:pt x="118" y="59"/>
                  </a:cubicBezTo>
                  <a:cubicBezTo>
                    <a:pt x="118" y="27"/>
                    <a:pt x="92" y="0"/>
                    <a:pt x="59" y="0"/>
                  </a:cubicBezTo>
                  <a:close/>
                  <a:moveTo>
                    <a:pt x="111" y="57"/>
                  </a:moveTo>
                  <a:cubicBezTo>
                    <a:pt x="88" y="57"/>
                    <a:pt x="88" y="57"/>
                    <a:pt x="88" y="57"/>
                  </a:cubicBezTo>
                  <a:cubicBezTo>
                    <a:pt x="87" y="49"/>
                    <a:pt x="86" y="41"/>
                    <a:pt x="83" y="33"/>
                  </a:cubicBezTo>
                  <a:cubicBezTo>
                    <a:pt x="88" y="31"/>
                    <a:pt x="93" y="28"/>
                    <a:pt x="98" y="25"/>
                  </a:cubicBezTo>
                  <a:cubicBezTo>
                    <a:pt x="105" y="34"/>
                    <a:pt x="110" y="45"/>
                    <a:pt x="111" y="57"/>
                  </a:cubicBezTo>
                  <a:close/>
                  <a:moveTo>
                    <a:pt x="57" y="111"/>
                  </a:moveTo>
                  <a:cubicBezTo>
                    <a:pt x="50" y="106"/>
                    <a:pt x="45" y="99"/>
                    <a:pt x="41" y="91"/>
                  </a:cubicBezTo>
                  <a:cubicBezTo>
                    <a:pt x="46" y="89"/>
                    <a:pt x="52" y="88"/>
                    <a:pt x="57" y="88"/>
                  </a:cubicBezTo>
                  <a:cubicBezTo>
                    <a:pt x="57" y="111"/>
                    <a:pt x="57" y="111"/>
                    <a:pt x="57" y="111"/>
                  </a:cubicBezTo>
                  <a:cubicBezTo>
                    <a:pt x="57" y="111"/>
                    <a:pt x="57" y="111"/>
                    <a:pt x="57" y="111"/>
                  </a:cubicBezTo>
                  <a:close/>
                  <a:moveTo>
                    <a:pt x="61" y="8"/>
                  </a:moveTo>
                  <a:cubicBezTo>
                    <a:pt x="68" y="14"/>
                    <a:pt x="74" y="22"/>
                    <a:pt x="78" y="31"/>
                  </a:cubicBezTo>
                  <a:cubicBezTo>
                    <a:pt x="73" y="33"/>
                    <a:pt x="67" y="34"/>
                    <a:pt x="61" y="34"/>
                  </a:cubicBezTo>
                  <a:cubicBezTo>
                    <a:pt x="61" y="8"/>
                    <a:pt x="61" y="8"/>
                    <a:pt x="61" y="8"/>
                  </a:cubicBezTo>
                  <a:cubicBezTo>
                    <a:pt x="61" y="8"/>
                    <a:pt x="61" y="8"/>
                    <a:pt x="61" y="8"/>
                  </a:cubicBezTo>
                  <a:close/>
                  <a:moveTo>
                    <a:pt x="67" y="8"/>
                  </a:moveTo>
                  <a:cubicBezTo>
                    <a:pt x="78" y="10"/>
                    <a:pt x="88" y="15"/>
                    <a:pt x="95" y="22"/>
                  </a:cubicBezTo>
                  <a:cubicBezTo>
                    <a:pt x="91" y="25"/>
                    <a:pt x="87" y="28"/>
                    <a:pt x="82" y="30"/>
                  </a:cubicBezTo>
                  <a:cubicBezTo>
                    <a:pt x="78" y="22"/>
                    <a:pt x="73" y="14"/>
                    <a:pt x="67" y="8"/>
                  </a:cubicBezTo>
                  <a:close/>
                  <a:moveTo>
                    <a:pt x="57" y="8"/>
                  </a:moveTo>
                  <a:cubicBezTo>
                    <a:pt x="57" y="34"/>
                    <a:pt x="57" y="34"/>
                    <a:pt x="57" y="34"/>
                  </a:cubicBezTo>
                  <a:cubicBezTo>
                    <a:pt x="51" y="34"/>
                    <a:pt x="45" y="33"/>
                    <a:pt x="40" y="31"/>
                  </a:cubicBezTo>
                  <a:cubicBezTo>
                    <a:pt x="44" y="22"/>
                    <a:pt x="50" y="14"/>
                    <a:pt x="57" y="8"/>
                  </a:cubicBezTo>
                  <a:cubicBezTo>
                    <a:pt x="57" y="8"/>
                    <a:pt x="57" y="8"/>
                    <a:pt x="57" y="8"/>
                  </a:cubicBezTo>
                  <a:close/>
                  <a:moveTo>
                    <a:pt x="36" y="30"/>
                  </a:moveTo>
                  <a:cubicBezTo>
                    <a:pt x="31" y="28"/>
                    <a:pt x="27" y="25"/>
                    <a:pt x="23" y="22"/>
                  </a:cubicBezTo>
                  <a:cubicBezTo>
                    <a:pt x="30" y="15"/>
                    <a:pt x="40" y="10"/>
                    <a:pt x="50" y="8"/>
                  </a:cubicBezTo>
                  <a:cubicBezTo>
                    <a:pt x="45" y="14"/>
                    <a:pt x="40" y="22"/>
                    <a:pt x="36" y="30"/>
                  </a:cubicBezTo>
                  <a:close/>
                  <a:moveTo>
                    <a:pt x="38" y="35"/>
                  </a:moveTo>
                  <a:cubicBezTo>
                    <a:pt x="44" y="37"/>
                    <a:pt x="50" y="38"/>
                    <a:pt x="57" y="38"/>
                  </a:cubicBezTo>
                  <a:cubicBezTo>
                    <a:pt x="57" y="57"/>
                    <a:pt x="57" y="57"/>
                    <a:pt x="57" y="57"/>
                  </a:cubicBezTo>
                  <a:cubicBezTo>
                    <a:pt x="34" y="57"/>
                    <a:pt x="34" y="57"/>
                    <a:pt x="34" y="57"/>
                  </a:cubicBezTo>
                  <a:cubicBezTo>
                    <a:pt x="34" y="49"/>
                    <a:pt x="36" y="42"/>
                    <a:pt x="38" y="35"/>
                  </a:cubicBezTo>
                  <a:close/>
                  <a:moveTo>
                    <a:pt x="57" y="61"/>
                  </a:moveTo>
                  <a:cubicBezTo>
                    <a:pt x="57" y="84"/>
                    <a:pt x="57" y="84"/>
                    <a:pt x="57" y="84"/>
                  </a:cubicBezTo>
                  <a:cubicBezTo>
                    <a:pt x="51" y="85"/>
                    <a:pt x="45" y="86"/>
                    <a:pt x="40" y="87"/>
                  </a:cubicBezTo>
                  <a:cubicBezTo>
                    <a:pt x="36" y="79"/>
                    <a:pt x="34" y="71"/>
                    <a:pt x="34" y="61"/>
                  </a:cubicBezTo>
                  <a:lnTo>
                    <a:pt x="57" y="61"/>
                  </a:lnTo>
                  <a:close/>
                  <a:moveTo>
                    <a:pt x="50" y="110"/>
                  </a:moveTo>
                  <a:cubicBezTo>
                    <a:pt x="41" y="109"/>
                    <a:pt x="32" y="105"/>
                    <a:pt x="25" y="99"/>
                  </a:cubicBezTo>
                  <a:cubicBezTo>
                    <a:pt x="29" y="96"/>
                    <a:pt x="33" y="94"/>
                    <a:pt x="38" y="92"/>
                  </a:cubicBezTo>
                  <a:cubicBezTo>
                    <a:pt x="41" y="99"/>
                    <a:pt x="45" y="105"/>
                    <a:pt x="50" y="110"/>
                  </a:cubicBezTo>
                  <a:close/>
                  <a:moveTo>
                    <a:pt x="61" y="111"/>
                  </a:moveTo>
                  <a:cubicBezTo>
                    <a:pt x="61" y="88"/>
                    <a:pt x="61" y="88"/>
                    <a:pt x="61" y="88"/>
                  </a:cubicBezTo>
                  <a:cubicBezTo>
                    <a:pt x="66" y="88"/>
                    <a:pt x="72" y="89"/>
                    <a:pt x="77" y="91"/>
                  </a:cubicBezTo>
                  <a:cubicBezTo>
                    <a:pt x="73" y="99"/>
                    <a:pt x="67" y="106"/>
                    <a:pt x="61" y="111"/>
                  </a:cubicBezTo>
                  <a:cubicBezTo>
                    <a:pt x="61" y="111"/>
                    <a:pt x="61" y="111"/>
                    <a:pt x="61" y="111"/>
                  </a:cubicBezTo>
                  <a:close/>
                  <a:moveTo>
                    <a:pt x="80" y="92"/>
                  </a:moveTo>
                  <a:cubicBezTo>
                    <a:pt x="85" y="94"/>
                    <a:pt x="89" y="96"/>
                    <a:pt x="93" y="99"/>
                  </a:cubicBezTo>
                  <a:cubicBezTo>
                    <a:pt x="86" y="105"/>
                    <a:pt x="77" y="109"/>
                    <a:pt x="67" y="110"/>
                  </a:cubicBezTo>
                  <a:cubicBezTo>
                    <a:pt x="73" y="105"/>
                    <a:pt x="77" y="99"/>
                    <a:pt x="80" y="92"/>
                  </a:cubicBezTo>
                  <a:close/>
                  <a:moveTo>
                    <a:pt x="78" y="87"/>
                  </a:moveTo>
                  <a:cubicBezTo>
                    <a:pt x="73" y="86"/>
                    <a:pt x="67" y="85"/>
                    <a:pt x="61" y="84"/>
                  </a:cubicBezTo>
                  <a:cubicBezTo>
                    <a:pt x="61" y="61"/>
                    <a:pt x="61" y="61"/>
                    <a:pt x="61" y="61"/>
                  </a:cubicBezTo>
                  <a:cubicBezTo>
                    <a:pt x="84" y="61"/>
                    <a:pt x="84" y="61"/>
                    <a:pt x="84" y="61"/>
                  </a:cubicBezTo>
                  <a:cubicBezTo>
                    <a:pt x="84" y="71"/>
                    <a:pt x="82" y="79"/>
                    <a:pt x="78" y="87"/>
                  </a:cubicBezTo>
                  <a:close/>
                  <a:moveTo>
                    <a:pt x="61" y="57"/>
                  </a:moveTo>
                  <a:cubicBezTo>
                    <a:pt x="61" y="38"/>
                    <a:pt x="61" y="38"/>
                    <a:pt x="61" y="38"/>
                  </a:cubicBezTo>
                  <a:cubicBezTo>
                    <a:pt x="67" y="38"/>
                    <a:pt x="74" y="37"/>
                    <a:pt x="80" y="35"/>
                  </a:cubicBezTo>
                  <a:cubicBezTo>
                    <a:pt x="82" y="42"/>
                    <a:pt x="84" y="49"/>
                    <a:pt x="84" y="57"/>
                  </a:cubicBezTo>
                  <a:lnTo>
                    <a:pt x="61" y="57"/>
                  </a:lnTo>
                  <a:close/>
                  <a:moveTo>
                    <a:pt x="20" y="25"/>
                  </a:moveTo>
                  <a:cubicBezTo>
                    <a:pt x="25" y="28"/>
                    <a:pt x="30" y="31"/>
                    <a:pt x="35" y="33"/>
                  </a:cubicBezTo>
                  <a:cubicBezTo>
                    <a:pt x="32" y="41"/>
                    <a:pt x="30" y="49"/>
                    <a:pt x="30" y="57"/>
                  </a:cubicBezTo>
                  <a:cubicBezTo>
                    <a:pt x="7" y="57"/>
                    <a:pt x="7" y="57"/>
                    <a:pt x="7" y="57"/>
                  </a:cubicBezTo>
                  <a:cubicBezTo>
                    <a:pt x="8" y="45"/>
                    <a:pt x="13" y="34"/>
                    <a:pt x="20" y="25"/>
                  </a:cubicBezTo>
                  <a:close/>
                  <a:moveTo>
                    <a:pt x="7" y="61"/>
                  </a:moveTo>
                  <a:cubicBezTo>
                    <a:pt x="30" y="61"/>
                    <a:pt x="30" y="61"/>
                    <a:pt x="30" y="61"/>
                  </a:cubicBezTo>
                  <a:cubicBezTo>
                    <a:pt x="31" y="71"/>
                    <a:pt x="33" y="80"/>
                    <a:pt x="36" y="89"/>
                  </a:cubicBezTo>
                  <a:cubicBezTo>
                    <a:pt x="31" y="91"/>
                    <a:pt x="27" y="93"/>
                    <a:pt x="22" y="96"/>
                  </a:cubicBezTo>
                  <a:cubicBezTo>
                    <a:pt x="13" y="87"/>
                    <a:pt x="8" y="75"/>
                    <a:pt x="7" y="61"/>
                  </a:cubicBezTo>
                  <a:close/>
                  <a:moveTo>
                    <a:pt x="95" y="96"/>
                  </a:moveTo>
                  <a:cubicBezTo>
                    <a:pt x="91" y="93"/>
                    <a:pt x="87" y="91"/>
                    <a:pt x="82" y="89"/>
                  </a:cubicBezTo>
                  <a:cubicBezTo>
                    <a:pt x="85" y="80"/>
                    <a:pt x="87" y="71"/>
                    <a:pt x="88" y="61"/>
                  </a:cubicBezTo>
                  <a:cubicBezTo>
                    <a:pt x="111" y="61"/>
                    <a:pt x="111" y="61"/>
                    <a:pt x="111" y="61"/>
                  </a:cubicBezTo>
                  <a:cubicBezTo>
                    <a:pt x="110" y="75"/>
                    <a:pt x="104" y="87"/>
                    <a:pt x="95" y="96"/>
                  </a:cubicBezTo>
                  <a:close/>
                  <a:moveTo>
                    <a:pt x="95" y="96"/>
                  </a:moveTo>
                  <a:cubicBezTo>
                    <a:pt x="95" y="96"/>
                    <a:pt x="95" y="96"/>
                    <a:pt x="95" y="96"/>
                  </a:cubicBezTo>
                </a:path>
              </a:pathLst>
            </a:custGeom>
            <a:solidFill>
              <a:srgbClr val="0078A2"/>
            </a:solidFill>
            <a:ln w="9525">
              <a:solidFill>
                <a:sysClr val="window" lastClr="FFFFFF"/>
              </a:solidFill>
              <a:round/>
            </a:ln>
          </p:spPr>
          <p:txBody>
            <a:bodyPr vert="horz" wrap="square" lIns="121919" tIns="60959" rIns="121919" bIns="60959"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grpSp>
      <p:sp>
        <p:nvSpPr>
          <p:cNvPr id="57" name="Oval 7"/>
          <p:cNvSpPr/>
          <p:nvPr/>
        </p:nvSpPr>
        <p:spPr>
          <a:xfrm>
            <a:off x="3613751" y="11242588"/>
            <a:ext cx="304800" cy="304800"/>
          </a:xfrm>
          <a:prstGeom prst="ellipse">
            <a:avLst/>
          </a:prstGeom>
          <a:solidFill>
            <a:srgbClr val="FFFFFF">
              <a:alpha val="10196"/>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58" name="Oval 8"/>
          <p:cNvSpPr/>
          <p:nvPr/>
        </p:nvSpPr>
        <p:spPr>
          <a:xfrm>
            <a:off x="8343958" y="11205072"/>
            <a:ext cx="304800" cy="304800"/>
          </a:xfrm>
          <a:prstGeom prst="ellipse">
            <a:avLst/>
          </a:prstGeom>
          <a:solidFill>
            <a:srgbClr val="FFFFFF">
              <a:alpha val="10196"/>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59" name="Oval 9"/>
          <p:cNvSpPr/>
          <p:nvPr/>
        </p:nvSpPr>
        <p:spPr>
          <a:xfrm>
            <a:off x="5945453" y="8937684"/>
            <a:ext cx="304800" cy="304800"/>
          </a:xfrm>
          <a:prstGeom prst="ellipse">
            <a:avLst/>
          </a:prstGeom>
          <a:solidFill>
            <a:srgbClr val="FFFFFF">
              <a:alpha val="10196"/>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60" name="Oval 10"/>
          <p:cNvSpPr/>
          <p:nvPr/>
        </p:nvSpPr>
        <p:spPr>
          <a:xfrm>
            <a:off x="7607901" y="9638862"/>
            <a:ext cx="304800" cy="304800"/>
          </a:xfrm>
          <a:prstGeom prst="ellipse">
            <a:avLst/>
          </a:prstGeom>
          <a:solidFill>
            <a:srgbClr val="FFFFFF">
              <a:alpha val="10196"/>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62" name="Teardrop 12"/>
          <p:cNvSpPr/>
          <p:nvPr/>
        </p:nvSpPr>
        <p:spPr>
          <a:xfrm rot="5400000">
            <a:off x="-651890" y="8885531"/>
            <a:ext cx="1085850" cy="1085850"/>
          </a:xfrm>
          <a:prstGeom prst="teardrop">
            <a:avLst/>
          </a:prstGeom>
          <a:solidFill>
            <a:srgbClr val="FFFFFF">
              <a:alpha val="22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63" name="Teardrop 13"/>
          <p:cNvSpPr/>
          <p:nvPr/>
        </p:nvSpPr>
        <p:spPr>
          <a:xfrm rot="13500000">
            <a:off x="1282409" y="1564433"/>
            <a:ext cx="730863" cy="719983"/>
          </a:xfrm>
          <a:prstGeom prst="teardrop">
            <a:avLst/>
          </a:prstGeom>
          <a:solidFill>
            <a:srgbClr val="FFFFFF">
              <a:alpha val="22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64" name="Teardrop 14"/>
          <p:cNvSpPr/>
          <p:nvPr/>
        </p:nvSpPr>
        <p:spPr>
          <a:xfrm rot="16200000" flipH="1">
            <a:off x="5427039" y="9400737"/>
            <a:ext cx="1085850" cy="1085850"/>
          </a:xfrm>
          <a:prstGeom prst="teardrop">
            <a:avLst/>
          </a:prstGeom>
          <a:solidFill>
            <a:srgbClr val="FFFFFF">
              <a:alpha val="22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65" name="Teardrop 15"/>
          <p:cNvSpPr/>
          <p:nvPr/>
        </p:nvSpPr>
        <p:spPr>
          <a:xfrm rot="16200000" flipH="1">
            <a:off x="8737657" y="10119222"/>
            <a:ext cx="1085850" cy="1085850"/>
          </a:xfrm>
          <a:prstGeom prst="teardrop">
            <a:avLst/>
          </a:prstGeom>
          <a:solidFill>
            <a:srgbClr val="FFFFFF">
              <a:alpha val="22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66" name="Teardrop 16"/>
          <p:cNvSpPr/>
          <p:nvPr/>
        </p:nvSpPr>
        <p:spPr>
          <a:xfrm rot="13500000" flipH="1">
            <a:off x="5537148" y="7573605"/>
            <a:ext cx="1085850" cy="1085850"/>
          </a:xfrm>
          <a:prstGeom prst="teardrop">
            <a:avLst/>
          </a:prstGeom>
          <a:solidFill>
            <a:srgbClr val="FFFFFF">
              <a:alpha val="22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68" name="Freeform 137"/>
          <p:cNvSpPr>
            <a:spLocks noEditPoints="1"/>
          </p:cNvSpPr>
          <p:nvPr/>
        </p:nvSpPr>
        <p:spPr bwMode="auto">
          <a:xfrm rot="18986995">
            <a:off x="1433562" y="2770337"/>
            <a:ext cx="396000" cy="405503"/>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rgbClr val="07FDFC"/>
          </a:solidFill>
          <a:ln w="9525">
            <a:noFill/>
            <a:round/>
          </a:ln>
        </p:spPr>
        <p:txBody>
          <a:bodyPr vert="horz" wrap="square" lIns="121919" tIns="60959" rIns="121919" bIns="60959"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69" name="Freeform 145"/>
          <p:cNvSpPr/>
          <p:nvPr/>
        </p:nvSpPr>
        <p:spPr bwMode="auto">
          <a:xfrm>
            <a:off x="1429250" y="1696847"/>
            <a:ext cx="404626" cy="346240"/>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rgbClr val="07FDFC"/>
          </a:solidFill>
          <a:ln w="9525">
            <a:noFill/>
            <a:round/>
          </a:ln>
        </p:spPr>
        <p:txBody>
          <a:bodyPr vert="horz" wrap="square" lIns="121919" tIns="60959" rIns="121919" bIns="60959"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71" name="Freeform 175"/>
          <p:cNvSpPr>
            <a:spLocks noEditPoints="1"/>
          </p:cNvSpPr>
          <p:nvPr/>
        </p:nvSpPr>
        <p:spPr bwMode="auto">
          <a:xfrm>
            <a:off x="1529750" y="5970463"/>
            <a:ext cx="396000" cy="399167"/>
          </a:xfrm>
          <a:custGeom>
            <a:avLst/>
            <a:gdLst/>
            <a:ahLst/>
            <a:cxnLst>
              <a:cxn ang="0">
                <a:pos x="11" y="57"/>
              </a:cxn>
              <a:cxn ang="0">
                <a:pos x="8" y="58"/>
              </a:cxn>
              <a:cxn ang="0">
                <a:pos x="5" y="57"/>
              </a:cxn>
              <a:cxn ang="0">
                <a:pos x="1" y="53"/>
              </a:cxn>
              <a:cxn ang="0">
                <a:pos x="0" y="50"/>
              </a:cxn>
              <a:cxn ang="0">
                <a:pos x="1" y="47"/>
              </a:cxn>
              <a:cxn ang="0">
                <a:pos x="25" y="22"/>
              </a:cxn>
              <a:cxn ang="0">
                <a:pos x="35" y="33"/>
              </a:cxn>
              <a:cxn ang="0">
                <a:pos x="11" y="57"/>
              </a:cxn>
              <a:cxn ang="0">
                <a:pos x="10" y="45"/>
              </a:cxn>
              <a:cxn ang="0">
                <a:pos x="8" y="48"/>
              </a:cxn>
              <a:cxn ang="0">
                <a:pos x="10" y="50"/>
              </a:cxn>
              <a:cxn ang="0">
                <a:pos x="12" y="48"/>
              </a:cxn>
              <a:cxn ang="0">
                <a:pos x="10" y="45"/>
              </a:cxn>
              <a:cxn ang="0">
                <a:pos x="57" y="21"/>
              </a:cxn>
              <a:cxn ang="0">
                <a:pos x="42" y="32"/>
              </a:cxn>
              <a:cxn ang="0">
                <a:pos x="26" y="16"/>
              </a:cxn>
              <a:cxn ang="0">
                <a:pos x="42" y="0"/>
              </a:cxn>
              <a:cxn ang="0">
                <a:pos x="50" y="2"/>
              </a:cxn>
              <a:cxn ang="0">
                <a:pos x="51" y="3"/>
              </a:cxn>
              <a:cxn ang="0">
                <a:pos x="50" y="4"/>
              </a:cxn>
              <a:cxn ang="0">
                <a:pos x="40" y="10"/>
              </a:cxn>
              <a:cxn ang="0">
                <a:pos x="40" y="18"/>
              </a:cxn>
              <a:cxn ang="0">
                <a:pos x="47" y="22"/>
              </a:cxn>
              <a:cxn ang="0">
                <a:pos x="57" y="16"/>
              </a:cxn>
              <a:cxn ang="0">
                <a:pos x="58" y="17"/>
              </a:cxn>
              <a:cxn ang="0">
                <a:pos x="57" y="21"/>
              </a:cxn>
            </a:cxnLst>
            <a:rect l="0" t="0" r="r" b="b"/>
            <a:pathLst>
              <a:path w="58" h="58">
                <a:moveTo>
                  <a:pt x="11" y="57"/>
                </a:moveTo>
                <a:cubicBezTo>
                  <a:pt x="10" y="58"/>
                  <a:pt x="9" y="58"/>
                  <a:pt x="8" y="58"/>
                </a:cubicBezTo>
                <a:cubicBezTo>
                  <a:pt x="7" y="58"/>
                  <a:pt x="6" y="58"/>
                  <a:pt x="5" y="57"/>
                </a:cubicBezTo>
                <a:cubicBezTo>
                  <a:pt x="1" y="53"/>
                  <a:pt x="1" y="53"/>
                  <a:pt x="1" y="53"/>
                </a:cubicBezTo>
                <a:cubicBezTo>
                  <a:pt x="0" y="52"/>
                  <a:pt x="0" y="51"/>
                  <a:pt x="0" y="50"/>
                </a:cubicBezTo>
                <a:cubicBezTo>
                  <a:pt x="0" y="49"/>
                  <a:pt x="0" y="47"/>
                  <a:pt x="1" y="47"/>
                </a:cubicBezTo>
                <a:cubicBezTo>
                  <a:pt x="25" y="22"/>
                  <a:pt x="25" y="22"/>
                  <a:pt x="25" y="22"/>
                </a:cubicBezTo>
                <a:cubicBezTo>
                  <a:pt x="27" y="27"/>
                  <a:pt x="31" y="31"/>
                  <a:pt x="35" y="33"/>
                </a:cubicBezTo>
                <a:lnTo>
                  <a:pt x="11" y="57"/>
                </a:lnTo>
                <a:close/>
                <a:moveTo>
                  <a:pt x="10" y="45"/>
                </a:moveTo>
                <a:cubicBezTo>
                  <a:pt x="9" y="45"/>
                  <a:pt x="8" y="46"/>
                  <a:pt x="8" y="48"/>
                </a:cubicBezTo>
                <a:cubicBezTo>
                  <a:pt x="8" y="49"/>
                  <a:pt x="9" y="50"/>
                  <a:pt x="10" y="50"/>
                </a:cubicBezTo>
                <a:cubicBezTo>
                  <a:pt x="11" y="50"/>
                  <a:pt x="12" y="49"/>
                  <a:pt x="12" y="48"/>
                </a:cubicBezTo>
                <a:cubicBezTo>
                  <a:pt x="12" y="46"/>
                  <a:pt x="11" y="45"/>
                  <a:pt x="10" y="45"/>
                </a:cubicBezTo>
                <a:close/>
                <a:moveTo>
                  <a:pt x="57" y="21"/>
                </a:moveTo>
                <a:cubicBezTo>
                  <a:pt x="55" y="27"/>
                  <a:pt x="49" y="32"/>
                  <a:pt x="42" y="32"/>
                </a:cubicBezTo>
                <a:cubicBezTo>
                  <a:pt x="33" y="32"/>
                  <a:pt x="26" y="24"/>
                  <a:pt x="26" y="16"/>
                </a:cubicBezTo>
                <a:cubicBezTo>
                  <a:pt x="26" y="7"/>
                  <a:pt x="33" y="0"/>
                  <a:pt x="42" y="0"/>
                </a:cubicBezTo>
                <a:cubicBezTo>
                  <a:pt x="45" y="0"/>
                  <a:pt x="48" y="0"/>
                  <a:pt x="50" y="2"/>
                </a:cubicBezTo>
                <a:cubicBezTo>
                  <a:pt x="51" y="2"/>
                  <a:pt x="51" y="2"/>
                  <a:pt x="51" y="3"/>
                </a:cubicBezTo>
                <a:cubicBezTo>
                  <a:pt x="51" y="3"/>
                  <a:pt x="51" y="4"/>
                  <a:pt x="50" y="4"/>
                </a:cubicBezTo>
                <a:cubicBezTo>
                  <a:pt x="40" y="10"/>
                  <a:pt x="40" y="10"/>
                  <a:pt x="40" y="10"/>
                </a:cubicBezTo>
                <a:cubicBezTo>
                  <a:pt x="40" y="18"/>
                  <a:pt x="40" y="18"/>
                  <a:pt x="40" y="18"/>
                </a:cubicBezTo>
                <a:cubicBezTo>
                  <a:pt x="47" y="22"/>
                  <a:pt x="47" y="22"/>
                  <a:pt x="47" y="22"/>
                </a:cubicBezTo>
                <a:cubicBezTo>
                  <a:pt x="48" y="21"/>
                  <a:pt x="56" y="16"/>
                  <a:pt x="57" y="16"/>
                </a:cubicBezTo>
                <a:cubicBezTo>
                  <a:pt x="58" y="16"/>
                  <a:pt x="58" y="16"/>
                  <a:pt x="58" y="17"/>
                </a:cubicBezTo>
                <a:cubicBezTo>
                  <a:pt x="58" y="18"/>
                  <a:pt x="58" y="20"/>
                  <a:pt x="57" y="21"/>
                </a:cubicBezTo>
                <a:close/>
              </a:path>
            </a:pathLst>
          </a:custGeom>
          <a:solidFill>
            <a:srgbClr val="07FDFC"/>
          </a:solidFill>
          <a:ln w="9525">
            <a:noFill/>
            <a:round/>
          </a:ln>
        </p:spPr>
        <p:txBody>
          <a:bodyPr vert="horz" wrap="square" lIns="121919" tIns="60959" rIns="121919" bIns="60959"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73" name="TextBox 24"/>
          <p:cNvSpPr txBox="1"/>
          <p:nvPr/>
        </p:nvSpPr>
        <p:spPr>
          <a:xfrm>
            <a:off x="2195355" y="3708714"/>
            <a:ext cx="246221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提供更多就业机会</a:t>
            </a:r>
          </a:p>
        </p:txBody>
      </p:sp>
      <p:sp>
        <p:nvSpPr>
          <p:cNvPr id="75" name="TextBox 24"/>
          <p:cNvSpPr txBox="1"/>
          <p:nvPr/>
        </p:nvSpPr>
        <p:spPr>
          <a:xfrm>
            <a:off x="2160034" y="1540846"/>
            <a:ext cx="215443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提高设备可靠性</a:t>
            </a:r>
          </a:p>
        </p:txBody>
      </p:sp>
      <p:sp>
        <p:nvSpPr>
          <p:cNvPr id="77" name="TextBox 24"/>
          <p:cNvSpPr txBox="1"/>
          <p:nvPr/>
        </p:nvSpPr>
        <p:spPr>
          <a:xfrm>
            <a:off x="2160034" y="4786590"/>
            <a:ext cx="338554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推动绿色生产与节能减排</a:t>
            </a:r>
          </a:p>
        </p:txBody>
      </p:sp>
      <p:sp>
        <p:nvSpPr>
          <p:cNvPr id="79" name="TextBox 24"/>
          <p:cNvSpPr txBox="1"/>
          <p:nvPr/>
        </p:nvSpPr>
        <p:spPr>
          <a:xfrm>
            <a:off x="2221474" y="5861799"/>
            <a:ext cx="184665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促进行业发展</a:t>
            </a:r>
          </a:p>
        </p:txBody>
      </p:sp>
      <p:sp>
        <p:nvSpPr>
          <p:cNvPr id="81" name="TextBox 24"/>
          <p:cNvSpPr txBox="1"/>
          <p:nvPr/>
        </p:nvSpPr>
        <p:spPr>
          <a:xfrm>
            <a:off x="2167830" y="2612586"/>
            <a:ext cx="24466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降低设备维护成本</a:t>
            </a:r>
          </a:p>
        </p:txBody>
      </p:sp>
      <p:grpSp>
        <p:nvGrpSpPr>
          <p:cNvPr id="82" name="组合 81"/>
          <p:cNvGrpSpPr/>
          <p:nvPr/>
        </p:nvGrpSpPr>
        <p:grpSpPr>
          <a:xfrm>
            <a:off x="1420451" y="3793970"/>
            <a:ext cx="487957" cy="443597"/>
            <a:chOff x="6159829" y="4153091"/>
            <a:chExt cx="487957" cy="443597"/>
          </a:xfrm>
          <a:solidFill>
            <a:srgbClr val="07FDFC">
              <a:alpha val="75000"/>
            </a:srgbClr>
          </a:solidFill>
        </p:grpSpPr>
        <p:sp>
          <p:nvSpPr>
            <p:cNvPr id="83" name="Freeform 113"/>
            <p:cNvSpPr/>
            <p:nvPr/>
          </p:nvSpPr>
          <p:spPr bwMode="auto">
            <a:xfrm>
              <a:off x="6534421" y="4374889"/>
              <a:ext cx="27109" cy="32038"/>
            </a:xfrm>
            <a:custGeom>
              <a:avLst/>
              <a:gdLst/>
              <a:ahLst/>
              <a:cxnLst>
                <a:cxn ang="0">
                  <a:pos x="3" y="0"/>
                </a:cxn>
                <a:cxn ang="0">
                  <a:pos x="0" y="3"/>
                </a:cxn>
                <a:cxn ang="0">
                  <a:pos x="0" y="8"/>
                </a:cxn>
                <a:cxn ang="0">
                  <a:pos x="2" y="8"/>
                </a:cxn>
                <a:cxn ang="0">
                  <a:pos x="7" y="3"/>
                </a:cxn>
                <a:cxn ang="0">
                  <a:pos x="3" y="0"/>
                </a:cxn>
              </a:cxnLst>
              <a:rect l="0" t="0" r="r" b="b"/>
              <a:pathLst>
                <a:path w="7" h="8">
                  <a:moveTo>
                    <a:pt x="3" y="0"/>
                  </a:moveTo>
                  <a:cubicBezTo>
                    <a:pt x="1" y="0"/>
                    <a:pt x="0" y="1"/>
                    <a:pt x="0" y="3"/>
                  </a:cubicBezTo>
                  <a:cubicBezTo>
                    <a:pt x="0" y="8"/>
                    <a:pt x="0" y="8"/>
                    <a:pt x="0" y="8"/>
                  </a:cubicBezTo>
                  <a:cubicBezTo>
                    <a:pt x="2" y="8"/>
                    <a:pt x="2" y="8"/>
                    <a:pt x="2" y="8"/>
                  </a:cubicBezTo>
                  <a:cubicBezTo>
                    <a:pt x="7" y="3"/>
                    <a:pt x="7" y="3"/>
                    <a:pt x="7" y="3"/>
                  </a:cubicBezTo>
                  <a:cubicBezTo>
                    <a:pt x="6" y="1"/>
                    <a:pt x="5" y="0"/>
                    <a:pt x="3" y="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4" name="Freeform 114"/>
            <p:cNvSpPr>
              <a:spLocks noEditPoints="1"/>
            </p:cNvSpPr>
            <p:nvPr/>
          </p:nvSpPr>
          <p:spPr bwMode="auto">
            <a:xfrm>
              <a:off x="6159829" y="4153091"/>
              <a:ext cx="446061" cy="443597"/>
            </a:xfrm>
            <a:custGeom>
              <a:avLst/>
              <a:gdLst/>
              <a:ahLst/>
              <a:cxnLst>
                <a:cxn ang="0">
                  <a:pos x="74" y="64"/>
                </a:cxn>
                <a:cxn ang="0">
                  <a:pos x="74" y="59"/>
                </a:cxn>
                <a:cxn ang="0">
                  <a:pos x="97" y="36"/>
                </a:cxn>
                <a:cxn ang="0">
                  <a:pos x="112" y="41"/>
                </a:cxn>
                <a:cxn ang="0">
                  <a:pos x="110" y="38"/>
                </a:cxn>
                <a:cxn ang="0">
                  <a:pos x="75" y="3"/>
                </a:cxn>
                <a:cxn ang="0">
                  <a:pos x="63" y="3"/>
                </a:cxn>
                <a:cxn ang="0">
                  <a:pos x="4" y="62"/>
                </a:cxn>
                <a:cxn ang="0">
                  <a:pos x="4" y="74"/>
                </a:cxn>
                <a:cxn ang="0">
                  <a:pos x="39" y="109"/>
                </a:cxn>
                <a:cxn ang="0">
                  <a:pos x="50" y="109"/>
                </a:cxn>
                <a:cxn ang="0">
                  <a:pos x="66" y="93"/>
                </a:cxn>
                <a:cxn ang="0">
                  <a:pos x="65" y="89"/>
                </a:cxn>
                <a:cxn ang="0">
                  <a:pos x="68" y="82"/>
                </a:cxn>
                <a:cxn ang="0">
                  <a:pos x="65" y="75"/>
                </a:cxn>
                <a:cxn ang="0">
                  <a:pos x="74" y="64"/>
                </a:cxn>
                <a:cxn ang="0">
                  <a:pos x="25" y="90"/>
                </a:cxn>
                <a:cxn ang="0">
                  <a:pos x="25" y="88"/>
                </a:cxn>
                <a:cxn ang="0">
                  <a:pos x="54" y="59"/>
                </a:cxn>
                <a:cxn ang="0">
                  <a:pos x="56" y="59"/>
                </a:cxn>
                <a:cxn ang="0">
                  <a:pos x="56" y="61"/>
                </a:cxn>
                <a:cxn ang="0">
                  <a:pos x="27" y="90"/>
                </a:cxn>
                <a:cxn ang="0">
                  <a:pos x="25" y="90"/>
                </a:cxn>
                <a:cxn ang="0">
                  <a:pos x="55" y="83"/>
                </a:cxn>
                <a:cxn ang="0">
                  <a:pos x="38" y="101"/>
                </a:cxn>
                <a:cxn ang="0">
                  <a:pos x="36" y="100"/>
                </a:cxn>
                <a:cxn ang="0">
                  <a:pos x="36" y="99"/>
                </a:cxn>
                <a:cxn ang="0">
                  <a:pos x="53" y="81"/>
                </a:cxn>
                <a:cxn ang="0">
                  <a:pos x="55" y="82"/>
                </a:cxn>
                <a:cxn ang="0">
                  <a:pos x="55" y="83"/>
                </a:cxn>
                <a:cxn ang="0">
                  <a:pos x="59" y="69"/>
                </a:cxn>
                <a:cxn ang="0">
                  <a:pos x="33" y="95"/>
                </a:cxn>
                <a:cxn ang="0">
                  <a:pos x="31" y="95"/>
                </a:cxn>
                <a:cxn ang="0">
                  <a:pos x="31" y="93"/>
                </a:cxn>
                <a:cxn ang="0">
                  <a:pos x="57" y="67"/>
                </a:cxn>
                <a:cxn ang="0">
                  <a:pos x="59" y="67"/>
                </a:cxn>
                <a:cxn ang="0">
                  <a:pos x="59" y="69"/>
                </a:cxn>
                <a:cxn ang="0">
                  <a:pos x="19" y="80"/>
                </a:cxn>
                <a:cxn ang="0">
                  <a:pos x="15" y="80"/>
                </a:cxn>
                <a:cxn ang="0">
                  <a:pos x="9" y="73"/>
                </a:cxn>
                <a:cxn ang="0">
                  <a:pos x="9" y="69"/>
                </a:cxn>
                <a:cxn ang="0">
                  <a:pos x="70" y="8"/>
                </a:cxn>
                <a:cxn ang="0">
                  <a:pos x="73" y="8"/>
                </a:cxn>
                <a:cxn ang="0">
                  <a:pos x="80" y="15"/>
                </a:cxn>
                <a:cxn ang="0">
                  <a:pos x="80" y="19"/>
                </a:cxn>
                <a:cxn ang="0">
                  <a:pos x="19" y="80"/>
                </a:cxn>
              </a:cxnLst>
              <a:rect l="0" t="0" r="r" b="b"/>
              <a:pathLst>
                <a:path w="112" h="112">
                  <a:moveTo>
                    <a:pt x="74" y="64"/>
                  </a:moveTo>
                  <a:cubicBezTo>
                    <a:pt x="74" y="59"/>
                    <a:pt x="74" y="59"/>
                    <a:pt x="74" y="59"/>
                  </a:cubicBezTo>
                  <a:cubicBezTo>
                    <a:pt x="74" y="47"/>
                    <a:pt x="84" y="36"/>
                    <a:pt x="97" y="36"/>
                  </a:cubicBezTo>
                  <a:cubicBezTo>
                    <a:pt x="103" y="36"/>
                    <a:pt x="108" y="38"/>
                    <a:pt x="112" y="41"/>
                  </a:cubicBezTo>
                  <a:cubicBezTo>
                    <a:pt x="111" y="40"/>
                    <a:pt x="111" y="39"/>
                    <a:pt x="110" y="38"/>
                  </a:cubicBezTo>
                  <a:cubicBezTo>
                    <a:pt x="75" y="3"/>
                    <a:pt x="75" y="3"/>
                    <a:pt x="75" y="3"/>
                  </a:cubicBezTo>
                  <a:cubicBezTo>
                    <a:pt x="71" y="0"/>
                    <a:pt x="66" y="0"/>
                    <a:pt x="63" y="3"/>
                  </a:cubicBezTo>
                  <a:cubicBezTo>
                    <a:pt x="4" y="62"/>
                    <a:pt x="4" y="62"/>
                    <a:pt x="4" y="62"/>
                  </a:cubicBezTo>
                  <a:cubicBezTo>
                    <a:pt x="0" y="65"/>
                    <a:pt x="0" y="71"/>
                    <a:pt x="4" y="74"/>
                  </a:cubicBezTo>
                  <a:cubicBezTo>
                    <a:pt x="39" y="109"/>
                    <a:pt x="39" y="109"/>
                    <a:pt x="39" y="109"/>
                  </a:cubicBezTo>
                  <a:cubicBezTo>
                    <a:pt x="42" y="112"/>
                    <a:pt x="47" y="112"/>
                    <a:pt x="50" y="109"/>
                  </a:cubicBezTo>
                  <a:cubicBezTo>
                    <a:pt x="66" y="93"/>
                    <a:pt x="66" y="93"/>
                    <a:pt x="66" y="93"/>
                  </a:cubicBezTo>
                  <a:cubicBezTo>
                    <a:pt x="66" y="92"/>
                    <a:pt x="65" y="90"/>
                    <a:pt x="65" y="89"/>
                  </a:cubicBezTo>
                  <a:cubicBezTo>
                    <a:pt x="65" y="86"/>
                    <a:pt x="66" y="84"/>
                    <a:pt x="68" y="82"/>
                  </a:cubicBezTo>
                  <a:cubicBezTo>
                    <a:pt x="66" y="80"/>
                    <a:pt x="65" y="77"/>
                    <a:pt x="65" y="75"/>
                  </a:cubicBezTo>
                  <a:cubicBezTo>
                    <a:pt x="65" y="70"/>
                    <a:pt x="69" y="65"/>
                    <a:pt x="74" y="64"/>
                  </a:cubicBezTo>
                  <a:close/>
                  <a:moveTo>
                    <a:pt x="25" y="90"/>
                  </a:moveTo>
                  <a:cubicBezTo>
                    <a:pt x="25" y="89"/>
                    <a:pt x="25" y="88"/>
                    <a:pt x="25" y="88"/>
                  </a:cubicBezTo>
                  <a:cubicBezTo>
                    <a:pt x="54" y="59"/>
                    <a:pt x="54" y="59"/>
                    <a:pt x="54" y="59"/>
                  </a:cubicBezTo>
                  <a:cubicBezTo>
                    <a:pt x="54" y="59"/>
                    <a:pt x="55" y="59"/>
                    <a:pt x="56" y="59"/>
                  </a:cubicBezTo>
                  <a:cubicBezTo>
                    <a:pt x="56" y="60"/>
                    <a:pt x="56" y="61"/>
                    <a:pt x="56" y="61"/>
                  </a:cubicBezTo>
                  <a:cubicBezTo>
                    <a:pt x="27" y="90"/>
                    <a:pt x="27" y="90"/>
                    <a:pt x="27" y="90"/>
                  </a:cubicBezTo>
                  <a:cubicBezTo>
                    <a:pt x="27" y="90"/>
                    <a:pt x="26" y="90"/>
                    <a:pt x="25" y="90"/>
                  </a:cubicBezTo>
                  <a:close/>
                  <a:moveTo>
                    <a:pt x="55" y="83"/>
                  </a:moveTo>
                  <a:cubicBezTo>
                    <a:pt x="38" y="101"/>
                    <a:pt x="38" y="101"/>
                    <a:pt x="38" y="101"/>
                  </a:cubicBezTo>
                  <a:cubicBezTo>
                    <a:pt x="38" y="101"/>
                    <a:pt x="37" y="101"/>
                    <a:pt x="36" y="100"/>
                  </a:cubicBezTo>
                  <a:cubicBezTo>
                    <a:pt x="36" y="100"/>
                    <a:pt x="36" y="99"/>
                    <a:pt x="36" y="99"/>
                  </a:cubicBezTo>
                  <a:cubicBezTo>
                    <a:pt x="53" y="81"/>
                    <a:pt x="53" y="81"/>
                    <a:pt x="53" y="81"/>
                  </a:cubicBezTo>
                  <a:cubicBezTo>
                    <a:pt x="54" y="81"/>
                    <a:pt x="54" y="81"/>
                    <a:pt x="55" y="82"/>
                  </a:cubicBezTo>
                  <a:cubicBezTo>
                    <a:pt x="56" y="82"/>
                    <a:pt x="56" y="83"/>
                    <a:pt x="55" y="83"/>
                  </a:cubicBezTo>
                  <a:close/>
                  <a:moveTo>
                    <a:pt x="59" y="69"/>
                  </a:moveTo>
                  <a:cubicBezTo>
                    <a:pt x="33" y="95"/>
                    <a:pt x="33" y="95"/>
                    <a:pt x="33" y="95"/>
                  </a:cubicBezTo>
                  <a:cubicBezTo>
                    <a:pt x="32" y="96"/>
                    <a:pt x="31" y="96"/>
                    <a:pt x="31" y="95"/>
                  </a:cubicBezTo>
                  <a:cubicBezTo>
                    <a:pt x="30" y="94"/>
                    <a:pt x="30" y="94"/>
                    <a:pt x="31" y="93"/>
                  </a:cubicBezTo>
                  <a:cubicBezTo>
                    <a:pt x="57" y="67"/>
                    <a:pt x="57" y="67"/>
                    <a:pt x="57" y="67"/>
                  </a:cubicBezTo>
                  <a:cubicBezTo>
                    <a:pt x="58" y="66"/>
                    <a:pt x="58" y="66"/>
                    <a:pt x="59" y="67"/>
                  </a:cubicBezTo>
                  <a:cubicBezTo>
                    <a:pt x="59" y="68"/>
                    <a:pt x="60" y="68"/>
                    <a:pt x="59" y="69"/>
                  </a:cubicBezTo>
                  <a:close/>
                  <a:moveTo>
                    <a:pt x="19" y="80"/>
                  </a:moveTo>
                  <a:cubicBezTo>
                    <a:pt x="18" y="81"/>
                    <a:pt x="17" y="81"/>
                    <a:pt x="15" y="80"/>
                  </a:cubicBezTo>
                  <a:cubicBezTo>
                    <a:pt x="9" y="73"/>
                    <a:pt x="9" y="73"/>
                    <a:pt x="9" y="73"/>
                  </a:cubicBezTo>
                  <a:cubicBezTo>
                    <a:pt x="8" y="72"/>
                    <a:pt x="8" y="70"/>
                    <a:pt x="9" y="69"/>
                  </a:cubicBezTo>
                  <a:cubicBezTo>
                    <a:pt x="70" y="8"/>
                    <a:pt x="70" y="8"/>
                    <a:pt x="70" y="8"/>
                  </a:cubicBezTo>
                  <a:cubicBezTo>
                    <a:pt x="71" y="7"/>
                    <a:pt x="72" y="7"/>
                    <a:pt x="73" y="8"/>
                  </a:cubicBezTo>
                  <a:cubicBezTo>
                    <a:pt x="80" y="15"/>
                    <a:pt x="80" y="15"/>
                    <a:pt x="80" y="15"/>
                  </a:cubicBezTo>
                  <a:cubicBezTo>
                    <a:pt x="81" y="16"/>
                    <a:pt x="81" y="18"/>
                    <a:pt x="80" y="19"/>
                  </a:cubicBezTo>
                  <a:lnTo>
                    <a:pt x="19" y="80"/>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5" name="Freeform 115"/>
            <p:cNvSpPr/>
            <p:nvPr/>
          </p:nvSpPr>
          <p:spPr bwMode="auto">
            <a:xfrm>
              <a:off x="6472811" y="4315743"/>
              <a:ext cx="145402" cy="98577"/>
            </a:xfrm>
            <a:custGeom>
              <a:avLst/>
              <a:gdLst/>
              <a:ahLst/>
              <a:cxnLst>
                <a:cxn ang="0">
                  <a:pos x="18" y="0"/>
                </a:cxn>
                <a:cxn ang="0">
                  <a:pos x="0" y="18"/>
                </a:cxn>
                <a:cxn ang="0">
                  <a:pos x="0" y="25"/>
                </a:cxn>
                <a:cxn ang="0">
                  <a:pos x="10" y="25"/>
                </a:cxn>
                <a:cxn ang="0">
                  <a:pos x="10" y="18"/>
                </a:cxn>
                <a:cxn ang="0">
                  <a:pos x="18" y="10"/>
                </a:cxn>
                <a:cxn ang="0">
                  <a:pos x="27" y="18"/>
                </a:cxn>
                <a:cxn ang="0">
                  <a:pos x="27" y="25"/>
                </a:cxn>
                <a:cxn ang="0">
                  <a:pos x="36" y="25"/>
                </a:cxn>
                <a:cxn ang="0">
                  <a:pos x="36" y="18"/>
                </a:cxn>
                <a:cxn ang="0">
                  <a:pos x="18" y="0"/>
                </a:cxn>
              </a:cxnLst>
              <a:rect l="0" t="0" r="r" b="b"/>
              <a:pathLst>
                <a:path w="36" h="25">
                  <a:moveTo>
                    <a:pt x="18" y="0"/>
                  </a:moveTo>
                  <a:cubicBezTo>
                    <a:pt x="8" y="0"/>
                    <a:pt x="0" y="8"/>
                    <a:pt x="0" y="18"/>
                  </a:cubicBezTo>
                  <a:cubicBezTo>
                    <a:pt x="0" y="25"/>
                    <a:pt x="0" y="25"/>
                    <a:pt x="0" y="25"/>
                  </a:cubicBezTo>
                  <a:cubicBezTo>
                    <a:pt x="10" y="25"/>
                    <a:pt x="10" y="25"/>
                    <a:pt x="10" y="25"/>
                  </a:cubicBezTo>
                  <a:cubicBezTo>
                    <a:pt x="10" y="18"/>
                    <a:pt x="10" y="18"/>
                    <a:pt x="10" y="18"/>
                  </a:cubicBezTo>
                  <a:cubicBezTo>
                    <a:pt x="10" y="14"/>
                    <a:pt x="13" y="10"/>
                    <a:pt x="18" y="10"/>
                  </a:cubicBezTo>
                  <a:cubicBezTo>
                    <a:pt x="23" y="10"/>
                    <a:pt x="27" y="14"/>
                    <a:pt x="27" y="18"/>
                  </a:cubicBezTo>
                  <a:cubicBezTo>
                    <a:pt x="27" y="25"/>
                    <a:pt x="27" y="25"/>
                    <a:pt x="27" y="25"/>
                  </a:cubicBezTo>
                  <a:cubicBezTo>
                    <a:pt x="36" y="25"/>
                    <a:pt x="36" y="25"/>
                    <a:pt x="36" y="25"/>
                  </a:cubicBezTo>
                  <a:cubicBezTo>
                    <a:pt x="36" y="18"/>
                    <a:pt x="36" y="18"/>
                    <a:pt x="36" y="18"/>
                  </a:cubicBezTo>
                  <a:cubicBezTo>
                    <a:pt x="36" y="8"/>
                    <a:pt x="28" y="0"/>
                    <a:pt x="18" y="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6" name="Freeform 116"/>
            <p:cNvSpPr/>
            <p:nvPr/>
          </p:nvSpPr>
          <p:spPr bwMode="auto">
            <a:xfrm>
              <a:off x="6438309" y="4426642"/>
              <a:ext cx="209477" cy="46825"/>
            </a:xfrm>
            <a:custGeom>
              <a:avLst/>
              <a:gdLst/>
              <a:ahLst/>
              <a:cxnLst>
                <a:cxn ang="0">
                  <a:pos x="0" y="6"/>
                </a:cxn>
                <a:cxn ang="0">
                  <a:pos x="7" y="12"/>
                </a:cxn>
                <a:cxn ang="0">
                  <a:pos x="12" y="12"/>
                </a:cxn>
                <a:cxn ang="0">
                  <a:pos x="19" y="12"/>
                </a:cxn>
                <a:cxn ang="0">
                  <a:pos x="26" y="6"/>
                </a:cxn>
                <a:cxn ang="0">
                  <a:pos x="34" y="12"/>
                </a:cxn>
                <a:cxn ang="0">
                  <a:pos x="41" y="12"/>
                </a:cxn>
                <a:cxn ang="0">
                  <a:pos x="42" y="12"/>
                </a:cxn>
                <a:cxn ang="0">
                  <a:pos x="46" y="12"/>
                </a:cxn>
                <a:cxn ang="0">
                  <a:pos x="53" y="6"/>
                </a:cxn>
                <a:cxn ang="0">
                  <a:pos x="46" y="0"/>
                </a:cxn>
                <a:cxn ang="0">
                  <a:pos x="7" y="0"/>
                </a:cxn>
                <a:cxn ang="0">
                  <a:pos x="0" y="6"/>
                </a:cxn>
              </a:cxnLst>
              <a:rect l="0" t="0" r="r" b="b"/>
              <a:pathLst>
                <a:path w="53" h="12">
                  <a:moveTo>
                    <a:pt x="0" y="6"/>
                  </a:moveTo>
                  <a:cubicBezTo>
                    <a:pt x="0" y="9"/>
                    <a:pt x="3" y="12"/>
                    <a:pt x="7" y="12"/>
                  </a:cubicBezTo>
                  <a:cubicBezTo>
                    <a:pt x="12" y="12"/>
                    <a:pt x="12" y="12"/>
                    <a:pt x="12" y="12"/>
                  </a:cubicBezTo>
                  <a:cubicBezTo>
                    <a:pt x="19" y="12"/>
                    <a:pt x="19" y="12"/>
                    <a:pt x="19" y="12"/>
                  </a:cubicBezTo>
                  <a:cubicBezTo>
                    <a:pt x="20" y="9"/>
                    <a:pt x="23" y="6"/>
                    <a:pt x="26" y="6"/>
                  </a:cubicBezTo>
                  <a:cubicBezTo>
                    <a:pt x="30" y="6"/>
                    <a:pt x="33" y="9"/>
                    <a:pt x="34" y="12"/>
                  </a:cubicBezTo>
                  <a:cubicBezTo>
                    <a:pt x="41" y="12"/>
                    <a:pt x="41" y="12"/>
                    <a:pt x="41" y="12"/>
                  </a:cubicBezTo>
                  <a:cubicBezTo>
                    <a:pt x="42" y="12"/>
                    <a:pt x="42" y="12"/>
                    <a:pt x="42" y="12"/>
                  </a:cubicBezTo>
                  <a:cubicBezTo>
                    <a:pt x="46" y="12"/>
                    <a:pt x="46" y="12"/>
                    <a:pt x="46" y="12"/>
                  </a:cubicBezTo>
                  <a:cubicBezTo>
                    <a:pt x="50" y="12"/>
                    <a:pt x="53" y="9"/>
                    <a:pt x="53" y="6"/>
                  </a:cubicBezTo>
                  <a:cubicBezTo>
                    <a:pt x="53" y="2"/>
                    <a:pt x="50" y="0"/>
                    <a:pt x="46" y="0"/>
                  </a:cubicBezTo>
                  <a:cubicBezTo>
                    <a:pt x="7" y="0"/>
                    <a:pt x="7" y="0"/>
                    <a:pt x="7" y="0"/>
                  </a:cubicBezTo>
                  <a:cubicBezTo>
                    <a:pt x="3" y="0"/>
                    <a:pt x="0" y="2"/>
                    <a:pt x="0" y="6"/>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7" name="Freeform 117"/>
            <p:cNvSpPr/>
            <p:nvPr/>
          </p:nvSpPr>
          <p:spPr bwMode="auto">
            <a:xfrm>
              <a:off x="6561530" y="4478395"/>
              <a:ext cx="86256" cy="51754"/>
            </a:xfrm>
            <a:custGeom>
              <a:avLst/>
              <a:gdLst/>
              <a:ahLst/>
              <a:cxnLst>
                <a:cxn ang="0">
                  <a:pos x="15" y="0"/>
                </a:cxn>
                <a:cxn ang="0">
                  <a:pos x="14" y="0"/>
                </a:cxn>
                <a:cxn ang="0">
                  <a:pos x="11" y="0"/>
                </a:cxn>
                <a:cxn ang="0">
                  <a:pos x="3" y="0"/>
                </a:cxn>
                <a:cxn ang="0">
                  <a:pos x="3" y="1"/>
                </a:cxn>
                <a:cxn ang="0">
                  <a:pos x="0" y="7"/>
                </a:cxn>
                <a:cxn ang="0">
                  <a:pos x="0" y="13"/>
                </a:cxn>
                <a:cxn ang="0">
                  <a:pos x="11" y="13"/>
                </a:cxn>
                <a:cxn ang="0">
                  <a:pos x="14" y="13"/>
                </a:cxn>
                <a:cxn ang="0">
                  <a:pos x="15" y="13"/>
                </a:cxn>
                <a:cxn ang="0">
                  <a:pos x="22" y="7"/>
                </a:cxn>
                <a:cxn ang="0">
                  <a:pos x="15" y="0"/>
                </a:cxn>
              </a:cxnLst>
              <a:rect l="0" t="0" r="r" b="b"/>
              <a:pathLst>
                <a:path w="22" h="13">
                  <a:moveTo>
                    <a:pt x="15" y="0"/>
                  </a:moveTo>
                  <a:cubicBezTo>
                    <a:pt x="14" y="0"/>
                    <a:pt x="14" y="0"/>
                    <a:pt x="14" y="0"/>
                  </a:cubicBezTo>
                  <a:cubicBezTo>
                    <a:pt x="11" y="0"/>
                    <a:pt x="11" y="0"/>
                    <a:pt x="11" y="0"/>
                  </a:cubicBezTo>
                  <a:cubicBezTo>
                    <a:pt x="3" y="0"/>
                    <a:pt x="3" y="0"/>
                    <a:pt x="3" y="0"/>
                  </a:cubicBezTo>
                  <a:cubicBezTo>
                    <a:pt x="3" y="1"/>
                    <a:pt x="3" y="1"/>
                    <a:pt x="3" y="1"/>
                  </a:cubicBezTo>
                  <a:cubicBezTo>
                    <a:pt x="3" y="4"/>
                    <a:pt x="2" y="6"/>
                    <a:pt x="0" y="7"/>
                  </a:cubicBezTo>
                  <a:cubicBezTo>
                    <a:pt x="0" y="13"/>
                    <a:pt x="0" y="13"/>
                    <a:pt x="0" y="13"/>
                  </a:cubicBezTo>
                  <a:cubicBezTo>
                    <a:pt x="11" y="13"/>
                    <a:pt x="11" y="13"/>
                    <a:pt x="11" y="13"/>
                  </a:cubicBezTo>
                  <a:cubicBezTo>
                    <a:pt x="14" y="13"/>
                    <a:pt x="14" y="13"/>
                    <a:pt x="14" y="13"/>
                  </a:cubicBezTo>
                  <a:cubicBezTo>
                    <a:pt x="15" y="13"/>
                    <a:pt x="15" y="13"/>
                    <a:pt x="15" y="13"/>
                  </a:cubicBezTo>
                  <a:cubicBezTo>
                    <a:pt x="19" y="13"/>
                    <a:pt x="22" y="10"/>
                    <a:pt x="22" y="7"/>
                  </a:cubicBezTo>
                  <a:cubicBezTo>
                    <a:pt x="22" y="3"/>
                    <a:pt x="19" y="0"/>
                    <a:pt x="15" y="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8" name="Freeform 118"/>
            <p:cNvSpPr/>
            <p:nvPr/>
          </p:nvSpPr>
          <p:spPr bwMode="auto">
            <a:xfrm>
              <a:off x="6438309" y="4478395"/>
              <a:ext cx="86256" cy="51754"/>
            </a:xfrm>
            <a:custGeom>
              <a:avLst/>
              <a:gdLst/>
              <a:ahLst/>
              <a:cxnLst>
                <a:cxn ang="0">
                  <a:pos x="11" y="0"/>
                </a:cxn>
                <a:cxn ang="0">
                  <a:pos x="9" y="0"/>
                </a:cxn>
                <a:cxn ang="0">
                  <a:pos x="7" y="0"/>
                </a:cxn>
                <a:cxn ang="0">
                  <a:pos x="0" y="7"/>
                </a:cxn>
                <a:cxn ang="0">
                  <a:pos x="7" y="13"/>
                </a:cxn>
                <a:cxn ang="0">
                  <a:pos x="9" y="13"/>
                </a:cxn>
                <a:cxn ang="0">
                  <a:pos x="11" y="13"/>
                </a:cxn>
                <a:cxn ang="0">
                  <a:pos x="22" y="13"/>
                </a:cxn>
                <a:cxn ang="0">
                  <a:pos x="22" y="7"/>
                </a:cxn>
                <a:cxn ang="0">
                  <a:pos x="19" y="1"/>
                </a:cxn>
                <a:cxn ang="0">
                  <a:pos x="19" y="0"/>
                </a:cxn>
                <a:cxn ang="0">
                  <a:pos x="11" y="0"/>
                </a:cxn>
              </a:cxnLst>
              <a:rect l="0" t="0" r="r" b="b"/>
              <a:pathLst>
                <a:path w="22" h="13">
                  <a:moveTo>
                    <a:pt x="11" y="0"/>
                  </a:moveTo>
                  <a:cubicBezTo>
                    <a:pt x="9" y="0"/>
                    <a:pt x="9" y="0"/>
                    <a:pt x="9" y="0"/>
                  </a:cubicBezTo>
                  <a:cubicBezTo>
                    <a:pt x="7" y="0"/>
                    <a:pt x="7" y="0"/>
                    <a:pt x="7" y="0"/>
                  </a:cubicBezTo>
                  <a:cubicBezTo>
                    <a:pt x="3" y="0"/>
                    <a:pt x="0" y="3"/>
                    <a:pt x="0" y="7"/>
                  </a:cubicBezTo>
                  <a:cubicBezTo>
                    <a:pt x="0" y="10"/>
                    <a:pt x="3" y="13"/>
                    <a:pt x="7" y="13"/>
                  </a:cubicBezTo>
                  <a:cubicBezTo>
                    <a:pt x="9" y="13"/>
                    <a:pt x="9" y="13"/>
                    <a:pt x="9" y="13"/>
                  </a:cubicBezTo>
                  <a:cubicBezTo>
                    <a:pt x="11" y="13"/>
                    <a:pt x="11" y="13"/>
                    <a:pt x="11" y="13"/>
                  </a:cubicBezTo>
                  <a:cubicBezTo>
                    <a:pt x="22" y="13"/>
                    <a:pt x="22" y="13"/>
                    <a:pt x="22" y="13"/>
                  </a:cubicBezTo>
                  <a:cubicBezTo>
                    <a:pt x="22" y="7"/>
                    <a:pt x="22" y="7"/>
                    <a:pt x="22" y="7"/>
                  </a:cubicBezTo>
                  <a:cubicBezTo>
                    <a:pt x="20" y="6"/>
                    <a:pt x="19" y="4"/>
                    <a:pt x="19" y="1"/>
                  </a:cubicBezTo>
                  <a:cubicBezTo>
                    <a:pt x="19" y="1"/>
                    <a:pt x="19" y="1"/>
                    <a:pt x="19" y="0"/>
                  </a:cubicBezTo>
                  <a:lnTo>
                    <a:pt x="11" y="0"/>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9" name="Freeform 119"/>
            <p:cNvSpPr/>
            <p:nvPr/>
          </p:nvSpPr>
          <p:spPr bwMode="auto">
            <a:xfrm>
              <a:off x="6438309" y="4532613"/>
              <a:ext cx="209477" cy="51754"/>
            </a:xfrm>
            <a:custGeom>
              <a:avLst/>
              <a:gdLst/>
              <a:ahLst/>
              <a:cxnLst>
                <a:cxn ang="0">
                  <a:pos x="46" y="0"/>
                </a:cxn>
                <a:cxn ang="0">
                  <a:pos x="44" y="0"/>
                </a:cxn>
                <a:cxn ang="0">
                  <a:pos x="41" y="0"/>
                </a:cxn>
                <a:cxn ang="0">
                  <a:pos x="31" y="0"/>
                </a:cxn>
                <a:cxn ang="0">
                  <a:pos x="31" y="2"/>
                </a:cxn>
                <a:cxn ang="0">
                  <a:pos x="26" y="7"/>
                </a:cxn>
                <a:cxn ang="0">
                  <a:pos x="22" y="2"/>
                </a:cxn>
                <a:cxn ang="0">
                  <a:pos x="22" y="0"/>
                </a:cxn>
                <a:cxn ang="0">
                  <a:pos x="12" y="0"/>
                </a:cxn>
                <a:cxn ang="0">
                  <a:pos x="8" y="0"/>
                </a:cxn>
                <a:cxn ang="0">
                  <a:pos x="7" y="0"/>
                </a:cxn>
                <a:cxn ang="0">
                  <a:pos x="0" y="6"/>
                </a:cxn>
                <a:cxn ang="0">
                  <a:pos x="7" y="13"/>
                </a:cxn>
                <a:cxn ang="0">
                  <a:pos x="46" y="13"/>
                </a:cxn>
                <a:cxn ang="0">
                  <a:pos x="53" y="6"/>
                </a:cxn>
                <a:cxn ang="0">
                  <a:pos x="46" y="0"/>
                </a:cxn>
              </a:cxnLst>
              <a:rect l="0" t="0" r="r" b="b"/>
              <a:pathLst>
                <a:path w="53" h="13">
                  <a:moveTo>
                    <a:pt x="46" y="0"/>
                  </a:moveTo>
                  <a:cubicBezTo>
                    <a:pt x="44" y="0"/>
                    <a:pt x="44" y="0"/>
                    <a:pt x="44" y="0"/>
                  </a:cubicBezTo>
                  <a:cubicBezTo>
                    <a:pt x="41" y="0"/>
                    <a:pt x="41" y="0"/>
                    <a:pt x="41" y="0"/>
                  </a:cubicBezTo>
                  <a:cubicBezTo>
                    <a:pt x="31" y="0"/>
                    <a:pt x="31" y="0"/>
                    <a:pt x="31" y="0"/>
                  </a:cubicBezTo>
                  <a:cubicBezTo>
                    <a:pt x="31" y="2"/>
                    <a:pt x="31" y="2"/>
                    <a:pt x="31" y="2"/>
                  </a:cubicBezTo>
                  <a:cubicBezTo>
                    <a:pt x="31" y="4"/>
                    <a:pt x="29" y="7"/>
                    <a:pt x="26" y="7"/>
                  </a:cubicBezTo>
                  <a:cubicBezTo>
                    <a:pt x="24" y="7"/>
                    <a:pt x="22" y="4"/>
                    <a:pt x="22" y="2"/>
                  </a:cubicBezTo>
                  <a:cubicBezTo>
                    <a:pt x="22" y="0"/>
                    <a:pt x="22" y="0"/>
                    <a:pt x="22" y="0"/>
                  </a:cubicBezTo>
                  <a:cubicBezTo>
                    <a:pt x="12" y="0"/>
                    <a:pt x="12" y="0"/>
                    <a:pt x="12" y="0"/>
                  </a:cubicBezTo>
                  <a:cubicBezTo>
                    <a:pt x="8" y="0"/>
                    <a:pt x="8" y="0"/>
                    <a:pt x="8" y="0"/>
                  </a:cubicBezTo>
                  <a:cubicBezTo>
                    <a:pt x="7" y="0"/>
                    <a:pt x="7" y="0"/>
                    <a:pt x="7" y="0"/>
                  </a:cubicBezTo>
                  <a:cubicBezTo>
                    <a:pt x="3" y="0"/>
                    <a:pt x="0" y="3"/>
                    <a:pt x="0" y="6"/>
                  </a:cubicBezTo>
                  <a:cubicBezTo>
                    <a:pt x="0" y="10"/>
                    <a:pt x="3" y="13"/>
                    <a:pt x="7" y="13"/>
                  </a:cubicBezTo>
                  <a:cubicBezTo>
                    <a:pt x="46" y="13"/>
                    <a:pt x="46" y="13"/>
                    <a:pt x="46" y="13"/>
                  </a:cubicBezTo>
                  <a:cubicBezTo>
                    <a:pt x="50" y="13"/>
                    <a:pt x="53" y="10"/>
                    <a:pt x="53" y="6"/>
                  </a:cubicBezTo>
                  <a:cubicBezTo>
                    <a:pt x="53" y="3"/>
                    <a:pt x="50" y="0"/>
                    <a:pt x="46" y="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grpSp>
        <p:nvGrpSpPr>
          <p:cNvPr id="21" name="组合 20"/>
          <p:cNvGrpSpPr/>
          <p:nvPr/>
        </p:nvGrpSpPr>
        <p:grpSpPr>
          <a:xfrm>
            <a:off x="1404770" y="4782970"/>
            <a:ext cx="476674" cy="622963"/>
            <a:chOff x="8262496" y="8785210"/>
            <a:chExt cx="476674" cy="622963"/>
          </a:xfrm>
        </p:grpSpPr>
        <p:sp>
          <p:nvSpPr>
            <p:cNvPr id="90" name="Freeform 36"/>
            <p:cNvSpPr/>
            <p:nvPr/>
          </p:nvSpPr>
          <p:spPr bwMode="auto">
            <a:xfrm>
              <a:off x="8387476" y="9247769"/>
              <a:ext cx="134680" cy="160404"/>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solidFill>
              <a:srgbClr val="07FDFC">
                <a:alpha val="58000"/>
              </a:srgbClr>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1" name="Freeform 37"/>
            <p:cNvSpPr/>
            <p:nvPr/>
          </p:nvSpPr>
          <p:spPr bwMode="auto">
            <a:xfrm>
              <a:off x="8482826" y="9247769"/>
              <a:ext cx="128627" cy="160404"/>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solidFill>
              <a:srgbClr val="07FDFC">
                <a:alpha val="58000"/>
              </a:srgbClr>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2" name="Freeform 38"/>
            <p:cNvSpPr/>
            <p:nvPr/>
          </p:nvSpPr>
          <p:spPr bwMode="auto">
            <a:xfrm>
              <a:off x="8262496" y="8785210"/>
              <a:ext cx="476674" cy="479701"/>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solidFill>
              <a:srgbClr val="07FDFC">
                <a:alpha val="58000"/>
              </a:srgbClr>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3" name="Freeform 40"/>
            <p:cNvSpPr/>
            <p:nvPr/>
          </p:nvSpPr>
          <p:spPr bwMode="auto">
            <a:xfrm>
              <a:off x="8264010" y="8808600"/>
              <a:ext cx="473647" cy="413116"/>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solidFill>
              <a:srgbClr val="07FDFC">
                <a:alpha val="58000"/>
              </a:srgbClr>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pic>
        <p:nvPicPr>
          <p:cNvPr id="3" name="图片 2"/>
          <p:cNvPicPr>
            <a:picLocks noChangeAspect="1"/>
          </p:cNvPicPr>
          <p:nvPr/>
        </p:nvPicPr>
        <p:blipFill>
          <a:blip r:embed="rId3"/>
          <a:stretch>
            <a:fillRect/>
          </a:stretch>
        </p:blipFill>
        <p:spPr>
          <a:xfrm>
            <a:off x="9677031" y="5236656"/>
            <a:ext cx="2325163" cy="1552692"/>
          </a:xfrm>
          <a:prstGeom prst="rect">
            <a:avLst/>
          </a:prstGeom>
        </p:spPr>
      </p:pic>
      <p:pic>
        <p:nvPicPr>
          <p:cNvPr id="4" name="图片 3"/>
          <p:cNvPicPr>
            <a:picLocks noChangeAspect="1"/>
          </p:cNvPicPr>
          <p:nvPr/>
        </p:nvPicPr>
        <p:blipFill>
          <a:blip r:embed="rId4"/>
          <a:stretch>
            <a:fillRect/>
          </a:stretch>
        </p:blipFill>
        <p:spPr>
          <a:xfrm>
            <a:off x="9650912" y="2099625"/>
            <a:ext cx="2314750" cy="1347242"/>
          </a:xfrm>
          <a:prstGeom prst="rect">
            <a:avLst/>
          </a:prstGeom>
        </p:spPr>
      </p:pic>
      <p:pic>
        <p:nvPicPr>
          <p:cNvPr id="44" name="图片 43"/>
          <p:cNvPicPr>
            <a:picLocks noChangeAspect="1"/>
          </p:cNvPicPr>
          <p:nvPr/>
        </p:nvPicPr>
        <p:blipFill>
          <a:blip r:embed="rId5"/>
          <a:stretch>
            <a:fillRect/>
          </a:stretch>
        </p:blipFill>
        <p:spPr>
          <a:xfrm>
            <a:off x="9650912" y="3685831"/>
            <a:ext cx="2314750" cy="1302047"/>
          </a:xfrm>
          <a:prstGeom prst="rect">
            <a:avLst/>
          </a:prstGeom>
        </p:spPr>
      </p:pic>
      <p:sp>
        <p:nvSpPr>
          <p:cNvPr id="5" name="文本框 4"/>
          <p:cNvSpPr txBox="1"/>
          <p:nvPr/>
        </p:nvSpPr>
        <p:spPr>
          <a:xfrm>
            <a:off x="2119063" y="1970396"/>
            <a:ext cx="919141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智能化的飞机发动机预测性维护系统能够</a:t>
            </a:r>
            <a:r>
              <a:rPr kumimoji="0" lang="zh-CN" altLang="en-US" sz="1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提前发现</a:t>
            </a:r>
            <a:r>
              <a:rPr kumimoji="0" lang="zh-CN" altLang="en-US"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设备隐患，避免故障导致的生产中断，</a:t>
            </a:r>
            <a:r>
              <a:rPr kumimoji="0" lang="zh-CN" altLang="en-US" sz="1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提高生产效率</a:t>
            </a:r>
          </a:p>
        </p:txBody>
      </p:sp>
      <p:sp>
        <p:nvSpPr>
          <p:cNvPr id="48" name="文本框 47"/>
          <p:cNvSpPr txBox="1"/>
          <p:nvPr/>
        </p:nvSpPr>
        <p:spPr>
          <a:xfrm>
            <a:off x="2119063" y="5236656"/>
            <a:ext cx="7378957"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预测性维护系统延长设备使用寿命减少能源的浪费和不必要的排放，提高资源利用效率，进而有效</a:t>
            </a:r>
            <a:r>
              <a:rPr kumimoji="0" lang="zh-CN" altLang="en-US" sz="1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降低了能源浪费和碳排放</a:t>
            </a:r>
          </a:p>
        </p:txBody>
      </p:sp>
      <p:sp>
        <p:nvSpPr>
          <p:cNvPr id="47" name="文本框 46"/>
          <p:cNvSpPr txBox="1"/>
          <p:nvPr/>
        </p:nvSpPr>
        <p:spPr>
          <a:xfrm>
            <a:off x="2119687" y="6308807"/>
            <a:ext cx="91664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我们精准瞄准市场痛点，紧抓市场矛盾主体，以提升自身的竞争力和技术水平</a:t>
            </a:r>
            <a:endParaRPr kumimoji="0" lang="zh-CN" altLang="en-US" sz="16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文本框 48"/>
          <p:cNvSpPr txBox="1"/>
          <p:nvPr/>
        </p:nvSpPr>
        <p:spPr>
          <a:xfrm>
            <a:off x="2119063" y="4141386"/>
            <a:ext cx="8630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预计在</a:t>
            </a:r>
            <a:r>
              <a:rPr kumimoji="0" lang="en-US" altLang="zh-CN"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2027</a:t>
            </a:r>
            <a:r>
              <a:rPr kumimoji="0" lang="zh-CN" altLang="en-US"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年累计创造</a:t>
            </a:r>
            <a:r>
              <a:rPr kumimoji="0" lang="en-US" altLang="zh-CN" sz="1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60</a:t>
            </a:r>
            <a:r>
              <a:rPr kumimoji="0" lang="zh-CN" altLang="en-US" sz="1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个直接就业岗位</a:t>
            </a:r>
            <a:r>
              <a:rPr kumimoji="0" lang="zh-CN" altLang="en-US"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，预计将创造</a:t>
            </a:r>
            <a:r>
              <a:rPr kumimoji="0" lang="en-US" altLang="zh-CN" sz="1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200</a:t>
            </a:r>
            <a:r>
              <a:rPr kumimoji="0" lang="zh-CN" altLang="en-US" sz="1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多间接就业岗位</a:t>
            </a:r>
          </a:p>
        </p:txBody>
      </p:sp>
      <p:grpSp>
        <p:nvGrpSpPr>
          <p:cNvPr id="7" name="组合 6"/>
          <p:cNvGrpSpPr/>
          <p:nvPr/>
        </p:nvGrpSpPr>
        <p:grpSpPr>
          <a:xfrm>
            <a:off x="453543" y="390171"/>
            <a:ext cx="540044" cy="533146"/>
            <a:chOff x="520218" y="437796"/>
            <a:chExt cx="684468" cy="691752"/>
          </a:xfrm>
        </p:grpSpPr>
        <p:sp>
          <p:nvSpPr>
            <p:cNvPr id="8" name="矩形: 圆角 7"/>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10" name="文本框 9"/>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rPr>
              <a:t>社会价值</a:t>
            </a:r>
          </a:p>
        </p:txBody>
      </p:sp>
      <p:sp>
        <p:nvSpPr>
          <p:cNvPr id="14" name="Teardrop 13"/>
          <p:cNvSpPr/>
          <p:nvPr/>
        </p:nvSpPr>
        <p:spPr>
          <a:xfrm rot="13500000">
            <a:off x="1282409" y="2590337"/>
            <a:ext cx="730863" cy="719983"/>
          </a:xfrm>
          <a:prstGeom prst="teardrop">
            <a:avLst/>
          </a:prstGeom>
          <a:solidFill>
            <a:srgbClr val="FFFFFF">
              <a:alpha val="22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17" name="Teardrop 13"/>
          <p:cNvSpPr/>
          <p:nvPr/>
        </p:nvSpPr>
        <p:spPr>
          <a:xfrm rot="13500000">
            <a:off x="1282409" y="3708833"/>
            <a:ext cx="730863" cy="719983"/>
          </a:xfrm>
          <a:prstGeom prst="teardrop">
            <a:avLst/>
          </a:prstGeom>
          <a:solidFill>
            <a:srgbClr val="FFFFFF">
              <a:alpha val="22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18" name="Teardrop 13"/>
          <p:cNvSpPr/>
          <p:nvPr/>
        </p:nvSpPr>
        <p:spPr>
          <a:xfrm rot="13500000">
            <a:off x="1282409" y="4734737"/>
            <a:ext cx="730863" cy="719983"/>
          </a:xfrm>
          <a:prstGeom prst="teardrop">
            <a:avLst/>
          </a:prstGeom>
          <a:solidFill>
            <a:srgbClr val="FFFFFF">
              <a:alpha val="22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19" name="Teardrop 13"/>
          <p:cNvSpPr/>
          <p:nvPr/>
        </p:nvSpPr>
        <p:spPr>
          <a:xfrm rot="13500000">
            <a:off x="1316971" y="5792735"/>
            <a:ext cx="730863" cy="719983"/>
          </a:xfrm>
          <a:prstGeom prst="teardrop">
            <a:avLst/>
          </a:prstGeom>
          <a:solidFill>
            <a:srgbClr val="FFFFFF">
              <a:alpha val="22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515"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sym typeface="Arial" panose="020B0604020202020204" pitchFamily="34" charset="0"/>
            </a:endParaRPr>
          </a:p>
        </p:txBody>
      </p:sp>
      <p:sp>
        <p:nvSpPr>
          <p:cNvPr id="22" name="文本框 21"/>
          <p:cNvSpPr txBox="1"/>
          <p:nvPr/>
        </p:nvSpPr>
        <p:spPr>
          <a:xfrm>
            <a:off x="2119063" y="3037922"/>
            <a:ext cx="9191415"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基于传感器和深度学习技术的预测性维护能够精准预测故障，</a:t>
            </a:r>
            <a:r>
              <a:rPr kumimoji="0" lang="zh-CN" altLang="en-US" sz="1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减少不必要的过度维护</a:t>
            </a:r>
            <a:r>
              <a:rPr kumimoji="0" lang="zh-CN" altLang="en-US" sz="16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，节约企业成本</a:t>
            </a:r>
            <a:endParaRPr kumimoji="0" lang="zh-CN" altLang="en-US" sz="20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25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25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250"/>
                                        <p:tgtEl>
                                          <p:spTgt spid="62"/>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25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par>
                                <p:cTn id="44" presetID="10" presetClass="entr" presetSubtype="0" fill="hold" grpId="1"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500"/>
                                        <p:tgtEl>
                                          <p:spTgt spid="77"/>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childTnLst>
                                </p:cTn>
                              </p:par>
                              <p:par>
                                <p:cTn id="53" presetID="10"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par>
                                <p:cTn id="56" presetID="10" presetClass="entr" presetSubtype="0" fill="hold"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par>
                                <p:cTn id="98" presetID="10" presetClass="entr" presetSubtype="0" fill="hold"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59" grpId="1" animBg="1"/>
      <p:bldP spid="60" grpId="0" bldLvl="0" animBg="1"/>
      <p:bldP spid="60" grpId="1" animBg="1"/>
      <p:bldP spid="62" grpId="0" bldLvl="0" animBg="1"/>
      <p:bldP spid="62" grpId="1" animBg="1"/>
      <p:bldP spid="63" grpId="0" animBg="1"/>
      <p:bldP spid="63" grpId="1" animBg="1"/>
      <p:bldP spid="64" grpId="0" bldLvl="0" animBg="1"/>
      <p:bldP spid="64" grpId="1" animBg="1"/>
      <p:bldP spid="65" grpId="0" bldLvl="0" animBg="1"/>
      <p:bldP spid="65" grpId="1" animBg="1"/>
      <p:bldP spid="66" grpId="0" bldLvl="0" animBg="1"/>
      <p:bldP spid="66" grpId="1" animBg="1"/>
      <p:bldP spid="68" grpId="0" animBg="1"/>
      <p:bldP spid="68" grpId="1" animBg="1"/>
      <p:bldP spid="69" grpId="0" animBg="1"/>
      <p:bldP spid="69" grpId="1" animBg="1"/>
      <p:bldP spid="71" grpId="0" animBg="1"/>
      <p:bldP spid="71" grpId="1" animBg="1"/>
      <p:bldP spid="73" grpId="0"/>
      <p:bldP spid="73" grpId="1"/>
      <p:bldP spid="75" grpId="0"/>
      <p:bldP spid="75" grpId="1"/>
      <p:bldP spid="77" grpId="0"/>
      <p:bldP spid="77" grpId="1"/>
      <p:bldP spid="79" grpId="0"/>
      <p:bldP spid="79" grpId="1"/>
      <p:bldP spid="81" grpId="0"/>
      <p:bldP spid="81" grpId="1"/>
      <p:bldP spid="5" grpId="0"/>
      <p:bldP spid="48" grpId="0"/>
      <p:bldP spid="48" grpId="1"/>
      <p:bldP spid="47" grpId="0"/>
      <p:bldP spid="47" grpId="1"/>
      <p:bldP spid="49" grpId="0"/>
      <p:bldP spid="49" grpId="1"/>
      <p:bldP spid="10" grpId="0"/>
      <p:bldP spid="10" grpId="1"/>
      <p:bldP spid="14" grpId="0" animBg="1"/>
      <p:bldP spid="14" grpId="1" animBg="1"/>
      <p:bldP spid="17" grpId="0" animBg="1"/>
      <p:bldP spid="17" grpId="1" animBg="1"/>
      <p:bldP spid="18" grpId="0" animBg="1"/>
      <p:bldP spid="18" grpId="1" animBg="1"/>
      <p:bldP spid="19" grpId="0" animBg="1"/>
      <p:bldP spid="19" grpId="1"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453543" y="390171"/>
            <a:ext cx="540044" cy="533146"/>
            <a:chOff x="520218" y="437796"/>
            <a:chExt cx="684468" cy="691752"/>
          </a:xfrm>
        </p:grpSpPr>
        <p:sp>
          <p:nvSpPr>
            <p:cNvPr id="33" name="矩形: 圆角 32"/>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35" name="文本框 34"/>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rPr>
              <a:t>家国情怀</a:t>
            </a:r>
          </a:p>
        </p:txBody>
      </p:sp>
      <p:sp>
        <p:nvSpPr>
          <p:cNvPr id="4" name="矩形 3"/>
          <p:cNvSpPr/>
          <p:nvPr/>
        </p:nvSpPr>
        <p:spPr>
          <a:xfrm>
            <a:off x="723565" y="1394145"/>
            <a:ext cx="7242658" cy="1689052"/>
          </a:xfrm>
          <a:prstGeom prst="rect">
            <a:avLst/>
          </a:prstGeom>
          <a:noFill/>
        </p:spPr>
        <p:txBody>
          <a:bodyPr wrap="square" rtlCol="0">
            <a:spAutoFit/>
            <a:scene3d>
              <a:camera prst="orthographicFront"/>
              <a:lightRig rig="threePt" dir="t"/>
            </a:scene3d>
          </a:bodyPr>
          <a:lstStyle/>
          <a:p>
            <a:pPr marL="0" marR="0" lvl="0" indent="0" algn="l" defTabSz="91059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航空航天预测性维护与故障诊断</a:t>
            </a:r>
            <a:endParaRPr kumimoji="0" lang="en-US" altLang="zh-CN" sz="24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059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将为</a:t>
            </a: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中国航空航天的安全飞行</a:t>
            </a:r>
            <a:r>
              <a:rPr kumimoji="0" lang="zh-CN" altLang="en-US" sz="24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保驾护航</a:t>
            </a:r>
            <a:endParaRPr kumimoji="0" lang="en-US" altLang="zh-CN" sz="24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059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成为推动中国</a:t>
            </a: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航空飞行器高质量发展</a:t>
            </a:r>
            <a:r>
              <a:rPr kumimoji="0" lang="zh-CN" altLang="en-US" sz="24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的关键引擎。</a:t>
            </a:r>
          </a:p>
        </p:txBody>
      </p:sp>
      <p:pic>
        <p:nvPicPr>
          <p:cNvPr id="7" name="图片 6"/>
          <p:cNvPicPr>
            <a:picLocks noChangeAspect="1"/>
          </p:cNvPicPr>
          <p:nvPr/>
        </p:nvPicPr>
        <p:blipFill>
          <a:blip r:embed="rId2"/>
          <a:stretch>
            <a:fillRect/>
          </a:stretch>
        </p:blipFill>
        <p:spPr>
          <a:xfrm>
            <a:off x="517485" y="3706204"/>
            <a:ext cx="6338888" cy="2827946"/>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2002" y="349507"/>
            <a:ext cx="2696582" cy="1681168"/>
          </a:xfrm>
          <a:prstGeom prst="rect">
            <a:avLst/>
          </a:prstGeom>
        </p:spPr>
      </p:pic>
      <p:pic>
        <p:nvPicPr>
          <p:cNvPr id="6" name="图片 5"/>
          <p:cNvPicPr>
            <a:picLocks noChangeAspect="1"/>
          </p:cNvPicPr>
          <p:nvPr/>
        </p:nvPicPr>
        <p:blipFill>
          <a:blip r:embed="rId4"/>
          <a:srcRect l="13771" r="14038"/>
          <a:stretch>
            <a:fillRect/>
          </a:stretch>
        </p:blipFill>
        <p:spPr>
          <a:xfrm>
            <a:off x="7874000" y="2409454"/>
            <a:ext cx="3774124" cy="3973580"/>
          </a:xfrm>
          <a:prstGeom prst="rect">
            <a:avLst/>
          </a:prstGeom>
        </p:spPr>
      </p:pic>
      <p:sp>
        <p:nvSpPr>
          <p:cNvPr id="8" name="文本框 7"/>
          <p:cNvSpPr txBox="1"/>
          <p:nvPr/>
        </p:nvSpPr>
        <p:spPr>
          <a:xfrm>
            <a:off x="993587" y="1230408"/>
            <a:ext cx="636960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1028" name="Picture 4" descr="扬帆起航，逐梦九天！众多企业持续发力，航天征程在路上 - 华商韬略 - 聚焦标杆与热点，解读趋势与韬略">
            <a:extLst>
              <a:ext uri="{FF2B5EF4-FFF2-40B4-BE49-F238E27FC236}">
                <a16:creationId xmlns:a16="http://schemas.microsoft.com/office/drawing/2014/main" id="{5E0272AB-E232-619F-7BBE-F922CC8E8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8066" y="339415"/>
            <a:ext cx="2533580" cy="1689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25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4" grpId="0"/>
      <p:bldP spid="4" grpId="1"/>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7590" y="-1718880"/>
            <a:ext cx="12181204" cy="12226602"/>
          </a:xfrm>
          <a:prstGeom prst="rect">
            <a:avLst/>
          </a:prstGeom>
        </p:spPr>
      </p:pic>
      <p:sp>
        <p:nvSpPr>
          <p:cNvPr id="107" name="矩形 106"/>
          <p:cNvSpPr/>
          <p:nvPr/>
        </p:nvSpPr>
        <p:spPr>
          <a:xfrm>
            <a:off x="2740896" y="1070390"/>
            <a:ext cx="4273777" cy="318100"/>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465"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nvGrpSpPr>
          <p:cNvPr id="75" name="组合 74"/>
          <p:cNvGrpSpPr/>
          <p:nvPr/>
        </p:nvGrpSpPr>
        <p:grpSpPr>
          <a:xfrm flipH="1">
            <a:off x="429621" y="6442812"/>
            <a:ext cx="5497228" cy="78378"/>
            <a:chOff x="6911145" y="6507480"/>
            <a:chExt cx="4984946" cy="78378"/>
          </a:xfrm>
        </p:grpSpPr>
        <p:sp>
          <p:nvSpPr>
            <p:cNvPr id="76" name="任意多边形 10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7" name="平行四边形 76"/>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8" name="平行四边形 77"/>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9" name="平行四边形 78"/>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0" name="平行四边形 79"/>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1" name="平行四边形 80"/>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86" name="文本框 85"/>
          <p:cNvSpPr txBox="1"/>
          <p:nvPr/>
        </p:nvSpPr>
        <p:spPr>
          <a:xfrm>
            <a:off x="5866209" y="6215154"/>
            <a:ext cx="9233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时间</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8" name="文本框 97"/>
          <p:cNvSpPr txBox="1"/>
          <p:nvPr/>
        </p:nvSpPr>
        <p:spPr>
          <a:xfrm>
            <a:off x="614975" y="2782233"/>
            <a:ext cx="10022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成熟度</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08" name="组合 107"/>
          <p:cNvGrpSpPr/>
          <p:nvPr/>
        </p:nvGrpSpPr>
        <p:grpSpPr bwMode="auto">
          <a:xfrm>
            <a:off x="445235" y="3961094"/>
            <a:ext cx="1492427" cy="1375148"/>
            <a:chOff x="0" y="4027"/>
            <a:chExt cx="944563" cy="993808"/>
          </a:xfrm>
        </p:grpSpPr>
        <p:sp>
          <p:nvSpPr>
            <p:cNvPr id="109" name="任意多边形 35"/>
            <p:cNvSpPr>
              <a:spLocks noChangeArrowheads="1"/>
            </p:cNvSpPr>
            <p:nvPr/>
          </p:nvSpPr>
          <p:spPr bwMode="auto">
            <a:xfrm rot="10800000">
              <a:off x="37087" y="4027"/>
              <a:ext cx="872891" cy="993808"/>
            </a:xfrm>
            <a:custGeom>
              <a:avLst/>
              <a:gdLst>
                <a:gd name="T0" fmla="*/ 1072099 w 826161"/>
                <a:gd name="T1" fmla="*/ 1308521 h 940604"/>
                <a:gd name="T2" fmla="*/ 77209 w 826161"/>
                <a:gd name="T3" fmla="*/ 1308521 h 940604"/>
                <a:gd name="T4" fmla="*/ 0 w 826161"/>
                <a:gd name="T5" fmla="*/ 1231313 h 940604"/>
                <a:gd name="T6" fmla="*/ 0 w 826161"/>
                <a:gd name="T7" fmla="*/ 236418 h 940604"/>
                <a:gd name="T8" fmla="*/ 77209 w 826161"/>
                <a:gd name="T9" fmla="*/ 159206 h 940604"/>
                <a:gd name="T10" fmla="*/ 482316 w 826161"/>
                <a:gd name="T11" fmla="*/ 159206 h 940604"/>
                <a:gd name="T12" fmla="*/ 574655 w 826161"/>
                <a:gd name="T13" fmla="*/ 0 h 940604"/>
                <a:gd name="T14" fmla="*/ 666994 w 826161"/>
                <a:gd name="T15" fmla="*/ 159206 h 940604"/>
                <a:gd name="T16" fmla="*/ 1072099 w 826161"/>
                <a:gd name="T17" fmla="*/ 159206 h 940604"/>
                <a:gd name="T18" fmla="*/ 1149309 w 826161"/>
                <a:gd name="T19" fmla="*/ 236418 h 940604"/>
                <a:gd name="T20" fmla="*/ 1149309 w 826161"/>
                <a:gd name="T21" fmla="*/ 1231313 h 940604"/>
                <a:gd name="T22" fmla="*/ 1072099 w 826161"/>
                <a:gd name="T23" fmla="*/ 13085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gradFill>
              <a:gsLst>
                <a:gs pos="0">
                  <a:srgbClr val="03D4A8">
                    <a:alpha val="60000"/>
                  </a:srgbClr>
                </a:gs>
                <a:gs pos="25000">
                  <a:srgbClr val="21D6E0">
                    <a:alpha val="60000"/>
                  </a:srgbClr>
                </a:gs>
                <a:gs pos="75000">
                  <a:srgbClr val="0087E6">
                    <a:alpha val="60000"/>
                  </a:srgbClr>
                </a:gs>
                <a:gs pos="100000">
                  <a:srgbClr val="005CBF">
                    <a:alpha val="60000"/>
                  </a:srgbClr>
                </a:gs>
              </a:gsLst>
              <a:lin ang="5400000" scaled="0"/>
            </a:gradFill>
            <a:ln w="28575">
              <a:solidFill>
                <a:srgbClr val="0080B4">
                  <a:lumMod val="60000"/>
                  <a:lumOff val="40000"/>
                </a:srgbClr>
              </a:solid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ysClr val="windowText" lastClr="000000"/>
                </a:solidFill>
                <a:effectLst/>
                <a:uLnTx/>
                <a:uFillTx/>
                <a:latin typeface="Abadi" panose="020B0604020202020204" pitchFamily="34" charset="0"/>
                <a:ea typeface="华文细黑" panose="02010600040101010101" pitchFamily="2" charset="-122"/>
                <a:cs typeface="+mn-cs"/>
              </a:endParaRPr>
            </a:p>
          </p:txBody>
        </p:sp>
        <p:grpSp>
          <p:nvGrpSpPr>
            <p:cNvPr id="110" name="组合 109"/>
            <p:cNvGrpSpPr/>
            <p:nvPr/>
          </p:nvGrpSpPr>
          <p:grpSpPr bwMode="auto">
            <a:xfrm>
              <a:off x="0" y="111986"/>
              <a:ext cx="944563" cy="759657"/>
              <a:chOff x="0" y="132321"/>
              <a:chExt cx="1293260" cy="1040094"/>
            </a:xfrm>
          </p:grpSpPr>
          <p:sp>
            <p:nvSpPr>
              <p:cNvPr id="111" name="文本框 37"/>
              <p:cNvSpPr>
                <a:spLocks noChangeArrowheads="1"/>
              </p:cNvSpPr>
              <p:nvPr/>
            </p:nvSpPr>
            <p:spPr bwMode="auto">
              <a:xfrm>
                <a:off x="0" y="132321"/>
                <a:ext cx="1282050" cy="39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sym typeface="HelveticaNeueLT Pro 67 MdCn" pitchFamily="2" charset="-122"/>
                  </a:rPr>
                  <a:t>被动式维护</a:t>
                </a:r>
              </a:p>
            </p:txBody>
          </p:sp>
          <p:sp>
            <p:nvSpPr>
              <p:cNvPr id="112" name="直接连接符 111"/>
              <p:cNvSpPr>
                <a:spLocks noChangeShapeType="1"/>
              </p:cNvSpPr>
              <p:nvPr/>
            </p:nvSpPr>
            <p:spPr bwMode="auto">
              <a:xfrm>
                <a:off x="165469" y="534574"/>
                <a:ext cx="951111" cy="1"/>
              </a:xfrm>
              <a:prstGeom prst="line">
                <a:avLst/>
              </a:prstGeom>
              <a:noFill/>
              <a:ln w="6350">
                <a:solidFill>
                  <a:sysClr val="window" lastClr="FFFFFF"/>
                </a:solidFill>
                <a:prstDash val="sysDot"/>
                <a:bevel/>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微软雅黑" panose="020B0503020204020204" pitchFamily="34" charset="-122"/>
                  <a:cs typeface="+mn-cs"/>
                </a:endParaRPr>
              </a:p>
            </p:txBody>
          </p:sp>
          <p:sp>
            <p:nvSpPr>
              <p:cNvPr id="113" name="文本框 39"/>
              <p:cNvSpPr>
                <a:spLocks noChangeArrowheads="1"/>
              </p:cNvSpPr>
              <p:nvPr/>
            </p:nvSpPr>
            <p:spPr bwMode="auto">
              <a:xfrm>
                <a:off x="11210" y="715605"/>
                <a:ext cx="1282050" cy="456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ysClr val="window" lastClr="FFFFFF"/>
                    </a:solidFill>
                    <a:effectLst/>
                    <a:uLnTx/>
                    <a:uFillTx/>
                    <a:latin typeface="Abadi" panose="020B0604020202020204" pitchFamily="34" charset="0"/>
                    <a:ea typeface="华文细黑" panose="02010600040101010101" pitchFamily="2" charset="-122"/>
                    <a:cs typeface="+mn-cs"/>
                    <a:sym typeface="HelveticaNeueLT Pro 67 MdCn" pitchFamily="2" charset="-122"/>
                  </a:rPr>
                  <a:t>机器损坏，然后维修</a:t>
                </a:r>
                <a:r>
                  <a:rPr kumimoji="0" lang="en-US" altLang="zh-CN" sz="1200" b="0" i="0" u="none" strike="noStrike" kern="0" cap="none" spc="0" normalizeH="0" baseline="0" noProof="0" dirty="0">
                    <a:ln>
                      <a:noFill/>
                    </a:ln>
                    <a:solidFill>
                      <a:sysClr val="window" lastClr="FFFFFF"/>
                    </a:solidFill>
                    <a:effectLst/>
                    <a:uLnTx/>
                    <a:uFillTx/>
                    <a:latin typeface="Abadi" panose="020B0604020202020204" pitchFamily="34" charset="0"/>
                    <a:ea typeface="华文细黑" panose="02010600040101010101" pitchFamily="2" charset="-122"/>
                    <a:cs typeface="+mn-cs"/>
                    <a:sym typeface="HelveticaNeueLT Pro 67 MdCn" pitchFamily="2" charset="-122"/>
                  </a:rPr>
                  <a:t> </a:t>
                </a:r>
                <a:endParaRPr kumimoji="0" lang="zh-CN" altLang="en-US" sz="1200" b="0" i="0" u="none" strike="noStrike" kern="0" cap="none" spc="0" normalizeH="0" baseline="0" noProof="0" dirty="0">
                  <a:ln>
                    <a:noFill/>
                  </a:ln>
                  <a:solidFill>
                    <a:sysClr val="window" lastClr="FFFFFF"/>
                  </a:solidFill>
                  <a:effectLst/>
                  <a:uLnTx/>
                  <a:uFillTx/>
                  <a:latin typeface="Abadi" panose="020B0604020202020204" pitchFamily="34" charset="0"/>
                  <a:ea typeface="华文细黑" panose="02010600040101010101" pitchFamily="2" charset="-122"/>
                  <a:cs typeface="+mn-cs"/>
                  <a:sym typeface="HelveticaNeueLT Pro 67 MdCn" pitchFamily="2" charset="-122"/>
                </a:endParaRPr>
              </a:p>
            </p:txBody>
          </p:sp>
        </p:grpSp>
      </p:grpSp>
      <p:grpSp>
        <p:nvGrpSpPr>
          <p:cNvPr id="15" name="组合 14"/>
          <p:cNvGrpSpPr/>
          <p:nvPr/>
        </p:nvGrpSpPr>
        <p:grpSpPr>
          <a:xfrm>
            <a:off x="1924415" y="3271016"/>
            <a:ext cx="1481077" cy="1380494"/>
            <a:chOff x="2399582" y="2169292"/>
            <a:chExt cx="1481077" cy="1380494"/>
          </a:xfrm>
        </p:grpSpPr>
        <p:sp>
          <p:nvSpPr>
            <p:cNvPr id="72" name="任意多边形 35"/>
            <p:cNvSpPr>
              <a:spLocks noChangeArrowheads="1"/>
            </p:cNvSpPr>
            <p:nvPr/>
          </p:nvSpPr>
          <p:spPr bwMode="auto">
            <a:xfrm rot="10800000">
              <a:off x="2445230" y="2169292"/>
              <a:ext cx="1372009" cy="1380494"/>
            </a:xfrm>
            <a:custGeom>
              <a:avLst/>
              <a:gdLst>
                <a:gd name="T0" fmla="*/ 1072099 w 826161"/>
                <a:gd name="T1" fmla="*/ 1308521 h 940604"/>
                <a:gd name="T2" fmla="*/ 77209 w 826161"/>
                <a:gd name="T3" fmla="*/ 1308521 h 940604"/>
                <a:gd name="T4" fmla="*/ 0 w 826161"/>
                <a:gd name="T5" fmla="*/ 1231313 h 940604"/>
                <a:gd name="T6" fmla="*/ 0 w 826161"/>
                <a:gd name="T7" fmla="*/ 236418 h 940604"/>
                <a:gd name="T8" fmla="*/ 77209 w 826161"/>
                <a:gd name="T9" fmla="*/ 159206 h 940604"/>
                <a:gd name="T10" fmla="*/ 482316 w 826161"/>
                <a:gd name="T11" fmla="*/ 159206 h 940604"/>
                <a:gd name="T12" fmla="*/ 574655 w 826161"/>
                <a:gd name="T13" fmla="*/ 0 h 940604"/>
                <a:gd name="T14" fmla="*/ 666994 w 826161"/>
                <a:gd name="T15" fmla="*/ 159206 h 940604"/>
                <a:gd name="T16" fmla="*/ 1072099 w 826161"/>
                <a:gd name="T17" fmla="*/ 159206 h 940604"/>
                <a:gd name="T18" fmla="*/ 1149309 w 826161"/>
                <a:gd name="T19" fmla="*/ 236418 h 940604"/>
                <a:gd name="T20" fmla="*/ 1149309 w 826161"/>
                <a:gd name="T21" fmla="*/ 1231313 h 940604"/>
                <a:gd name="T22" fmla="*/ 1072099 w 826161"/>
                <a:gd name="T23" fmla="*/ 13085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gradFill>
              <a:gsLst>
                <a:gs pos="0">
                  <a:srgbClr val="03D4A8">
                    <a:alpha val="60000"/>
                  </a:srgbClr>
                </a:gs>
                <a:gs pos="25000">
                  <a:srgbClr val="21D6E0">
                    <a:alpha val="60000"/>
                  </a:srgbClr>
                </a:gs>
                <a:gs pos="75000">
                  <a:srgbClr val="0087E6">
                    <a:alpha val="60000"/>
                  </a:srgbClr>
                </a:gs>
                <a:gs pos="100000">
                  <a:srgbClr val="005CBF">
                    <a:alpha val="60000"/>
                  </a:srgbClr>
                </a:gs>
              </a:gsLst>
              <a:lin ang="5400000" scaled="0"/>
            </a:gradFill>
            <a:ln w="28575">
              <a:solidFill>
                <a:srgbClr val="0080B4">
                  <a:lumMod val="60000"/>
                  <a:lumOff val="40000"/>
                </a:srgbClr>
              </a:solid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ysClr val="windowText" lastClr="000000"/>
                </a:solidFill>
                <a:effectLst/>
                <a:uLnTx/>
                <a:uFillTx/>
                <a:latin typeface="Abadi" panose="020B0604020202020204" pitchFamily="34" charset="0"/>
                <a:ea typeface="华文细黑" panose="02010600040101010101" pitchFamily="2" charset="-122"/>
                <a:cs typeface="+mn-cs"/>
              </a:endParaRPr>
            </a:p>
          </p:txBody>
        </p:sp>
        <p:sp>
          <p:nvSpPr>
            <p:cNvPr id="114" name="文本框 37"/>
            <p:cNvSpPr>
              <a:spLocks noChangeArrowheads="1"/>
            </p:cNvSpPr>
            <p:nvPr/>
          </p:nvSpPr>
          <p:spPr bwMode="auto">
            <a:xfrm>
              <a:off x="2401168" y="2351962"/>
              <a:ext cx="14794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sym typeface="HelveticaNeueLT Pro 67 MdCn" pitchFamily="2" charset="-122"/>
                </a:rPr>
                <a:t>检巡式维护</a:t>
              </a:r>
            </a:p>
          </p:txBody>
        </p:sp>
        <p:sp>
          <p:nvSpPr>
            <p:cNvPr id="115" name="直接连接符 114"/>
            <p:cNvSpPr>
              <a:spLocks noChangeShapeType="1"/>
            </p:cNvSpPr>
            <p:nvPr/>
          </p:nvSpPr>
          <p:spPr bwMode="auto">
            <a:xfrm>
              <a:off x="2592120" y="2758490"/>
              <a:ext cx="1097586" cy="1"/>
            </a:xfrm>
            <a:prstGeom prst="line">
              <a:avLst/>
            </a:prstGeom>
            <a:noFill/>
            <a:ln w="6350">
              <a:solidFill>
                <a:sysClr val="window" lastClr="FFFFFF"/>
              </a:solidFill>
              <a:prstDash val="sysDot"/>
              <a:bevel/>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微软雅黑" panose="020B0503020204020204" pitchFamily="34" charset="-122"/>
                <a:cs typeface="+mn-cs"/>
              </a:endParaRPr>
            </a:p>
          </p:txBody>
        </p:sp>
        <p:sp>
          <p:nvSpPr>
            <p:cNvPr id="116" name="文本框 39"/>
            <p:cNvSpPr>
              <a:spLocks noChangeArrowheads="1"/>
            </p:cNvSpPr>
            <p:nvPr/>
          </p:nvSpPr>
          <p:spPr bwMode="auto">
            <a:xfrm>
              <a:off x="2399582" y="2752072"/>
              <a:ext cx="14794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ysClr val="window" lastClr="FFFFFF"/>
                  </a:solidFill>
                  <a:effectLst/>
                  <a:uLnTx/>
                  <a:uFillTx/>
                  <a:latin typeface="Abadi" panose="020B0604020202020204" pitchFamily="34" charset="0"/>
                  <a:ea typeface="华文细黑" panose="02010600040101010101" pitchFamily="2" charset="-122"/>
                  <a:cs typeface="+mn-cs"/>
                  <a:sym typeface="HelveticaNeueLT Pro 67 MdCn" pitchFamily="2" charset="-122"/>
                </a:rPr>
                <a:t>基于设备管理班组人员的日程安排</a:t>
              </a:r>
              <a:r>
                <a:rPr kumimoji="0" lang="en-US" altLang="zh-CN" sz="1200" b="0" i="0" u="none" strike="noStrike" kern="0" cap="none" spc="0" normalizeH="0" baseline="0" noProof="0" dirty="0">
                  <a:ln>
                    <a:noFill/>
                  </a:ln>
                  <a:solidFill>
                    <a:sysClr val="window" lastClr="FFFFFF"/>
                  </a:solidFill>
                  <a:effectLst/>
                  <a:uLnTx/>
                  <a:uFillTx/>
                  <a:latin typeface="Abadi" panose="020B0604020202020204" pitchFamily="34" charset="0"/>
                  <a:ea typeface="华文细黑" panose="02010600040101010101" pitchFamily="2" charset="-122"/>
                  <a:cs typeface="+mn-cs"/>
                  <a:sym typeface="HelveticaNeueLT Pro 67 MdCn" pitchFamily="2" charset="-122"/>
                </a:rPr>
                <a:t> </a:t>
              </a:r>
              <a:r>
                <a:rPr kumimoji="0" lang="zh-CN" altLang="en-US" sz="1200" b="0" i="0" u="none" strike="noStrike" kern="0" cap="none" spc="0" normalizeH="0" baseline="0" noProof="0" dirty="0">
                  <a:ln>
                    <a:noFill/>
                  </a:ln>
                  <a:solidFill>
                    <a:sysClr val="window" lastClr="FFFFFF"/>
                  </a:solidFill>
                  <a:effectLst/>
                  <a:uLnTx/>
                  <a:uFillTx/>
                  <a:latin typeface="Abadi" panose="020B0604020202020204" pitchFamily="34" charset="0"/>
                  <a:ea typeface="华文细黑" panose="02010600040101010101" pitchFamily="2" charset="-122"/>
                  <a:cs typeface="+mn-cs"/>
                  <a:sym typeface="HelveticaNeueLT Pro 67 MdCn" pitchFamily="2" charset="-122"/>
                </a:rPr>
                <a:t>或者日常观察</a:t>
              </a:r>
            </a:p>
          </p:txBody>
        </p:sp>
      </p:grpSp>
      <p:grpSp>
        <p:nvGrpSpPr>
          <p:cNvPr id="17" name="组合 16"/>
          <p:cNvGrpSpPr/>
          <p:nvPr/>
        </p:nvGrpSpPr>
        <p:grpSpPr>
          <a:xfrm>
            <a:off x="4982130" y="2469182"/>
            <a:ext cx="1539223" cy="1693585"/>
            <a:chOff x="5497958" y="1165614"/>
            <a:chExt cx="1492427" cy="1703872"/>
          </a:xfrm>
        </p:grpSpPr>
        <p:sp>
          <p:nvSpPr>
            <p:cNvPr id="74" name="任意多边形 35"/>
            <p:cNvSpPr>
              <a:spLocks noChangeArrowheads="1"/>
            </p:cNvSpPr>
            <p:nvPr/>
          </p:nvSpPr>
          <p:spPr bwMode="auto">
            <a:xfrm rot="10800000">
              <a:off x="5533791" y="1165614"/>
              <a:ext cx="1437703" cy="1703872"/>
            </a:xfrm>
            <a:custGeom>
              <a:avLst/>
              <a:gdLst>
                <a:gd name="T0" fmla="*/ 1072099 w 826161"/>
                <a:gd name="T1" fmla="*/ 1308521 h 940604"/>
                <a:gd name="T2" fmla="*/ 77209 w 826161"/>
                <a:gd name="T3" fmla="*/ 1308521 h 940604"/>
                <a:gd name="T4" fmla="*/ 0 w 826161"/>
                <a:gd name="T5" fmla="*/ 1231313 h 940604"/>
                <a:gd name="T6" fmla="*/ 0 w 826161"/>
                <a:gd name="T7" fmla="*/ 236418 h 940604"/>
                <a:gd name="T8" fmla="*/ 77209 w 826161"/>
                <a:gd name="T9" fmla="*/ 159206 h 940604"/>
                <a:gd name="T10" fmla="*/ 482316 w 826161"/>
                <a:gd name="T11" fmla="*/ 159206 h 940604"/>
                <a:gd name="T12" fmla="*/ 574655 w 826161"/>
                <a:gd name="T13" fmla="*/ 0 h 940604"/>
                <a:gd name="T14" fmla="*/ 666994 w 826161"/>
                <a:gd name="T15" fmla="*/ 159206 h 940604"/>
                <a:gd name="T16" fmla="*/ 1072099 w 826161"/>
                <a:gd name="T17" fmla="*/ 159206 h 940604"/>
                <a:gd name="T18" fmla="*/ 1149309 w 826161"/>
                <a:gd name="T19" fmla="*/ 236418 h 940604"/>
                <a:gd name="T20" fmla="*/ 1149309 w 826161"/>
                <a:gd name="T21" fmla="*/ 1231313 h 940604"/>
                <a:gd name="T22" fmla="*/ 1072099 w 826161"/>
                <a:gd name="T23" fmla="*/ 13085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gradFill>
              <a:gsLst>
                <a:gs pos="0">
                  <a:srgbClr val="03D4A8">
                    <a:alpha val="60000"/>
                  </a:srgbClr>
                </a:gs>
                <a:gs pos="25000">
                  <a:srgbClr val="21D6E0">
                    <a:alpha val="60000"/>
                  </a:srgbClr>
                </a:gs>
                <a:gs pos="75000">
                  <a:srgbClr val="0087E6">
                    <a:alpha val="60000"/>
                  </a:srgbClr>
                </a:gs>
                <a:gs pos="100000">
                  <a:srgbClr val="005CBF">
                    <a:alpha val="60000"/>
                  </a:srgbClr>
                </a:gs>
              </a:gsLst>
              <a:lin ang="5400000" scaled="0"/>
            </a:gradFill>
            <a:ln w="28575">
              <a:solidFill>
                <a:srgbClr val="0080B4">
                  <a:lumMod val="60000"/>
                  <a:lumOff val="40000"/>
                </a:srgbClr>
              </a:solid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ysClr val="windowText" lastClr="000000"/>
                </a:solidFill>
                <a:effectLst/>
                <a:uLnTx/>
                <a:uFillTx/>
                <a:latin typeface="Abadi" panose="020B0604020202020204" pitchFamily="34" charset="0"/>
                <a:ea typeface="华文细黑" panose="02010600040101010101" pitchFamily="2" charset="-122"/>
                <a:cs typeface="+mn-cs"/>
              </a:endParaRPr>
            </a:p>
          </p:txBody>
        </p:sp>
        <p:sp>
          <p:nvSpPr>
            <p:cNvPr id="123" name="文本框 37"/>
            <p:cNvSpPr>
              <a:spLocks noChangeArrowheads="1"/>
            </p:cNvSpPr>
            <p:nvPr/>
          </p:nvSpPr>
          <p:spPr bwMode="auto">
            <a:xfrm>
              <a:off x="5497958" y="1365516"/>
              <a:ext cx="14794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NeueLT Pro 67 MdCn" pitchFamily="2" charset="-122"/>
                </a:rPr>
                <a:t>预测性维护</a:t>
              </a:r>
            </a:p>
          </p:txBody>
        </p:sp>
        <p:sp>
          <p:nvSpPr>
            <p:cNvPr id="124" name="直接连接符 123"/>
            <p:cNvSpPr>
              <a:spLocks noChangeShapeType="1"/>
            </p:cNvSpPr>
            <p:nvPr/>
          </p:nvSpPr>
          <p:spPr bwMode="auto">
            <a:xfrm>
              <a:off x="5688910" y="1772042"/>
              <a:ext cx="1097586" cy="1"/>
            </a:xfrm>
            <a:prstGeom prst="line">
              <a:avLst/>
            </a:prstGeom>
            <a:noFill/>
            <a:ln w="6350">
              <a:solidFill>
                <a:sysClr val="window" lastClr="FFFFFF"/>
              </a:solidFill>
              <a:prstDash val="sysDot"/>
              <a:bevel/>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微软雅黑" panose="020B0503020204020204" pitchFamily="34" charset="-122"/>
                <a:cs typeface="+mn-cs"/>
              </a:endParaRPr>
            </a:p>
          </p:txBody>
        </p:sp>
        <p:sp>
          <p:nvSpPr>
            <p:cNvPr id="125" name="文本框 39"/>
            <p:cNvSpPr>
              <a:spLocks noChangeArrowheads="1"/>
            </p:cNvSpPr>
            <p:nvPr/>
          </p:nvSpPr>
          <p:spPr bwMode="auto">
            <a:xfrm>
              <a:off x="5510894" y="1954998"/>
              <a:ext cx="14794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ysClr val="window" lastClr="FFFFFF"/>
                  </a:solidFill>
                  <a:effectLst/>
                  <a:uLnTx/>
                  <a:uFillTx/>
                  <a:latin typeface="Abadi" panose="020B0604020202020204" pitchFamily="34" charset="0"/>
                  <a:ea typeface="华文细黑" panose="02010600040101010101" pitchFamily="2" charset="-122"/>
                  <a:cs typeface="+mn-cs"/>
                  <a:sym typeface="HelveticaNeueLT Pro 67 MdCn" pitchFamily="2" charset="-122"/>
                </a:rPr>
                <a:t>基于对使用损耗特性参数进行机器损坏预测</a:t>
              </a:r>
            </a:p>
          </p:txBody>
        </p:sp>
      </p:grpSp>
      <p:grpSp>
        <p:nvGrpSpPr>
          <p:cNvPr id="148" name="组合 147"/>
          <p:cNvGrpSpPr/>
          <p:nvPr/>
        </p:nvGrpSpPr>
        <p:grpSpPr>
          <a:xfrm>
            <a:off x="7056295" y="2187438"/>
            <a:ext cx="7785801" cy="2397901"/>
            <a:chOff x="3929200" y="756399"/>
            <a:chExt cx="4145675" cy="1798424"/>
          </a:xfrm>
        </p:grpSpPr>
        <p:sp>
          <p:nvSpPr>
            <p:cNvPr id="149" name="矩形 148"/>
            <p:cNvSpPr/>
            <p:nvPr/>
          </p:nvSpPr>
          <p:spPr>
            <a:xfrm>
              <a:off x="3929200" y="756399"/>
              <a:ext cx="2460458" cy="1798424"/>
            </a:xfrm>
            <a:prstGeom prst="rect">
              <a:avLst/>
            </a:prstGeom>
            <a:noFill/>
            <a:effectLst/>
          </p:spPr>
          <p:txBody>
            <a:bodyPr wrap="square" rtlCol="0">
              <a:spAutoFit/>
              <a:scene3d>
                <a:camera prst="orthographicFront"/>
                <a:lightRig rig="threePt" dir="t"/>
              </a:scene3d>
            </a:bodyPr>
            <a:lstStyle/>
            <a:p>
              <a:pPr marL="0" marR="0" lvl="0" indent="0" algn="l" defTabSz="12192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18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PdM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能够在最佳时机进行</a:t>
              </a:r>
              <a:r>
                <a:rPr kumimoji="0" lang="zh-CN" altLang="en-US" sz="24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精准的维护</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，提高了设备的可靠性和生产效率，降低生产成本，还可以延长设备的使用寿命，为企业创造</a:t>
              </a:r>
              <a:r>
                <a:rPr kumimoji="0" lang="zh-CN" altLang="en-US" sz="24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更多的价值</a:t>
              </a:r>
            </a:p>
            <a:p>
              <a:pPr marL="0" marR="0" lvl="0" indent="0" algn="l" defTabSz="1219200" rtl="0" eaLnBrk="1" fontAlgn="auto" latinLnBrk="0" hangingPunct="1">
                <a:lnSpc>
                  <a:spcPct val="15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endParaRPr>
            </a:p>
          </p:txBody>
        </p:sp>
        <p:sp>
          <p:nvSpPr>
            <p:cNvPr id="150" name="矩形 149"/>
            <p:cNvSpPr/>
            <p:nvPr/>
          </p:nvSpPr>
          <p:spPr>
            <a:xfrm>
              <a:off x="4737315" y="1789615"/>
              <a:ext cx="3337560" cy="238575"/>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465"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94" name="文本框 93"/>
          <p:cNvSpPr txBox="1"/>
          <p:nvPr/>
        </p:nvSpPr>
        <p:spPr>
          <a:xfrm>
            <a:off x="1111751" y="1221406"/>
            <a:ext cx="1036173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rgbClr val="FFC000"/>
                </a:solidFill>
                <a:effectLst/>
                <a:uLnTx/>
                <a:uFillTx/>
                <a:latin typeface="思源黑体 CN Regular" panose="020B0500000000000000" pitchFamily="34" charset="-122"/>
                <a:ea typeface="思源黑体 CN Regular" panose="020B0500000000000000" pitchFamily="34" charset="-122"/>
                <a:cs typeface="+mn-cs"/>
              </a:rPr>
              <a:t>预测性维护</a:t>
            </a:r>
            <a:r>
              <a:rPr kumimoji="0" lang="zh-CN" altLang="en-US" sz="3200" b="1" i="0" u="none" strike="noStrike" kern="1200" cap="none" spc="0" normalizeH="0" baseline="0" noProof="0" dirty="0">
                <a:ln>
                  <a:noFill/>
                </a:ln>
                <a:solidFill>
                  <a:srgbClr val="FFC000"/>
                </a:solidFill>
                <a:effectLst/>
                <a:uLnTx/>
                <a:uFillTx/>
                <a:latin typeface="思源黑体 CN Regular" panose="020B0500000000000000" pitchFamily="34" charset="-122"/>
                <a:ea typeface="思源黑体 CN Regular" panose="020B0500000000000000" pitchFamily="34" charset="-122"/>
                <a:cs typeface="+mn-cs"/>
              </a:rPr>
              <a:t>（</a:t>
            </a:r>
            <a:r>
              <a:rPr kumimoji="0" lang="en-US" altLang="zh-CN" sz="3200" b="1" i="0" u="none" strike="noStrike" kern="1200" cap="none" spc="0" normalizeH="0" baseline="0" noProof="0" dirty="0" err="1">
                <a:ln>
                  <a:noFill/>
                </a:ln>
                <a:solidFill>
                  <a:srgbClr val="FFC000"/>
                </a:solidFill>
                <a:effectLst/>
                <a:uLnTx/>
                <a:uFillTx/>
                <a:latin typeface="思源黑体 CN Regular" panose="020B0500000000000000" pitchFamily="34" charset="-122"/>
                <a:ea typeface="思源黑体 CN Regular" panose="020B0500000000000000" pitchFamily="34" charset="-122"/>
                <a:cs typeface="+mn-cs"/>
              </a:rPr>
              <a:t>PdM</a:t>
            </a:r>
            <a:r>
              <a:rPr kumimoji="0" lang="zh-CN" altLang="en-US" sz="3200" b="1" i="0" u="none" strike="noStrike" kern="1200" cap="none" spc="0" normalizeH="0" baseline="0" noProof="0" dirty="0">
                <a:ln>
                  <a:noFill/>
                </a:ln>
                <a:solidFill>
                  <a:srgbClr val="FFC000"/>
                </a:solidFill>
                <a:effectLst/>
                <a:uLnTx/>
                <a:uFillTx/>
                <a:latin typeface="思源黑体 CN Regular" panose="020B0500000000000000" pitchFamily="34" charset="-122"/>
                <a:ea typeface="思源黑体 CN Regular" panose="020B0500000000000000" pitchFamily="34" charset="-122"/>
                <a:cs typeface="+mn-cs"/>
              </a:rPr>
              <a:t>）</a:t>
            </a:r>
            <a:r>
              <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是更加智能化和先进的维护方式</a:t>
            </a:r>
            <a:endParaRPr kumimoji="0" lang="zh-CN" altLang="en-US" sz="3200" b="0"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grpSp>
        <p:nvGrpSpPr>
          <p:cNvPr id="3" name="组合 2"/>
          <p:cNvGrpSpPr/>
          <p:nvPr/>
        </p:nvGrpSpPr>
        <p:grpSpPr>
          <a:xfrm>
            <a:off x="3278210" y="2712996"/>
            <a:ext cx="1741170" cy="1595120"/>
            <a:chOff x="4783" y="2248"/>
            <a:chExt cx="2742" cy="2512"/>
          </a:xfrm>
        </p:grpSpPr>
        <p:grpSp>
          <p:nvGrpSpPr>
            <p:cNvPr id="2" name="组合 1"/>
            <p:cNvGrpSpPr/>
            <p:nvPr/>
          </p:nvGrpSpPr>
          <p:grpSpPr>
            <a:xfrm>
              <a:off x="4783" y="2248"/>
              <a:ext cx="2742" cy="2512"/>
              <a:chOff x="3770898" y="1618638"/>
              <a:chExt cx="1741070" cy="1595212"/>
            </a:xfrm>
          </p:grpSpPr>
          <p:sp>
            <p:nvSpPr>
              <p:cNvPr id="73" name="任意多边形 35"/>
              <p:cNvSpPr>
                <a:spLocks noChangeArrowheads="1"/>
              </p:cNvSpPr>
              <p:nvPr/>
            </p:nvSpPr>
            <p:spPr bwMode="auto">
              <a:xfrm rot="10800000">
                <a:off x="3932003" y="1618638"/>
                <a:ext cx="1441472" cy="1595212"/>
              </a:xfrm>
              <a:custGeom>
                <a:avLst/>
                <a:gdLst>
                  <a:gd name="T0" fmla="*/ 1072099 w 826161"/>
                  <a:gd name="T1" fmla="*/ 1308521 h 940604"/>
                  <a:gd name="T2" fmla="*/ 77209 w 826161"/>
                  <a:gd name="T3" fmla="*/ 1308521 h 940604"/>
                  <a:gd name="T4" fmla="*/ 0 w 826161"/>
                  <a:gd name="T5" fmla="*/ 1231313 h 940604"/>
                  <a:gd name="T6" fmla="*/ 0 w 826161"/>
                  <a:gd name="T7" fmla="*/ 236418 h 940604"/>
                  <a:gd name="T8" fmla="*/ 77209 w 826161"/>
                  <a:gd name="T9" fmla="*/ 159206 h 940604"/>
                  <a:gd name="T10" fmla="*/ 482316 w 826161"/>
                  <a:gd name="T11" fmla="*/ 159206 h 940604"/>
                  <a:gd name="T12" fmla="*/ 574655 w 826161"/>
                  <a:gd name="T13" fmla="*/ 0 h 940604"/>
                  <a:gd name="T14" fmla="*/ 666994 w 826161"/>
                  <a:gd name="T15" fmla="*/ 159206 h 940604"/>
                  <a:gd name="T16" fmla="*/ 1072099 w 826161"/>
                  <a:gd name="T17" fmla="*/ 159206 h 940604"/>
                  <a:gd name="T18" fmla="*/ 1149309 w 826161"/>
                  <a:gd name="T19" fmla="*/ 236418 h 940604"/>
                  <a:gd name="T20" fmla="*/ 1149309 w 826161"/>
                  <a:gd name="T21" fmla="*/ 1231313 h 940604"/>
                  <a:gd name="T22" fmla="*/ 1072099 w 826161"/>
                  <a:gd name="T23" fmla="*/ 13085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gradFill>
                <a:gsLst>
                  <a:gs pos="0">
                    <a:srgbClr val="03D4A8">
                      <a:alpha val="60000"/>
                    </a:srgbClr>
                  </a:gs>
                  <a:gs pos="25000">
                    <a:srgbClr val="21D6E0">
                      <a:alpha val="60000"/>
                    </a:srgbClr>
                  </a:gs>
                  <a:gs pos="75000">
                    <a:srgbClr val="0087E6">
                      <a:alpha val="60000"/>
                    </a:srgbClr>
                  </a:gs>
                  <a:gs pos="100000">
                    <a:srgbClr val="005CBF">
                      <a:alpha val="60000"/>
                    </a:srgbClr>
                  </a:gs>
                </a:gsLst>
                <a:lin ang="5400000" scaled="0"/>
              </a:gradFill>
              <a:ln w="28575">
                <a:solidFill>
                  <a:srgbClr val="0080B4">
                    <a:lumMod val="60000"/>
                    <a:lumOff val="40000"/>
                  </a:srgbClr>
                </a:solid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ysClr val="windowText" lastClr="000000"/>
                  </a:solidFill>
                  <a:effectLst/>
                  <a:uLnTx/>
                  <a:uFillTx/>
                  <a:latin typeface="Abadi" panose="020B0604020202020204" pitchFamily="34" charset="0"/>
                  <a:ea typeface="华文细黑" panose="02010600040101010101" pitchFamily="2" charset="-122"/>
                  <a:cs typeface="+mn-cs"/>
                </a:endParaRPr>
              </a:p>
            </p:txBody>
          </p:sp>
          <p:sp>
            <p:nvSpPr>
              <p:cNvPr id="120" name="文本框 37"/>
              <p:cNvSpPr>
                <a:spLocks noChangeArrowheads="1"/>
              </p:cNvSpPr>
              <p:nvPr/>
            </p:nvSpPr>
            <p:spPr bwMode="auto">
              <a:xfrm>
                <a:off x="3770898" y="1791565"/>
                <a:ext cx="1741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sym typeface="HelveticaNeueLT Pro 67 MdCn" pitchFamily="2" charset="-122"/>
                  </a:rPr>
                  <a:t>状态性维护</a:t>
                </a:r>
              </a:p>
            </p:txBody>
          </p:sp>
          <p:sp>
            <p:nvSpPr>
              <p:cNvPr id="122" name="文本框 39"/>
              <p:cNvSpPr>
                <a:spLocks noChangeArrowheads="1"/>
              </p:cNvSpPr>
              <p:nvPr/>
            </p:nvSpPr>
            <p:spPr bwMode="auto">
              <a:xfrm>
                <a:off x="3946305" y="2263787"/>
                <a:ext cx="14174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ysClr val="window" lastClr="FFFFFF"/>
                    </a:solidFill>
                    <a:effectLst/>
                    <a:uLnTx/>
                    <a:uFillTx/>
                    <a:latin typeface="Abadi" panose="020B0604020202020204" pitchFamily="34" charset="0"/>
                    <a:ea typeface="华文细黑" panose="02010600040101010101" pitchFamily="2" charset="-122"/>
                    <a:cs typeface="+mn-cs"/>
                    <a:sym typeface="HelveticaNeueLT Pro 67 MdCn" pitchFamily="2" charset="-122"/>
                  </a:rPr>
                  <a:t>基于对设备健康状态进行监控的评估结果</a:t>
                </a:r>
              </a:p>
            </p:txBody>
          </p:sp>
        </p:grpSp>
        <p:sp>
          <p:nvSpPr>
            <p:cNvPr id="121" name="直接连接符 120"/>
            <p:cNvSpPr>
              <a:spLocks noChangeShapeType="1"/>
            </p:cNvSpPr>
            <p:nvPr/>
          </p:nvSpPr>
          <p:spPr bwMode="auto">
            <a:xfrm>
              <a:off x="5208" y="3227"/>
              <a:ext cx="2034" cy="0"/>
            </a:xfrm>
            <a:prstGeom prst="line">
              <a:avLst/>
            </a:prstGeom>
            <a:noFill/>
            <a:ln w="6350">
              <a:solidFill>
                <a:sysClr val="window" lastClr="FFFFFF"/>
              </a:solidFill>
              <a:prstDash val="sysDot"/>
              <a:bevel/>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微软雅黑" panose="020B0503020204020204" pitchFamily="34" charset="-122"/>
                <a:cs typeface="+mn-cs"/>
              </a:endParaRPr>
            </a:p>
          </p:txBody>
        </p:sp>
      </p:grpSp>
      <p:grpSp>
        <p:nvGrpSpPr>
          <p:cNvPr id="5" name="组合 4"/>
          <p:cNvGrpSpPr/>
          <p:nvPr/>
        </p:nvGrpSpPr>
        <p:grpSpPr>
          <a:xfrm>
            <a:off x="453543" y="394711"/>
            <a:ext cx="540044" cy="528606"/>
            <a:chOff x="520218" y="437796"/>
            <a:chExt cx="684468" cy="691752"/>
          </a:xfrm>
        </p:grpSpPr>
        <p:sp>
          <p:nvSpPr>
            <p:cNvPr id="6" name="矩形: 圆角 5"/>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8" name="文本框 7"/>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a:defRPr/>
            </a:pPr>
            <a:r>
              <a:rPr lang="zh-CN" altLang="en-US" sz="3200" b="1" dirty="0">
                <a:solidFill>
                  <a:srgbClr val="62FFFF"/>
                </a:solidFill>
                <a:latin typeface="微软雅黑" panose="020B0503020204020204" pitchFamily="34" charset="-122"/>
                <a:ea typeface="微软雅黑" panose="020B0503020204020204" pitchFamily="34" charset="-122"/>
              </a:rPr>
              <a:t>项目背景</a:t>
            </a:r>
          </a:p>
        </p:txBody>
      </p:sp>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墨迹 12">
                <a:extLst>
                  <a:ext uri="{FF2B5EF4-FFF2-40B4-BE49-F238E27FC236}">
                    <a16:creationId xmlns:a16="http://schemas.microsoft.com/office/drawing/2014/main" id="{A087E066-8DA7-3484-94BF-B93798019A4C}"/>
                  </a:ext>
                </a:extLst>
              </p14:cNvPr>
              <p14:cNvContentPartPr/>
              <p14:nvPr/>
            </p14:nvContentPartPr>
            <p14:xfrm>
              <a:off x="5284132" y="5078701"/>
              <a:ext cx="360" cy="360"/>
            </p14:xfrm>
          </p:contentPart>
        </mc:Choice>
        <mc:Fallback xmlns="">
          <p:pic>
            <p:nvPicPr>
              <p:cNvPr id="13" name="墨迹 12">
                <a:extLst>
                  <a:ext uri="{FF2B5EF4-FFF2-40B4-BE49-F238E27FC236}">
                    <a16:creationId xmlns:a16="http://schemas.microsoft.com/office/drawing/2014/main" id="{A087E066-8DA7-3484-94BF-B93798019A4C}"/>
                  </a:ext>
                </a:extLst>
              </p:cNvPr>
              <p:cNvPicPr/>
              <p:nvPr/>
            </p:nvPicPr>
            <p:blipFill>
              <a:blip r:embed="rId7"/>
              <a:stretch>
                <a:fillRect/>
              </a:stretch>
            </p:blipFill>
            <p:spPr>
              <a:xfrm>
                <a:off x="5278012" y="5072581"/>
                <a:ext cx="12600" cy="12600"/>
              </a:xfrm>
              <a:prstGeom prst="rect">
                <a:avLst/>
              </a:prstGeom>
            </p:spPr>
          </p:pic>
        </mc:Fallback>
      </mc:AlternateContent>
      <p:graphicFrame>
        <p:nvGraphicFramePr>
          <p:cNvPr id="21" name="图示 20">
            <a:extLst>
              <a:ext uri="{FF2B5EF4-FFF2-40B4-BE49-F238E27FC236}">
                <a16:creationId xmlns:a16="http://schemas.microsoft.com/office/drawing/2014/main" id="{F7084216-222C-B7EB-9143-226220B52CDA}"/>
              </a:ext>
            </a:extLst>
          </p:cNvPr>
          <p:cNvGraphicFramePr/>
          <p:nvPr>
            <p:extLst>
              <p:ext uri="{D42A27DB-BD31-4B8C-83A1-F6EECF244321}">
                <p14:modId xmlns:p14="http://schemas.microsoft.com/office/powerpoint/2010/main" val="2644683980"/>
              </p:ext>
            </p:extLst>
          </p:nvPr>
        </p:nvGraphicFramePr>
        <p:xfrm>
          <a:off x="-867725" y="4047393"/>
          <a:ext cx="7256922" cy="193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 name="圆角矩形 25">
            <a:extLst>
              <a:ext uri="{FF2B5EF4-FFF2-40B4-BE49-F238E27FC236}">
                <a16:creationId xmlns:a16="http://schemas.microsoft.com/office/drawing/2014/main" id="{1E724784-0DDB-2643-04DA-C1406AB1CE61}"/>
              </a:ext>
            </a:extLst>
          </p:cNvPr>
          <p:cNvSpPr/>
          <p:nvPr/>
        </p:nvSpPr>
        <p:spPr>
          <a:xfrm>
            <a:off x="2522617" y="4861715"/>
            <a:ext cx="283086" cy="262516"/>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035"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cs typeface="+mn-ea"/>
              <a:sym typeface="+mn-lt"/>
            </a:endParaRPr>
          </a:p>
        </p:txBody>
      </p:sp>
      <p:sp>
        <p:nvSpPr>
          <p:cNvPr id="23" name="圆角矩形 25">
            <a:extLst>
              <a:ext uri="{FF2B5EF4-FFF2-40B4-BE49-F238E27FC236}">
                <a16:creationId xmlns:a16="http://schemas.microsoft.com/office/drawing/2014/main" id="{28BEBEA2-8E82-990E-1F1E-0DBA43FCF5A5}"/>
              </a:ext>
            </a:extLst>
          </p:cNvPr>
          <p:cNvSpPr/>
          <p:nvPr/>
        </p:nvSpPr>
        <p:spPr>
          <a:xfrm>
            <a:off x="4018558" y="4552897"/>
            <a:ext cx="283086" cy="262516"/>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035"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cs typeface="+mn-ea"/>
              <a:sym typeface="+mn-lt"/>
            </a:endParaRPr>
          </a:p>
        </p:txBody>
      </p:sp>
      <p:sp>
        <p:nvSpPr>
          <p:cNvPr id="24" name="圆角矩形 25">
            <a:extLst>
              <a:ext uri="{FF2B5EF4-FFF2-40B4-BE49-F238E27FC236}">
                <a16:creationId xmlns:a16="http://schemas.microsoft.com/office/drawing/2014/main" id="{C247F0EA-3231-08C7-9333-A9F63102849D}"/>
              </a:ext>
            </a:extLst>
          </p:cNvPr>
          <p:cNvSpPr/>
          <p:nvPr/>
        </p:nvSpPr>
        <p:spPr>
          <a:xfrm>
            <a:off x="5598054" y="4336943"/>
            <a:ext cx="328795" cy="304904"/>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035"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cs typeface="+mn-ea"/>
              <a:sym typeface="+mn-lt"/>
            </a:endParaRPr>
          </a:p>
        </p:txBody>
      </p:sp>
      <p:sp>
        <p:nvSpPr>
          <p:cNvPr id="87" name="圆角矩形 25"/>
          <p:cNvSpPr/>
          <p:nvPr/>
        </p:nvSpPr>
        <p:spPr>
          <a:xfrm>
            <a:off x="1060594" y="5494716"/>
            <a:ext cx="178368" cy="165407"/>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035"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cs typeface="+mn-ea"/>
              <a:sym typeface="+mn-lt"/>
            </a:endParaRPr>
          </a:p>
        </p:txBody>
      </p:sp>
      <p:pic>
        <p:nvPicPr>
          <p:cNvPr id="10" name="图片 9">
            <a:extLst>
              <a:ext uri="{FF2B5EF4-FFF2-40B4-BE49-F238E27FC236}">
                <a16:creationId xmlns:a16="http://schemas.microsoft.com/office/drawing/2014/main" id="{B5E80DC7-5DE1-4F9E-8191-783C477412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07527" y="4238219"/>
            <a:ext cx="3735236" cy="2103144"/>
          </a:xfrm>
          <a:prstGeom prst="rect">
            <a:avLst/>
          </a:prstGeom>
          <a:effectLst>
            <a:softEdge rad="3175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2"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nodePh="1">
                                  <p:stCondLst>
                                    <p:cond delay="0"/>
                                  </p:stCondLst>
                                  <p:endCondLst>
                                    <p:cond evt="begin" delay="0">
                                      <p:tn val="29"/>
                                    </p:cond>
                                  </p:end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500"/>
                                        <p:tgtEl>
                                          <p:spTgt spid="8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500"/>
                                        <p:tgtEl>
                                          <p:spTgt spid="98"/>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86" grpId="0"/>
      <p:bldP spid="98" grpId="0"/>
      <p:bldP spid="94" grpId="0"/>
      <p:bldP spid="8" grpId="1"/>
      <p:bldP spid="8" grpId="2"/>
      <p:bldGraphic spid="21" grpId="0">
        <p:bldAsOne/>
      </p:bldGraphic>
      <p:bldP spid="22" grpId="0" animBg="1"/>
      <p:bldP spid="23" grpId="0" animBg="1"/>
      <p:bldP spid="24" grpId="0" animBg="1"/>
      <p:bldP spid="8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930804" y="1977160"/>
            <a:ext cx="47135" cy="519025"/>
            <a:chOff x="6160655" y="1542473"/>
            <a:chExt cx="27709" cy="932873"/>
          </a:xfrm>
        </p:grpSpPr>
        <p:cxnSp>
          <p:nvCxnSpPr>
            <p:cNvPr id="9" name="直接连接符 8"/>
            <p:cNvCxnSpPr/>
            <p:nvPr/>
          </p:nvCxnSpPr>
          <p:spPr>
            <a:xfrm>
              <a:off x="6160655" y="1542473"/>
              <a:ext cx="0" cy="812800"/>
            </a:xfrm>
            <a:prstGeom prst="line">
              <a:avLst/>
            </a:prstGeom>
            <a:noFill/>
            <a:ln w="6350" cap="flat" cmpd="sng" algn="ctr">
              <a:solidFill>
                <a:srgbClr val="08F2F8"/>
              </a:solidFill>
              <a:prstDash val="solid"/>
              <a:miter lim="800000"/>
            </a:ln>
            <a:effectLst/>
          </p:spPr>
        </p:cxnSp>
        <p:cxnSp>
          <p:nvCxnSpPr>
            <p:cNvPr id="10" name="直接连接符 9"/>
            <p:cNvCxnSpPr/>
            <p:nvPr/>
          </p:nvCxnSpPr>
          <p:spPr>
            <a:xfrm>
              <a:off x="6188364" y="1662546"/>
              <a:ext cx="0" cy="812800"/>
            </a:xfrm>
            <a:prstGeom prst="line">
              <a:avLst/>
            </a:prstGeom>
            <a:noFill/>
            <a:ln w="3175" cap="flat" cmpd="sng" algn="ctr">
              <a:solidFill>
                <a:srgbClr val="08F2F8">
                  <a:alpha val="50000"/>
                </a:srgbClr>
              </a:solidFill>
              <a:prstDash val="solid"/>
              <a:miter lim="800000"/>
            </a:ln>
            <a:effectLst/>
          </p:spPr>
        </p:cxnSp>
      </p:grpSp>
      <p:sp>
        <p:nvSpPr>
          <p:cNvPr id="20" name="矩形 19"/>
          <p:cNvSpPr/>
          <p:nvPr/>
        </p:nvSpPr>
        <p:spPr>
          <a:xfrm>
            <a:off x="279221" y="2562854"/>
            <a:ext cx="9954800" cy="3969385"/>
          </a:xfrm>
          <a:prstGeom prst="rect">
            <a:avLst/>
          </a:prstGeom>
          <a:noFill/>
        </p:spPr>
        <p:txBody>
          <a:bodyPr wrap="square" rtlCol="0">
            <a:spAutoFit/>
            <a:scene3d>
              <a:camera prst="orthographicFront"/>
              <a:lightRig rig="threePt" dir="t"/>
            </a:scene3d>
          </a:bodyPr>
          <a:lstStyle/>
          <a:p>
            <a:pPr defTabSz="910590">
              <a:lnSpc>
                <a:spcPct val="150000"/>
              </a:lnSpc>
            </a:pPr>
            <a:r>
              <a:rPr lang="zh-CN" altLang="en-US" sz="36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借智能科技之力，</a:t>
            </a:r>
            <a:endParaRPr lang="en-US" altLang="zh-CN" sz="36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defTabSz="910590">
              <a:lnSpc>
                <a:spcPct val="150000"/>
              </a:lnSpc>
            </a:pPr>
            <a:r>
              <a:rPr lang="zh-CN" altLang="en-US" sz="36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让航空发动机的</a:t>
            </a:r>
            <a:endParaRPr lang="en-US" altLang="zh-CN" sz="36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defTabSz="910590">
              <a:lnSpc>
                <a:spcPct val="150000"/>
              </a:lnSpc>
            </a:pPr>
            <a:r>
              <a:rPr lang="en-US" altLang="zh-CN" sz="48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48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每一次运转都安心！</a:t>
            </a:r>
            <a:endParaRPr lang="en-US" altLang="zh-CN" sz="48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defTabSz="910590">
              <a:lnSpc>
                <a:spcPct val="150000"/>
              </a:lnSpc>
            </a:pPr>
            <a:endParaRPr lang="zh-CN" altLang="en-US" sz="4800" b="1" dirty="0">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150130" y="1834727"/>
            <a:ext cx="6440170" cy="1012190"/>
          </a:xfrm>
          <a:prstGeom prst="rect">
            <a:avLst/>
          </a:prstGeom>
          <a:noFill/>
        </p:spPr>
        <p:txBody>
          <a:bodyPr wrap="square" rtlCol="0" anchor="t">
            <a:noAutofit/>
          </a:bodyPr>
          <a:lstStyle/>
          <a:p>
            <a:pPr algn="ctr">
              <a:lnSpc>
                <a:spcPct val="120000"/>
              </a:lnSpc>
              <a:defRPr/>
            </a:pPr>
            <a:r>
              <a:rPr lang="zh-CN" altLang="en-US" sz="2000" dirty="0">
                <a:solidFill>
                  <a:srgbClr val="07FDFC"/>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mn-ea"/>
              </a:rPr>
              <a:t>维雨绸缪</a:t>
            </a:r>
            <a:r>
              <a:rPr lang="en-US" altLang="zh-CN" sz="2000" dirty="0">
                <a:solidFill>
                  <a:srgbClr val="07FDFC"/>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mn-ea"/>
              </a:rPr>
              <a:t>——</a:t>
            </a:r>
            <a:r>
              <a:rPr lang="zh-CN" altLang="en-US" sz="2000" dirty="0">
                <a:solidFill>
                  <a:srgbClr val="07FDFC"/>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mn-ea"/>
              </a:rPr>
              <a:t>航空发动机智能运维守护者</a:t>
            </a:r>
          </a:p>
        </p:txBody>
      </p:sp>
      <p:grpSp>
        <p:nvGrpSpPr>
          <p:cNvPr id="11" name="组合 10"/>
          <p:cNvGrpSpPr/>
          <p:nvPr/>
        </p:nvGrpSpPr>
        <p:grpSpPr>
          <a:xfrm>
            <a:off x="469214" y="2316362"/>
            <a:ext cx="2827717" cy="223227"/>
            <a:chOff x="3219679" y="2534889"/>
            <a:chExt cx="2827717" cy="223227"/>
          </a:xfrm>
        </p:grpSpPr>
        <p:cxnSp>
          <p:nvCxnSpPr>
            <p:cNvPr id="12" name="直接连接符 11"/>
            <p:cNvCxnSpPr/>
            <p:nvPr/>
          </p:nvCxnSpPr>
          <p:spPr>
            <a:xfrm>
              <a:off x="3312769" y="2579339"/>
              <a:ext cx="1094359" cy="0"/>
            </a:xfrm>
            <a:prstGeom prst="line">
              <a:avLst/>
            </a:prstGeom>
            <a:ln w="12700" cap="rnd">
              <a:gradFill flip="none" rotWithShape="1">
                <a:gsLst>
                  <a:gs pos="0">
                    <a:srgbClr val="25A6FC"/>
                  </a:gs>
                  <a:gs pos="100000">
                    <a:srgbClr val="02F8FF"/>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586348" y="2704751"/>
              <a:ext cx="832330" cy="0"/>
            </a:xfrm>
            <a:prstGeom prst="line">
              <a:avLst/>
            </a:prstGeom>
            <a:ln w="12700" cap="rnd">
              <a:gradFill flip="none" rotWithShape="1">
                <a:gsLst>
                  <a:gs pos="0">
                    <a:srgbClr val="25A6FC"/>
                  </a:gs>
                  <a:gs pos="100000">
                    <a:srgbClr val="02F8FF"/>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09508" y="2580926"/>
              <a:ext cx="176840" cy="123825"/>
            </a:xfrm>
            <a:prstGeom prst="line">
              <a:avLst/>
            </a:prstGeom>
            <a:ln w="12700" cap="rnd">
              <a:gradFill flip="none" rotWithShape="1">
                <a:gsLst>
                  <a:gs pos="0">
                    <a:srgbClr val="25A6FC"/>
                  </a:gs>
                  <a:gs pos="100000">
                    <a:srgbClr val="02F8FF"/>
                  </a:gs>
                </a:gsLst>
                <a:lin ang="10800000" scaled="1"/>
                <a:tileRect/>
              </a:gradFill>
              <a:round/>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219679" y="2534889"/>
              <a:ext cx="88900" cy="88900"/>
            </a:xfrm>
            <a:prstGeom prst="ellipse">
              <a:avLst/>
            </a:prstGeom>
            <a:noFill/>
            <a:ln>
              <a:solidFill>
                <a:srgbClr val="25A6F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5419694" y="2660301"/>
              <a:ext cx="88900" cy="88900"/>
            </a:xfrm>
            <a:prstGeom prst="ellipse">
              <a:avLst/>
            </a:prstGeom>
            <a:noFill/>
            <a:ln>
              <a:solidFill>
                <a:srgbClr val="02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a:off x="5622863" y="2655334"/>
              <a:ext cx="146787" cy="102782"/>
            </a:xfrm>
            <a:prstGeom prst="line">
              <a:avLst/>
            </a:prstGeom>
            <a:ln w="12700" cap="rnd">
              <a:gradFill>
                <a:gsLst>
                  <a:gs pos="0">
                    <a:srgbClr val="25A6FC"/>
                  </a:gs>
                  <a:gs pos="100000">
                    <a:srgbClr val="02F8FF"/>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755755" y="2655334"/>
              <a:ext cx="146787" cy="102782"/>
            </a:xfrm>
            <a:prstGeom prst="line">
              <a:avLst/>
            </a:prstGeom>
            <a:ln w="12700" cap="rnd">
              <a:gradFill>
                <a:gsLst>
                  <a:gs pos="0">
                    <a:srgbClr val="25A6FC"/>
                  </a:gs>
                  <a:gs pos="100000">
                    <a:srgbClr val="02F8FF"/>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5900609" y="2655334"/>
              <a:ext cx="146787" cy="102782"/>
            </a:xfrm>
            <a:prstGeom prst="line">
              <a:avLst/>
            </a:prstGeom>
            <a:ln w="12700" cap="rnd">
              <a:gradFill>
                <a:gsLst>
                  <a:gs pos="0">
                    <a:srgbClr val="25A6FC"/>
                  </a:gs>
                  <a:gs pos="100000">
                    <a:srgbClr val="02F8FF"/>
                  </a:gs>
                </a:gsLst>
                <a:lin ang="5400000" scaled="1"/>
              </a:gradFill>
              <a:round/>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665163" y="1328267"/>
            <a:ext cx="5556694" cy="735887"/>
            <a:chOff x="3415628" y="1546794"/>
            <a:chExt cx="5556694" cy="735887"/>
          </a:xfrm>
        </p:grpSpPr>
        <p:cxnSp>
          <p:nvCxnSpPr>
            <p:cNvPr id="22" name="直接连接符 21"/>
            <p:cNvCxnSpPr/>
            <p:nvPr/>
          </p:nvCxnSpPr>
          <p:spPr>
            <a:xfrm>
              <a:off x="3811378" y="1836592"/>
              <a:ext cx="3708400" cy="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533708" y="1960417"/>
              <a:ext cx="353681" cy="24765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60079" y="1836592"/>
              <a:ext cx="353681" cy="24765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6705722" y="1588942"/>
              <a:ext cx="353681" cy="24765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698998" y="1960417"/>
              <a:ext cx="832330" cy="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522158" y="1836592"/>
              <a:ext cx="176840" cy="123825"/>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059403" y="1588942"/>
              <a:ext cx="1084116" cy="0"/>
            </a:xfrm>
            <a:prstGeom prst="line">
              <a:avLst/>
            </a:prstGeom>
            <a:ln w="12700" cap="rnd">
              <a:solidFill>
                <a:srgbClr val="02F8FF"/>
              </a:solidFill>
              <a:round/>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415628" y="2046142"/>
              <a:ext cx="88900" cy="88900"/>
            </a:xfrm>
            <a:prstGeom prst="ellipse">
              <a:avLst/>
            </a:prstGeom>
            <a:gradFill flip="none" rotWithShape="1">
              <a:gsLst>
                <a:gs pos="31000">
                  <a:srgbClr val="25A6FC"/>
                </a:gs>
                <a:gs pos="100000">
                  <a:srgbClr val="02F8FF"/>
                </a:gs>
              </a:gsLst>
              <a:lin ang="18900000" scaled="1"/>
              <a:tileRect/>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a:off x="8103258" y="1546794"/>
              <a:ext cx="88900" cy="88900"/>
            </a:xfrm>
            <a:prstGeom prst="ellipse">
              <a:avLst/>
            </a:prstGeom>
            <a:gradFill flip="none" rotWithShape="1">
              <a:gsLst>
                <a:gs pos="31000">
                  <a:srgbClr val="25A6FC"/>
                </a:gs>
                <a:gs pos="100000">
                  <a:srgbClr val="02F8FF"/>
                </a:gs>
              </a:gsLst>
              <a:lin ang="13500000" scaled="1"/>
              <a:tileRect/>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a:off x="8883422" y="2193781"/>
              <a:ext cx="88900" cy="88900"/>
            </a:xfrm>
            <a:prstGeom prst="ellipse">
              <a:avLst/>
            </a:prstGeom>
            <a:noFill/>
            <a:ln w="12700">
              <a:solidFill>
                <a:srgbClr val="02F8F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任意多边形: 形状 59"/>
            <p:cNvSpPr/>
            <p:nvPr/>
          </p:nvSpPr>
          <p:spPr>
            <a:xfrm>
              <a:off x="3486150" y="1835100"/>
              <a:ext cx="5405438" cy="366712"/>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2F8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任意多边形: 形状 60"/>
            <p:cNvSpPr/>
            <p:nvPr/>
          </p:nvSpPr>
          <p:spPr>
            <a:xfrm>
              <a:off x="6719888" y="1582687"/>
              <a:ext cx="1381125" cy="247650"/>
            </a:xfrm>
            <a:custGeom>
              <a:avLst/>
              <a:gdLst>
                <a:gd name="connsiteX0" fmla="*/ 0 w 1381125"/>
                <a:gd name="connsiteY0" fmla="*/ 247650 h 247650"/>
                <a:gd name="connsiteX1" fmla="*/ 342900 w 1381125"/>
                <a:gd name="connsiteY1" fmla="*/ 0 h 247650"/>
                <a:gd name="connsiteX2" fmla="*/ 1381125 w 1381125"/>
                <a:gd name="connsiteY2" fmla="*/ 4763 h 247650"/>
              </a:gdLst>
              <a:ahLst/>
              <a:cxnLst>
                <a:cxn ang="0">
                  <a:pos x="connsiteX0" y="connsiteY0"/>
                </a:cxn>
                <a:cxn ang="0">
                  <a:pos x="connsiteX1" y="connsiteY1"/>
                </a:cxn>
                <a:cxn ang="0">
                  <a:pos x="connsiteX2" y="connsiteY2"/>
                </a:cxn>
              </a:cxnLst>
              <a:rect l="l" t="t" r="r" b="b"/>
              <a:pathLst>
                <a:path w="1381125" h="247650">
                  <a:moveTo>
                    <a:pt x="0" y="247650"/>
                  </a:moveTo>
                  <a:lnTo>
                    <a:pt x="342900" y="0"/>
                  </a:lnTo>
                  <a:lnTo>
                    <a:pt x="1381125" y="4763"/>
                  </a:lnTo>
                </a:path>
              </a:pathLst>
            </a:custGeom>
            <a:ln w="12700" cap="rnd">
              <a:solidFill>
                <a:srgbClr val="02F8FF"/>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34" name="任意多边形: 形状 61"/>
            <p:cNvSpPr/>
            <p:nvPr/>
          </p:nvSpPr>
          <p:spPr>
            <a:xfrm flipV="1">
              <a:off x="3923448" y="1832743"/>
              <a:ext cx="3417304" cy="115190"/>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37160">
                  <a:moveTo>
                    <a:pt x="167640" y="0"/>
                  </a:moveTo>
                  <a:lnTo>
                    <a:pt x="3901440" y="0"/>
                  </a:lnTo>
                  <a:lnTo>
                    <a:pt x="4069080" y="137160"/>
                  </a:lnTo>
                  <a:lnTo>
                    <a:pt x="0" y="135212"/>
                  </a:lnTo>
                  <a:lnTo>
                    <a:pt x="167640" y="0"/>
                  </a:lnTo>
                  <a:close/>
                </a:path>
              </a:pathLst>
            </a:custGeom>
            <a:gradFill flip="none" rotWithShape="1">
              <a:gsLst>
                <a:gs pos="0">
                  <a:srgbClr val="25A6FC"/>
                </a:gs>
                <a:gs pos="100000">
                  <a:srgbClr val="02F8FF"/>
                </a:gs>
              </a:gsLst>
              <a:lin ang="5400000" scaled="1"/>
              <a:tileRect/>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948" y="0"/>
            <a:ext cx="1768392" cy="15540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0" y="-1855996"/>
            <a:ext cx="12181204" cy="12226602"/>
          </a:xfrm>
          <a:prstGeom prst="rect">
            <a:avLst/>
          </a:prstGeom>
        </p:spPr>
      </p:pic>
      <p:sp>
        <p:nvSpPr>
          <p:cNvPr id="107" name="矩形 106"/>
          <p:cNvSpPr/>
          <p:nvPr/>
        </p:nvSpPr>
        <p:spPr>
          <a:xfrm>
            <a:off x="6054342" y="1418569"/>
            <a:ext cx="4450080" cy="318100"/>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endParaRPr kumimoji="0" lang="zh-CN" altLang="en-US" sz="1465"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2" name="图片 1"/>
          <p:cNvPicPr>
            <a:picLocks noChangeAspect="1"/>
          </p:cNvPicPr>
          <p:nvPr/>
        </p:nvPicPr>
        <p:blipFill>
          <a:blip r:embed="rId5"/>
          <a:stretch>
            <a:fillRect/>
          </a:stretch>
        </p:blipFill>
        <p:spPr>
          <a:xfrm>
            <a:off x="815748" y="1655418"/>
            <a:ext cx="2989386" cy="2640368"/>
          </a:xfrm>
          <a:prstGeom prst="rect">
            <a:avLst/>
          </a:prstGeom>
        </p:spPr>
      </p:pic>
      <p:pic>
        <p:nvPicPr>
          <p:cNvPr id="53" name="图片 52"/>
          <p:cNvPicPr>
            <a:picLocks noChangeAspect="1"/>
          </p:cNvPicPr>
          <p:nvPr/>
        </p:nvPicPr>
        <p:blipFill>
          <a:blip r:embed="rId5"/>
          <a:stretch>
            <a:fillRect/>
          </a:stretch>
        </p:blipFill>
        <p:spPr>
          <a:xfrm>
            <a:off x="8201409" y="4309510"/>
            <a:ext cx="3492635" cy="2387881"/>
          </a:xfrm>
          <a:prstGeom prst="rect">
            <a:avLst/>
          </a:prstGeom>
        </p:spPr>
      </p:pic>
      <p:sp>
        <p:nvSpPr>
          <p:cNvPr id="55" name="箭头: V 形 266"/>
          <p:cNvSpPr/>
          <p:nvPr/>
        </p:nvSpPr>
        <p:spPr>
          <a:xfrm>
            <a:off x="3916279" y="2833330"/>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6" name="箭头: V 形 266"/>
          <p:cNvSpPr/>
          <p:nvPr/>
        </p:nvSpPr>
        <p:spPr>
          <a:xfrm>
            <a:off x="4343747" y="2833329"/>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7" name="箭头: V 形 266"/>
          <p:cNvSpPr/>
          <p:nvPr/>
        </p:nvSpPr>
        <p:spPr>
          <a:xfrm>
            <a:off x="4741087" y="2833329"/>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3" name="组合 2"/>
          <p:cNvGrpSpPr/>
          <p:nvPr/>
        </p:nvGrpSpPr>
        <p:grpSpPr>
          <a:xfrm>
            <a:off x="453543" y="394711"/>
            <a:ext cx="540044" cy="528606"/>
            <a:chOff x="520218" y="437796"/>
            <a:chExt cx="684468" cy="691752"/>
          </a:xfrm>
        </p:grpSpPr>
        <p:sp>
          <p:nvSpPr>
            <p:cNvPr id="4" name="矩形: 圆角 3"/>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6" name="文本框 5"/>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srgbClr val="62FFFF"/>
                </a:solidFill>
                <a:latin typeface="微软雅黑" panose="020B0503020204020204" pitchFamily="34" charset="-122"/>
                <a:ea typeface="微软雅黑" panose="020B0503020204020204" pitchFamily="34" charset="-122"/>
              </a:rPr>
              <a:t>行业介绍</a:t>
            </a:r>
            <a:endParaRPr kumimoji="0" lang="zh-CN" altLang="en-US" sz="3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endParaRPr>
          </a:p>
        </p:txBody>
      </p:sp>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pic>
        <p:nvPicPr>
          <p:cNvPr id="67" name="图片 66">
            <a:extLst>
              <a:ext uri="{FF2B5EF4-FFF2-40B4-BE49-F238E27FC236}">
                <a16:creationId xmlns:a16="http://schemas.microsoft.com/office/drawing/2014/main" id="{851712DC-4876-43E6-A2B4-A09C6CCCA6C9}"/>
              </a:ext>
            </a:extLst>
          </p:cNvPr>
          <p:cNvPicPr>
            <a:picLocks noChangeAspect="1"/>
          </p:cNvPicPr>
          <p:nvPr/>
        </p:nvPicPr>
        <p:blipFill>
          <a:blip r:embed="rId5"/>
          <a:stretch>
            <a:fillRect/>
          </a:stretch>
        </p:blipFill>
        <p:spPr>
          <a:xfrm>
            <a:off x="5301844" y="1705759"/>
            <a:ext cx="2789322" cy="2640368"/>
          </a:xfrm>
          <a:prstGeom prst="rect">
            <a:avLst/>
          </a:prstGeom>
        </p:spPr>
      </p:pic>
      <p:pic>
        <p:nvPicPr>
          <p:cNvPr id="8" name="图片 7">
            <a:extLst>
              <a:ext uri="{FF2B5EF4-FFF2-40B4-BE49-F238E27FC236}">
                <a16:creationId xmlns:a16="http://schemas.microsoft.com/office/drawing/2014/main" id="{4FF3EE5E-AEAD-4685-B31E-C348C0BED3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8791" y="1873147"/>
            <a:ext cx="2655427" cy="2289750"/>
          </a:xfrm>
          <a:prstGeom prst="rect">
            <a:avLst/>
          </a:prstGeom>
        </p:spPr>
      </p:pic>
      <p:pic>
        <p:nvPicPr>
          <p:cNvPr id="12" name="图片 11">
            <a:extLst>
              <a:ext uri="{FF2B5EF4-FFF2-40B4-BE49-F238E27FC236}">
                <a16:creationId xmlns:a16="http://schemas.microsoft.com/office/drawing/2014/main" id="{C96E8B24-4D5E-4199-AF40-2EB84B70D1E6}"/>
              </a:ext>
            </a:extLst>
          </p:cNvPr>
          <p:cNvPicPr>
            <a:picLocks noChangeAspect="1"/>
          </p:cNvPicPr>
          <p:nvPr/>
        </p:nvPicPr>
        <p:blipFill>
          <a:blip r:embed="rId8"/>
          <a:stretch>
            <a:fillRect/>
          </a:stretch>
        </p:blipFill>
        <p:spPr>
          <a:xfrm>
            <a:off x="914184" y="1881493"/>
            <a:ext cx="2854957" cy="2249791"/>
          </a:xfrm>
          <a:prstGeom prst="rect">
            <a:avLst/>
          </a:prstGeom>
        </p:spPr>
      </p:pic>
      <p:pic>
        <p:nvPicPr>
          <p:cNvPr id="1026" name="Picture 2">
            <a:extLst>
              <a:ext uri="{FF2B5EF4-FFF2-40B4-BE49-F238E27FC236}">
                <a16:creationId xmlns:a16="http://schemas.microsoft.com/office/drawing/2014/main" id="{EAFD603D-090F-4AF1-8019-9D9F922C36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80965" y="4488012"/>
            <a:ext cx="3329788" cy="2030364"/>
          </a:xfrm>
          <a:prstGeom prst="rect">
            <a:avLst/>
          </a:prstGeom>
          <a:noFill/>
          <a:extLst>
            <a:ext uri="{909E8E84-426E-40DD-AFC4-6F175D3DCCD1}">
              <a14:hiddenFill xmlns:a14="http://schemas.microsoft.com/office/drawing/2010/main">
                <a:solidFill>
                  <a:srgbClr val="FFFFFF"/>
                </a:solidFill>
              </a14:hiddenFill>
            </a:ext>
          </a:extLst>
        </p:spPr>
      </p:pic>
      <p:sp>
        <p:nvSpPr>
          <p:cNvPr id="69" name="文本框 24">
            <a:extLst>
              <a:ext uri="{FF2B5EF4-FFF2-40B4-BE49-F238E27FC236}">
                <a16:creationId xmlns:a16="http://schemas.microsoft.com/office/drawing/2014/main" id="{A479320A-3D9B-481E-A71C-17DACD42306B}"/>
              </a:ext>
            </a:extLst>
          </p:cNvPr>
          <p:cNvSpPr txBox="1"/>
          <p:nvPr/>
        </p:nvSpPr>
        <p:spPr>
          <a:xfrm>
            <a:off x="453543" y="1048843"/>
            <a:ext cx="11879262" cy="584775"/>
          </a:xfrm>
          <a:prstGeom prst="rect">
            <a:avLst/>
          </a:prstGeom>
          <a:noFill/>
        </p:spPr>
        <p:txBody>
          <a:bodyPr wrap="square" rtlCol="0">
            <a:spAutoFit/>
            <a:scene3d>
              <a:camera prst="orthographicFront"/>
              <a:lightRig rig="threePt" dir="t"/>
            </a:scene3d>
          </a:bodyPr>
          <a:lstStyle>
            <a:defPPr>
              <a:defRPr lang="en-US"/>
            </a:defPPr>
            <a:lvl1pPr marR="0" lvl="0" indent="0" defTabSz="409575" fontAlgn="auto">
              <a:lnSpc>
                <a:spcPct val="100000"/>
              </a:lnSpc>
              <a:spcBef>
                <a:spcPts val="0"/>
              </a:spcBef>
              <a:spcAft>
                <a:spcPts val="0"/>
              </a:spcAft>
              <a:buClrTx/>
              <a:buSzTx/>
              <a:buFontTx/>
              <a:buNone/>
              <a:defRPr kumimoji="0" sz="4400" b="1" i="0" u="none" strike="noStrike" cap="none" spc="0" normalizeH="0" baseline="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思源宋体 Heavy" panose="02020900000000000000" pitchFamily="18" charset="-122"/>
                <a:ea typeface="思源宋体 Heavy" panose="02020900000000000000" pitchFamily="18" charset="-122"/>
              </a:defRPr>
            </a:lvl1pPr>
            <a:lvl2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2pPr>
            <a:lvl3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3pPr>
            <a:lvl4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4pPr>
            <a:lvl5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5pPr>
            <a:lvl6pPr marL="0" marR="0" indent="3556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6pPr>
            <a:lvl7pPr marL="0" marR="0" indent="7112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7pPr>
            <a:lvl8pPr marL="0" marR="0" indent="10668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8pPr>
            <a:lvl9pPr marL="0" marR="0" indent="14224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9pPr>
          </a:lstStyle>
          <a:p>
            <a:pPr marL="0" marR="0" lvl="0" indent="0" algn="ctr" defTabSz="409575" rtl="0" eaLnBrk="1" fontAlgn="auto" latinLnBrk="0" hangingPunct="1">
              <a:lnSpc>
                <a:spcPct val="100000"/>
              </a:lnSpc>
              <a:spcBef>
                <a:spcPts val="0"/>
              </a:spcBef>
              <a:spcAft>
                <a:spcPts val="0"/>
              </a:spcAft>
              <a:buClrTx/>
              <a:buSzTx/>
              <a:buFontTx/>
              <a:buNone/>
              <a:defRPr/>
            </a:pPr>
            <a:r>
              <a:rPr lang="zh-CN" altLang="en-US" sz="3200" dirty="0">
                <a:latin typeface="微软雅黑" panose="020B0503020204020204" pitchFamily="34" charset="-122"/>
                <a:ea typeface="微软雅黑" panose="020B0503020204020204" pitchFamily="34" charset="-122"/>
                <a:sym typeface="Calibri" panose="020F0502020204030204" pitchFamily="34" charset="0"/>
              </a:rPr>
              <a:t>飞机发动机是飞机的核心部件，现代工业“皇冠上的明珠”</a:t>
            </a:r>
            <a:endParaRPr kumimoji="0" lang="zh-CN" altLang="en-US" sz="3200" b="1" i="0" u="none" strike="noStrike" kern="1200" cap="none" spc="0" normalizeH="0" baseline="0" noProof="0" dirty="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70" name="矩形 69">
            <a:extLst>
              <a:ext uri="{FF2B5EF4-FFF2-40B4-BE49-F238E27FC236}">
                <a16:creationId xmlns:a16="http://schemas.microsoft.com/office/drawing/2014/main" id="{2A006B3D-16E2-45CC-88F5-87191FD69658}"/>
              </a:ext>
            </a:extLst>
          </p:cNvPr>
          <p:cNvSpPr/>
          <p:nvPr>
            <p:custDataLst>
              <p:tags r:id="rId1"/>
            </p:custDataLst>
          </p:nvPr>
        </p:nvSpPr>
        <p:spPr>
          <a:xfrm>
            <a:off x="8811421" y="2003344"/>
            <a:ext cx="2447523" cy="2108447"/>
          </a:xfrm>
          <a:prstGeom prst="rect">
            <a:avLst/>
          </a:prstGeom>
          <a:gradFill flip="none" rotWithShape="1">
            <a:gsLst>
              <a:gs pos="76000">
                <a:srgbClr val="6ED5FF">
                  <a:alpha val="5000"/>
                </a:srgbClr>
              </a:gs>
              <a:gs pos="0">
                <a:srgbClr val="6ED5FF">
                  <a:alpha val="30000"/>
                </a:srgbClr>
              </a:gs>
              <a:gs pos="54000">
                <a:srgbClr val="6ED5FF">
                  <a:alpha val="10000"/>
                </a:srgbClr>
              </a:gs>
              <a:gs pos="90000">
                <a:srgbClr val="6ED5FF">
                  <a:alpha val="10000"/>
                </a:srgbClr>
              </a:gs>
            </a:gsLst>
            <a:path path="circle">
              <a:fillToRect r="100000" b="100000"/>
            </a:path>
            <a:tileRect l="-100000" t="-100000"/>
          </a:gradFill>
          <a:ln w="1270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a:outerShdw blurRad="114300" dir="2100000" algn="tl" rotWithShape="0">
              <a:srgbClr val="6ED5FF">
                <a:alpha val="70000"/>
              </a:srgbClr>
            </a:outerShdw>
          </a:effectLst>
        </p:spPr>
        <p:txBody>
          <a:bodyPr lIns="179189" rIns="179189" rtlCol="0" anchor="ctr"/>
          <a:lstStyle/>
          <a:p>
            <a:pPr algn="ctr" defTabSz="910590"/>
            <a:endParaRPr lang="zh-CN" altLang="en-US" sz="1395" kern="0" dirty="0">
              <a:solidFill>
                <a:prstClr val="white"/>
              </a:solidFill>
              <a:latin typeface="思源黑体 CN Regular" panose="020B0500000000000000" pitchFamily="34" charset="-122"/>
              <a:ea typeface="思源黑体 CN Regular" panose="020B0500000000000000" pitchFamily="34" charset="-122"/>
            </a:endParaRPr>
          </a:p>
        </p:txBody>
      </p:sp>
      <p:sp>
        <p:nvSpPr>
          <p:cNvPr id="71" name="矩形 70">
            <a:extLst>
              <a:ext uri="{FF2B5EF4-FFF2-40B4-BE49-F238E27FC236}">
                <a16:creationId xmlns:a16="http://schemas.microsoft.com/office/drawing/2014/main" id="{9E3A2D69-CDA4-4523-8FB4-021706C28DAD}"/>
              </a:ext>
            </a:extLst>
          </p:cNvPr>
          <p:cNvSpPr/>
          <p:nvPr/>
        </p:nvSpPr>
        <p:spPr>
          <a:xfrm>
            <a:off x="9033358" y="2183213"/>
            <a:ext cx="2164941" cy="2030364"/>
          </a:xfrm>
          <a:prstGeom prst="rect">
            <a:avLst/>
          </a:prstGeom>
          <a:noFill/>
        </p:spPr>
        <p:txBody>
          <a:bodyPr wrap="square" rtlCol="0">
            <a:noAutofit/>
            <a:scene3d>
              <a:camera prst="orthographicFront"/>
              <a:lightRig rig="threePt" dir="t"/>
            </a:scene3d>
          </a:bodyPr>
          <a:lstStyle/>
          <a:p>
            <a:pPr defTabSz="1219200">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组成高度复杂：运行环境恶劣</a:t>
            </a:r>
            <a:endParaRPr lang="en-US" altLang="zh-CN" sz="2200" dirty="0">
              <a:solidFill>
                <a:schemeClr val="bg1"/>
              </a:solidFill>
              <a:latin typeface="微软雅黑" panose="020B0503020204020204" pitchFamily="34" charset="-122"/>
              <a:ea typeface="微软雅黑" panose="020B0503020204020204" pitchFamily="34" charset="-122"/>
            </a:endParaRPr>
          </a:p>
          <a:p>
            <a:pPr defTabSz="1219200">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维护成本较高</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424E0E1D-A176-4956-858D-3265976A140C}"/>
              </a:ext>
            </a:extLst>
          </p:cNvPr>
          <p:cNvSpPr/>
          <p:nvPr>
            <p:custDataLst>
              <p:tags r:id="rId2"/>
            </p:custDataLst>
          </p:nvPr>
        </p:nvSpPr>
        <p:spPr>
          <a:xfrm>
            <a:off x="656249" y="4488012"/>
            <a:ext cx="7318170" cy="2108447"/>
          </a:xfrm>
          <a:prstGeom prst="rect">
            <a:avLst/>
          </a:prstGeom>
          <a:gradFill flip="none" rotWithShape="1">
            <a:gsLst>
              <a:gs pos="76000">
                <a:srgbClr val="6ED5FF">
                  <a:alpha val="5000"/>
                </a:srgbClr>
              </a:gs>
              <a:gs pos="0">
                <a:srgbClr val="6ED5FF">
                  <a:alpha val="30000"/>
                </a:srgbClr>
              </a:gs>
              <a:gs pos="54000">
                <a:srgbClr val="6ED5FF">
                  <a:alpha val="10000"/>
                </a:srgbClr>
              </a:gs>
              <a:gs pos="90000">
                <a:srgbClr val="6ED5FF">
                  <a:alpha val="10000"/>
                </a:srgbClr>
              </a:gs>
            </a:gsLst>
            <a:path path="circle">
              <a:fillToRect r="100000" b="100000"/>
            </a:path>
            <a:tileRect l="-100000" t="-100000"/>
          </a:gradFill>
          <a:ln w="12700" cap="flat" cmpd="sng" algn="ctr">
            <a:gradFill>
              <a:gsLst>
                <a:gs pos="77000">
                  <a:srgbClr val="6ED5FF">
                    <a:alpha val="10000"/>
                  </a:srgbClr>
                </a:gs>
                <a:gs pos="10000">
                  <a:srgbClr val="6ED5FF"/>
                </a:gs>
                <a:gs pos="0">
                  <a:srgbClr val="9BE2FF"/>
                </a:gs>
                <a:gs pos="25000">
                  <a:srgbClr val="6ED5FF">
                    <a:alpha val="10000"/>
                  </a:srgbClr>
                </a:gs>
                <a:gs pos="88000">
                  <a:srgbClr val="6ED5FF">
                    <a:alpha val="60000"/>
                  </a:srgbClr>
                </a:gs>
              </a:gsLst>
              <a:lin ang="18900000" scaled="0"/>
            </a:gradFill>
            <a:prstDash val="solid"/>
            <a:miter lim="800000"/>
          </a:ln>
          <a:effectLst>
            <a:outerShdw blurRad="114300" dir="2100000" algn="tl" rotWithShape="0">
              <a:srgbClr val="6ED5FF">
                <a:alpha val="70000"/>
              </a:srgbClr>
            </a:outerShdw>
          </a:effectLst>
        </p:spPr>
        <p:txBody>
          <a:bodyPr lIns="179189" rIns="179189" rtlCol="0" anchor="ctr"/>
          <a:lstStyle/>
          <a:p>
            <a:pPr algn="ctr" defTabSz="910590"/>
            <a:endParaRPr lang="zh-CN" altLang="en-US" sz="1395" kern="0" dirty="0">
              <a:solidFill>
                <a:prstClr val="white"/>
              </a:solidFill>
              <a:latin typeface="思源黑体 CN Regular" panose="020B0500000000000000" pitchFamily="34" charset="-122"/>
              <a:ea typeface="思源黑体 CN Regular" panose="020B0500000000000000" pitchFamily="34" charset="-122"/>
            </a:endParaRPr>
          </a:p>
        </p:txBody>
      </p:sp>
      <p:sp>
        <p:nvSpPr>
          <p:cNvPr id="73" name="矩形 72">
            <a:extLst>
              <a:ext uri="{FF2B5EF4-FFF2-40B4-BE49-F238E27FC236}">
                <a16:creationId xmlns:a16="http://schemas.microsoft.com/office/drawing/2014/main" id="{12249A69-16A0-4347-8F9E-693149972A77}"/>
              </a:ext>
            </a:extLst>
          </p:cNvPr>
          <p:cNvSpPr/>
          <p:nvPr/>
        </p:nvSpPr>
        <p:spPr>
          <a:xfrm>
            <a:off x="723565" y="4569282"/>
            <a:ext cx="7116175" cy="2030364"/>
          </a:xfrm>
          <a:prstGeom prst="rect">
            <a:avLst/>
          </a:prstGeom>
          <a:noFill/>
        </p:spPr>
        <p:txBody>
          <a:bodyPr wrap="square" rtlCol="0">
            <a:noAutofit/>
            <a:scene3d>
              <a:camera prst="orthographicFront"/>
              <a:lightRig rig="threePt" dir="t"/>
            </a:scene3d>
          </a:bodyPr>
          <a:lstStyle/>
          <a:p>
            <a:pPr defTabSz="1219200">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相关数据表明，全球每年在飞机发动机方面的维护费用已超过</a:t>
            </a:r>
            <a:r>
              <a:rPr lang="en-US" altLang="zh-CN" sz="2400" dirty="0">
                <a:solidFill>
                  <a:schemeClr val="accent2"/>
                </a:solidFill>
                <a:latin typeface="微软雅黑" panose="020B0503020204020204" pitchFamily="34" charset="-122"/>
                <a:ea typeface="微软雅黑" panose="020B0503020204020204" pitchFamily="34" charset="-122"/>
              </a:rPr>
              <a:t>20</a:t>
            </a:r>
            <a:r>
              <a:rPr lang="zh-CN" altLang="en-US" sz="2400" dirty="0">
                <a:solidFill>
                  <a:schemeClr val="accent2"/>
                </a:solidFill>
                <a:latin typeface="微软雅黑" panose="020B0503020204020204" pitchFamily="34" charset="-122"/>
                <a:ea typeface="微软雅黑" panose="020B0503020204020204" pitchFamily="34" charset="-122"/>
              </a:rPr>
              <a:t>亿美元</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defTabSz="1219200">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发动机的不断运行伴随着其性施的不断退化，从而引发航空发动机故障是速成飞机安全事故的重要原因。</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nodePh="1">
                                  <p:stCondLst>
                                    <p:cond delay="0"/>
                                  </p:stCondLst>
                                  <p:endCondLst>
                                    <p:cond evt="begin" delay="0">
                                      <p:tn val="29"/>
                                    </p:cond>
                                  </p:end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par>
                                <p:cTn id="32" presetID="10" presetClass="entr" presetSubtype="0"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55" grpId="0" animBg="1"/>
      <p:bldP spid="56" grpId="0" animBg="1"/>
      <p:bldP spid="57" grpId="0" animBg="1"/>
      <p:bldP spid="6" grpId="0"/>
      <p:bldP spid="6" grpId="1"/>
      <p:bldP spid="69" grpId="0"/>
      <p:bldP spid="71"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18AB6-8F82-08A8-7786-35A0066B77F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85B95BF1-C194-62B2-5D92-42AB975FE2FD}"/>
              </a:ext>
            </a:extLst>
          </p:cNvPr>
          <p:cNvPicPr>
            <a:picLocks noChangeAspect="1"/>
          </p:cNvPicPr>
          <p:nvPr/>
        </p:nvPicPr>
        <p:blipFill>
          <a:blip r:embed="rId2">
            <a:alphaModFix amt="10000"/>
          </a:blip>
          <a:stretch>
            <a:fillRect/>
          </a:stretch>
        </p:blipFill>
        <p:spPr>
          <a:xfrm>
            <a:off x="0" y="-1725265"/>
            <a:ext cx="12352864" cy="10220136"/>
          </a:xfrm>
          <a:prstGeom prst="rect">
            <a:avLst/>
          </a:prstGeom>
        </p:spPr>
      </p:pic>
      <p:sp>
        <p:nvSpPr>
          <p:cNvPr id="4" name="圆角矩形 3">
            <a:extLst>
              <a:ext uri="{FF2B5EF4-FFF2-40B4-BE49-F238E27FC236}">
                <a16:creationId xmlns:a16="http://schemas.microsoft.com/office/drawing/2014/main" id="{558FA937-83FD-DEAF-4248-3FBFF855B3EB}"/>
              </a:ext>
            </a:extLst>
          </p:cNvPr>
          <p:cNvSpPr/>
          <p:nvPr/>
        </p:nvSpPr>
        <p:spPr>
          <a:xfrm>
            <a:off x="114591" y="1417674"/>
            <a:ext cx="5850254" cy="5295013"/>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a:extLst>
              <a:ext uri="{FF2B5EF4-FFF2-40B4-BE49-F238E27FC236}">
                <a16:creationId xmlns:a16="http://schemas.microsoft.com/office/drawing/2014/main" id="{AED3FA83-90E8-F9EE-BDC6-025CB95F9057}"/>
              </a:ext>
            </a:extLst>
          </p:cNvPr>
          <p:cNvSpPr txBox="1"/>
          <p:nvPr/>
        </p:nvSpPr>
        <p:spPr>
          <a:xfrm>
            <a:off x="1223166" y="726831"/>
            <a:ext cx="10255399" cy="630237"/>
          </a:xfrm>
          <a:prstGeom prst="rect">
            <a:avLst/>
          </a:prstGeom>
          <a:noFill/>
          <a:ln w="9525">
            <a:noFill/>
          </a:ln>
        </p:spPr>
        <p:txBody>
          <a:bodyPr wrap="square">
            <a:spAutoFit/>
          </a:bodyPr>
          <a:lstStyle/>
          <a:p>
            <a:pPr lvl="0" algn="ctr">
              <a:lnSpc>
                <a:spcPct val="140000"/>
              </a:lnSpc>
              <a:defRPr/>
            </a:pPr>
            <a:r>
              <a:rPr lang="zh-CN" altLang="en-US" sz="2800" b="1" dirty="0">
                <a:gradFill>
                  <a:gsLst>
                    <a:gs pos="0">
                      <a:srgbClr val="FEE042"/>
                    </a:gs>
                    <a:gs pos="100000">
                      <a:srgbClr val="FB7894"/>
                    </a:gs>
                  </a:gsLst>
                  <a:lin ang="2700000" scaled="1"/>
                </a:gradFill>
                <a:latin typeface="微软雅黑" panose="020B0503020204020204" pitchFamily="34" charset="-122"/>
                <a:ea typeface="微软雅黑" panose="020B0503020204020204" pitchFamily="34" charset="-122"/>
                <a:cs typeface="+mj-ea"/>
                <a:sym typeface="汉仪颜楷简" panose="00020600040101010101" charset="-122"/>
              </a:rPr>
              <a:t>国家出台多项政策大力推动航空航天设备发展，市场前景广阔</a:t>
            </a:r>
            <a:endParaRPr kumimoji="0" lang="zh-CN" altLang="en-US" sz="2800" b="1" i="0" u="none" strike="noStrike" kern="1200" cap="none" spc="0" normalizeH="0" baseline="0" noProof="0" dirty="0">
              <a:ln>
                <a:noFill/>
              </a:ln>
              <a:gradFill>
                <a:gsLst>
                  <a:gs pos="0">
                    <a:srgbClr val="FEE042"/>
                  </a:gs>
                  <a:gs pos="100000">
                    <a:srgbClr val="FB7894"/>
                  </a:gs>
                </a:gsLst>
                <a:lin ang="2700000" scaled="1"/>
              </a:gradFill>
              <a:effectLst/>
              <a:uLnTx/>
              <a:uFillTx/>
              <a:latin typeface="微软雅黑" panose="020B0503020204020204" pitchFamily="34" charset="-122"/>
              <a:ea typeface="微软雅黑" panose="020B0503020204020204" pitchFamily="34" charset="-122"/>
              <a:cs typeface="+mj-ea"/>
              <a:sym typeface="汉仪颜楷简" panose="00020600040101010101" charset="-122"/>
            </a:endParaRPr>
          </a:p>
        </p:txBody>
      </p:sp>
      <p:grpSp>
        <p:nvGrpSpPr>
          <p:cNvPr id="17" name="组合 16">
            <a:extLst>
              <a:ext uri="{FF2B5EF4-FFF2-40B4-BE49-F238E27FC236}">
                <a16:creationId xmlns:a16="http://schemas.microsoft.com/office/drawing/2014/main" id="{C404BCBC-ECBB-B5C7-564F-64CA823A4620}"/>
              </a:ext>
            </a:extLst>
          </p:cNvPr>
          <p:cNvGrpSpPr/>
          <p:nvPr/>
        </p:nvGrpSpPr>
        <p:grpSpPr>
          <a:xfrm>
            <a:off x="453543" y="394711"/>
            <a:ext cx="540044" cy="528606"/>
            <a:chOff x="520218" y="437796"/>
            <a:chExt cx="684468" cy="691752"/>
          </a:xfrm>
        </p:grpSpPr>
        <p:sp>
          <p:nvSpPr>
            <p:cNvPr id="21" name="矩形: 圆角 20">
              <a:extLst>
                <a:ext uri="{FF2B5EF4-FFF2-40B4-BE49-F238E27FC236}">
                  <a16:creationId xmlns:a16="http://schemas.microsoft.com/office/drawing/2014/main" id="{B8EEA817-3A87-EF67-D43D-0DA2D74BC391}"/>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2" name="椭圆 106">
              <a:extLst>
                <a:ext uri="{FF2B5EF4-FFF2-40B4-BE49-F238E27FC236}">
                  <a16:creationId xmlns:a16="http://schemas.microsoft.com/office/drawing/2014/main" id="{E2E4DEFD-201A-5516-792E-98D4AB91555F}"/>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30" name="文本框 29">
            <a:extLst>
              <a:ext uri="{FF2B5EF4-FFF2-40B4-BE49-F238E27FC236}">
                <a16:creationId xmlns:a16="http://schemas.microsoft.com/office/drawing/2014/main" id="{4CC9A657-62A9-C89E-D1A3-056328C56D94}"/>
              </a:ext>
            </a:extLst>
          </p:cNvPr>
          <p:cNvSpPr txBox="1"/>
          <p:nvPr/>
        </p:nvSpPr>
        <p:spPr>
          <a:xfrm>
            <a:off x="1082249" y="339415"/>
            <a:ext cx="249927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rPr>
              <a:t>市场现状</a:t>
            </a:r>
          </a:p>
        </p:txBody>
      </p:sp>
      <p:sp>
        <p:nvSpPr>
          <p:cNvPr id="48" name="圆角矩形 3">
            <a:extLst>
              <a:ext uri="{FF2B5EF4-FFF2-40B4-BE49-F238E27FC236}">
                <a16:creationId xmlns:a16="http://schemas.microsoft.com/office/drawing/2014/main" id="{573EEADC-AB54-1F20-12D0-7BD63A5BDD80}"/>
              </a:ext>
            </a:extLst>
          </p:cNvPr>
          <p:cNvSpPr/>
          <p:nvPr/>
        </p:nvSpPr>
        <p:spPr>
          <a:xfrm>
            <a:off x="6227157" y="4004991"/>
            <a:ext cx="5768691" cy="2620926"/>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圆角矩形 3">
            <a:extLst>
              <a:ext uri="{FF2B5EF4-FFF2-40B4-BE49-F238E27FC236}">
                <a16:creationId xmlns:a16="http://schemas.microsoft.com/office/drawing/2014/main" id="{16A36240-A9F0-AAF0-E7CD-6D486E7890EF}"/>
              </a:ext>
            </a:extLst>
          </p:cNvPr>
          <p:cNvSpPr/>
          <p:nvPr/>
        </p:nvSpPr>
        <p:spPr>
          <a:xfrm>
            <a:off x="6194424" y="1317626"/>
            <a:ext cx="5801424" cy="2552626"/>
          </a:xfrm>
          <a:prstGeom prst="round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3" name="图片 42">
            <a:extLst>
              <a:ext uri="{FF2B5EF4-FFF2-40B4-BE49-F238E27FC236}">
                <a16:creationId xmlns:a16="http://schemas.microsoft.com/office/drawing/2014/main" id="{8F35DA2A-3D76-44B5-B011-BAE12A6EE7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214" y="1677245"/>
            <a:ext cx="5053335" cy="3043298"/>
          </a:xfrm>
          <a:prstGeom prst="roundRect">
            <a:avLst/>
          </a:prstGeom>
        </p:spPr>
      </p:pic>
      <p:sp>
        <p:nvSpPr>
          <p:cNvPr id="45" name="文本框 44">
            <a:extLst>
              <a:ext uri="{FF2B5EF4-FFF2-40B4-BE49-F238E27FC236}">
                <a16:creationId xmlns:a16="http://schemas.microsoft.com/office/drawing/2014/main" id="{27CF97E8-96E7-4D1F-8CC9-2C1CB18E31CF}"/>
              </a:ext>
            </a:extLst>
          </p:cNvPr>
          <p:cNvSpPr txBox="1"/>
          <p:nvPr/>
        </p:nvSpPr>
        <p:spPr>
          <a:xfrm>
            <a:off x="822926" y="4932494"/>
            <a:ext cx="4649298" cy="1077218"/>
          </a:xfrm>
          <a:prstGeom prst="rect">
            <a:avLst/>
          </a:prstGeom>
          <a:noFill/>
        </p:spPr>
        <p:txBody>
          <a:bodyPr wrap="square">
            <a:spAutoFit/>
          </a:bodyPr>
          <a:lstStyle/>
          <a:p>
            <a:r>
              <a:rPr lang="zh-CN" altLang="en-US" sz="2000" b="0" i="0" dirty="0">
                <a:solidFill>
                  <a:schemeClr val="bg1"/>
                </a:solidFill>
                <a:effectLst/>
                <a:latin typeface="微软雅黑" panose="020B0503020204020204" pitchFamily="34" charset="-122"/>
                <a:ea typeface="微软雅黑" panose="020B0503020204020204" pitchFamily="34" charset="-122"/>
              </a:rPr>
              <a:t>  在 </a:t>
            </a:r>
            <a:r>
              <a:rPr lang="en-US" altLang="zh-CN" sz="2000" b="0" i="0" dirty="0">
                <a:solidFill>
                  <a:schemeClr val="bg1"/>
                </a:solidFill>
                <a:effectLst/>
                <a:latin typeface="微软雅黑" panose="020B0503020204020204" pitchFamily="34" charset="-122"/>
                <a:ea typeface="微软雅黑" panose="020B0503020204020204" pitchFamily="34" charset="-122"/>
              </a:rPr>
              <a:t>1980 </a:t>
            </a:r>
            <a:r>
              <a:rPr lang="zh-CN" altLang="en-US" sz="2000" b="0" i="0" dirty="0">
                <a:solidFill>
                  <a:schemeClr val="bg1"/>
                </a:solidFill>
                <a:effectLst/>
                <a:latin typeface="微软雅黑" panose="020B0503020204020204" pitchFamily="34" charset="-122"/>
                <a:ea typeface="微软雅黑" panose="020B0503020204020204" pitchFamily="34" charset="-122"/>
              </a:rPr>
              <a:t>年之后的 </a:t>
            </a:r>
            <a:r>
              <a:rPr lang="en-US" altLang="zh-CN" sz="2000" b="0" i="0" dirty="0">
                <a:solidFill>
                  <a:schemeClr val="bg1"/>
                </a:solidFill>
                <a:effectLst/>
                <a:latin typeface="微软雅黑" panose="020B0503020204020204" pitchFamily="34" charset="-122"/>
                <a:ea typeface="微软雅黑" panose="020B0503020204020204" pitchFamily="34" charset="-122"/>
              </a:rPr>
              <a:t>20 </a:t>
            </a:r>
            <a:r>
              <a:rPr lang="zh-CN" altLang="en-US" sz="2000" b="0" i="0" dirty="0">
                <a:solidFill>
                  <a:schemeClr val="bg1"/>
                </a:solidFill>
                <a:effectLst/>
                <a:latin typeface="微软雅黑" panose="020B0503020204020204" pitchFamily="34" charset="-122"/>
                <a:ea typeface="微软雅黑" panose="020B0503020204020204" pitchFamily="34" charset="-122"/>
              </a:rPr>
              <a:t>年中，美国共发</a:t>
            </a:r>
            <a:r>
              <a:rPr lang="en-US" altLang="zh-CN" sz="2000" b="0" i="0" dirty="0">
                <a:solidFill>
                  <a:schemeClr val="bg1"/>
                </a:solidFill>
                <a:effectLst/>
                <a:latin typeface="微软雅黑" panose="020B0503020204020204" pitchFamily="34" charset="-122"/>
                <a:ea typeface="微软雅黑" panose="020B0503020204020204" pitchFamily="34" charset="-122"/>
              </a:rPr>
              <a:t>7571 </a:t>
            </a:r>
            <a:r>
              <a:rPr lang="zh-CN" altLang="en-US" sz="2000" b="0" i="0" dirty="0">
                <a:solidFill>
                  <a:schemeClr val="bg1"/>
                </a:solidFill>
                <a:effectLst/>
                <a:latin typeface="微软雅黑" panose="020B0503020204020204" pitchFamily="34" charset="-122"/>
                <a:ea typeface="微软雅黑" panose="020B0503020204020204" pitchFamily="34" charset="-122"/>
              </a:rPr>
              <a:t>架次飞机事故，其中因为飞机发动机失效而出现事故的次数排名</a:t>
            </a:r>
            <a:r>
              <a:rPr lang="zh-CN" altLang="en-US" sz="2400" b="0" i="0" dirty="0">
                <a:solidFill>
                  <a:srgbClr val="00B0F0"/>
                </a:solidFill>
                <a:effectLst/>
                <a:latin typeface="微软雅黑" panose="020B0503020204020204" pitchFamily="34" charset="-122"/>
                <a:ea typeface="微软雅黑" panose="020B0503020204020204" pitchFamily="34" charset="-122"/>
              </a:rPr>
              <a:t>第二。</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6A7B9407-5C93-4A41-B551-46E55C5F4350}"/>
              </a:ext>
            </a:extLst>
          </p:cNvPr>
          <p:cNvSpPr/>
          <p:nvPr/>
        </p:nvSpPr>
        <p:spPr>
          <a:xfrm>
            <a:off x="6439431" y="3208779"/>
            <a:ext cx="3370876" cy="558472"/>
          </a:xfrm>
          <a:prstGeom prst="rect">
            <a:avLst/>
          </a:prstGeom>
        </p:spPr>
        <p:txBody>
          <a:bodyPr wrap="square" lIns="91426" tIns="45713" rIns="91426" bIns="45713">
            <a:spAutoFit/>
          </a:bodyPr>
          <a:lstStyle/>
          <a:p>
            <a:pPr lvl="0" algn="ctr" defTabSz="910590">
              <a:lnSpc>
                <a:spcPct val="150000"/>
              </a:lnSpc>
              <a:defRPr/>
            </a:pPr>
            <a:r>
              <a:rPr lang="en-US" altLang="zh-CN" sz="1095" dirty="0">
                <a:solidFill>
                  <a:prstClr val="white"/>
                </a:solidFill>
                <a:latin typeface="思源黑体 CN Regular" panose="020B0500000000000000" pitchFamily="34" charset="-122"/>
                <a:ea typeface="思源黑体 CN Regular" panose="020B0500000000000000" pitchFamily="34" charset="-122"/>
                <a:cs typeface="华文黑体" pitchFamily="2" charset="-122"/>
              </a:rPr>
              <a:t>2019~2023</a:t>
            </a:r>
            <a:r>
              <a:rPr lang="zh-CN" altLang="en-US" sz="1095" dirty="0">
                <a:solidFill>
                  <a:prstClr val="white"/>
                </a:solidFill>
                <a:latin typeface="思源黑体 CN Regular" panose="020B0500000000000000" pitchFamily="34" charset="-122"/>
                <a:ea typeface="思源黑体 CN Regular" panose="020B0500000000000000" pitchFamily="34" charset="-122"/>
                <a:cs typeface="华文黑体" pitchFamily="2" charset="-122"/>
              </a:rPr>
              <a:t>年中国在册航空器数量（单位：架）（</a:t>
            </a:r>
            <a:r>
              <a:rPr kumimoji="0" lang="zh-CN" altLang="en-US" sz="1095"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华文黑体" pitchFamily="2" charset="-122"/>
              </a:rPr>
              <a:t>数据来源：上海通用航空行业协会前瞻产品研究院）</a:t>
            </a:r>
          </a:p>
        </p:txBody>
      </p:sp>
      <p:pic>
        <p:nvPicPr>
          <p:cNvPr id="8" name="图片 7">
            <a:extLst>
              <a:ext uri="{FF2B5EF4-FFF2-40B4-BE49-F238E27FC236}">
                <a16:creationId xmlns:a16="http://schemas.microsoft.com/office/drawing/2014/main" id="{A2D833FD-6BC8-46B0-9528-9C641E74CE88}"/>
              </a:ext>
            </a:extLst>
          </p:cNvPr>
          <p:cNvPicPr>
            <a:picLocks noChangeAspect="1"/>
          </p:cNvPicPr>
          <p:nvPr/>
        </p:nvPicPr>
        <p:blipFill>
          <a:blip r:embed="rId4"/>
          <a:stretch>
            <a:fillRect/>
          </a:stretch>
        </p:blipFill>
        <p:spPr>
          <a:xfrm>
            <a:off x="6793378" y="1426804"/>
            <a:ext cx="2662982" cy="1699931"/>
          </a:xfrm>
          <a:prstGeom prst="rect">
            <a:avLst/>
          </a:prstGeom>
        </p:spPr>
      </p:pic>
      <p:sp>
        <p:nvSpPr>
          <p:cNvPr id="9" name="文本框 8">
            <a:extLst>
              <a:ext uri="{FF2B5EF4-FFF2-40B4-BE49-F238E27FC236}">
                <a16:creationId xmlns:a16="http://schemas.microsoft.com/office/drawing/2014/main" id="{B5C8E636-07DB-4AB5-B30C-57F33366683A}"/>
              </a:ext>
            </a:extLst>
          </p:cNvPr>
          <p:cNvSpPr txBox="1"/>
          <p:nvPr/>
        </p:nvSpPr>
        <p:spPr>
          <a:xfrm>
            <a:off x="9739937" y="1775568"/>
            <a:ext cx="2113730" cy="1938992"/>
          </a:xfrm>
          <a:prstGeom prst="rect">
            <a:avLst/>
          </a:prstGeom>
          <a:noFill/>
        </p:spPr>
        <p:txBody>
          <a:bodyPr wrap="squar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2015 </a:t>
            </a:r>
            <a:r>
              <a:rPr lang="zh-CN" altLang="en-US" sz="1400" b="1" dirty="0">
                <a:solidFill>
                  <a:schemeClr val="bg1"/>
                </a:solidFill>
                <a:latin typeface="微软雅黑" panose="020B0503020204020204" pitchFamily="34" charset="-122"/>
                <a:ea typeface="微软雅黑" panose="020B0503020204020204" pitchFamily="34" charset="-122"/>
              </a:rPr>
              <a:t>年，国务院公布的中国版的工业 </a:t>
            </a:r>
            <a:r>
              <a:rPr lang="en-US" altLang="zh-CN" sz="1400" b="1" dirty="0">
                <a:solidFill>
                  <a:schemeClr val="bg1"/>
                </a:solidFill>
                <a:latin typeface="微软雅黑" panose="020B0503020204020204" pitchFamily="34" charset="-122"/>
                <a:ea typeface="微软雅黑" panose="020B0503020204020204" pitchFamily="34" charset="-122"/>
              </a:rPr>
              <a:t>4.0</a:t>
            </a:r>
            <a:r>
              <a:rPr lang="zh-CN" altLang="en-US" sz="1400" b="1" dirty="0">
                <a:solidFill>
                  <a:schemeClr val="bg1"/>
                </a:solidFill>
                <a:latin typeface="微软雅黑" panose="020B0503020204020204" pitchFamily="34" charset="-122"/>
                <a:ea typeface="微软雅黑" panose="020B0503020204020204" pitchFamily="34" charset="-122"/>
              </a:rPr>
              <a:t>规划</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中国制造 </a:t>
            </a:r>
            <a:r>
              <a:rPr lang="en-US" altLang="zh-CN" sz="1400" b="1" dirty="0">
                <a:solidFill>
                  <a:schemeClr val="bg1"/>
                </a:solidFill>
                <a:latin typeface="微软雅黑" panose="020B0503020204020204" pitchFamily="34" charset="-122"/>
                <a:ea typeface="微软雅黑" panose="020B0503020204020204" pitchFamily="34" charset="-122"/>
              </a:rPr>
              <a:t>2025》</a:t>
            </a:r>
            <a:r>
              <a:rPr lang="zh-CN" altLang="en-US" sz="1400" b="1" dirty="0">
                <a:solidFill>
                  <a:schemeClr val="bg1"/>
                </a:solidFill>
                <a:latin typeface="微软雅黑" panose="020B0503020204020204" pitchFamily="34" charset="-122"/>
                <a:ea typeface="微软雅黑" panose="020B0503020204020204" pitchFamily="34" charset="-122"/>
              </a:rPr>
              <a:t>提到的十大重点突破领域中，航空航天装备排在</a:t>
            </a:r>
            <a:r>
              <a:rPr lang="zh-CN" altLang="en-US" b="1" dirty="0">
                <a:solidFill>
                  <a:srgbClr val="00B0F0"/>
                </a:solidFill>
                <a:latin typeface="微软雅黑" panose="020B0503020204020204" pitchFamily="34" charset="-122"/>
                <a:ea typeface="微软雅黑" panose="020B0503020204020204" pitchFamily="34" charset="-122"/>
              </a:rPr>
              <a:t>第三位</a:t>
            </a:r>
            <a:r>
              <a:rPr lang="zh-CN" altLang="en-US" sz="1400" b="1" dirty="0">
                <a:solidFill>
                  <a:schemeClr val="bg1"/>
                </a:solidFill>
                <a:latin typeface="微软雅黑" panose="020B0503020204020204" pitchFamily="34" charset="-122"/>
                <a:ea typeface="微软雅黑" panose="020B0503020204020204" pitchFamily="34" charset="-122"/>
              </a:rPr>
              <a:t>。航空航天产业蓬勃发展，通用航空器保有量增长迅速。</a:t>
            </a:r>
          </a:p>
        </p:txBody>
      </p:sp>
      <p:sp>
        <p:nvSpPr>
          <p:cNvPr id="54" name="文本框 53">
            <a:extLst>
              <a:ext uri="{FF2B5EF4-FFF2-40B4-BE49-F238E27FC236}">
                <a16:creationId xmlns:a16="http://schemas.microsoft.com/office/drawing/2014/main" id="{20FD0D80-1A83-43C8-A20B-4A01995E1F15}"/>
              </a:ext>
            </a:extLst>
          </p:cNvPr>
          <p:cNvSpPr txBox="1"/>
          <p:nvPr/>
        </p:nvSpPr>
        <p:spPr>
          <a:xfrm>
            <a:off x="9914328" y="1347465"/>
            <a:ext cx="1858645" cy="497957"/>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w="15875"/>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需求量巨大</a:t>
            </a:r>
          </a:p>
        </p:txBody>
      </p:sp>
      <p:sp>
        <p:nvSpPr>
          <p:cNvPr id="55" name="矩形 54">
            <a:extLst>
              <a:ext uri="{FF2B5EF4-FFF2-40B4-BE49-F238E27FC236}">
                <a16:creationId xmlns:a16="http://schemas.microsoft.com/office/drawing/2014/main" id="{87CF956A-4CE4-4071-9CE0-845CF204B6E2}"/>
              </a:ext>
            </a:extLst>
          </p:cNvPr>
          <p:cNvSpPr/>
          <p:nvPr/>
        </p:nvSpPr>
        <p:spPr>
          <a:xfrm>
            <a:off x="2740896" y="1070390"/>
            <a:ext cx="4273777" cy="318100"/>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465"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7" name="文本框 56">
            <a:extLst>
              <a:ext uri="{FF2B5EF4-FFF2-40B4-BE49-F238E27FC236}">
                <a16:creationId xmlns:a16="http://schemas.microsoft.com/office/drawing/2014/main" id="{2CA7D9EB-66FE-4BB9-A759-8950A7DE91AE}"/>
              </a:ext>
            </a:extLst>
          </p:cNvPr>
          <p:cNvSpPr txBox="1"/>
          <p:nvPr/>
        </p:nvSpPr>
        <p:spPr>
          <a:xfrm>
            <a:off x="6375468" y="4147449"/>
            <a:ext cx="470071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预测性维护（</a:t>
            </a:r>
            <a:r>
              <a:rPr kumimoji="0" lang="en-US" altLang="zh-CN" sz="2400" b="1" i="0" u="none" strike="noStrike" kern="1200" cap="none" spc="0" normalizeH="0" baseline="0" noProof="0" dirty="0" err="1">
                <a:ln>
                  <a:noFill/>
                </a:ln>
                <a:solidFill>
                  <a:srgbClr val="FFC000"/>
                </a:solidFill>
                <a:effectLst/>
                <a:uLnTx/>
                <a:uFillTx/>
                <a:latin typeface="微软雅黑" panose="020B0503020204020204" pitchFamily="34" charset="-122"/>
                <a:ea typeface="微软雅黑" panose="020B0503020204020204" pitchFamily="34" charset="-122"/>
              </a:rPr>
              <a:t>PdM</a:t>
            </a:r>
            <a:r>
              <a:rPr kumimoji="0" lang="zh-CN" altLang="en-US" sz="24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a:t>
            </a:r>
            <a:endParaRPr kumimoji="0" lang="en-US" altLang="zh-CN" sz="24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是更加智能化和先进的维护方式</a:t>
            </a:r>
          </a:p>
        </p:txBody>
      </p:sp>
      <p:sp>
        <p:nvSpPr>
          <p:cNvPr id="64" name="文本框 63">
            <a:extLst>
              <a:ext uri="{FF2B5EF4-FFF2-40B4-BE49-F238E27FC236}">
                <a16:creationId xmlns:a16="http://schemas.microsoft.com/office/drawing/2014/main" id="{829ABEB7-1ACF-4FAC-A1A5-608BA79C86C4}"/>
              </a:ext>
            </a:extLst>
          </p:cNvPr>
          <p:cNvSpPr txBox="1"/>
          <p:nvPr/>
        </p:nvSpPr>
        <p:spPr>
          <a:xfrm>
            <a:off x="6350865" y="4932494"/>
            <a:ext cx="5556417" cy="1631216"/>
          </a:xfrm>
          <a:prstGeom prst="rect">
            <a:avLst/>
          </a:prstGeom>
          <a:noFill/>
        </p:spPr>
        <p:txBody>
          <a:bodyPr wrap="square">
            <a:spAutoFit/>
          </a:bodyPr>
          <a:lstStyle/>
          <a:p>
            <a:r>
              <a:rPr kumimoji="0" lang="zh-CN" altLang="en-US" sz="18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rPr>
              <a:t>异常检测：</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利用传感器收集数据并运用数据分析方法来识别飞机发动机潜在故障和异常行为的技术，旨在提高飞行安全性和维护效率。</a:t>
            </a:r>
            <a:endParaRPr kumimoji="0" lang="en-US" altLang="zh-CN"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r>
              <a:rPr lang="zh-CN" altLang="en-US" b="1" dirty="0">
                <a:solidFill>
                  <a:srgbClr val="07FDFC"/>
                </a:solidFill>
                <a:latin typeface="微软雅黑" panose="020B0503020204020204" pitchFamily="34" charset="-122"/>
                <a:ea typeface="微软雅黑" panose="020B0503020204020204" pitchFamily="34" charset="-122"/>
              </a:rPr>
              <a:t>剩余寿命预测：</a:t>
            </a:r>
            <a:r>
              <a:rPr lang="zh-CN" altLang="en-US" sz="1600" dirty="0">
                <a:solidFill>
                  <a:schemeClr val="bg1"/>
                </a:solidFill>
                <a:latin typeface="微软雅黑" panose="020B0503020204020204" pitchFamily="34" charset="-122"/>
                <a:ea typeface="微软雅黑" panose="020B0503020204020204" pitchFamily="34" charset="-122"/>
              </a:rPr>
              <a:t>通过分析发动机运行数据，利用深度学习模型等方法来预测发动机的剩余使用寿命，从而提高飞机安全性和经济效益的技术。</a:t>
            </a:r>
          </a:p>
        </p:txBody>
      </p:sp>
    </p:spTree>
    <p:extLst>
      <p:ext uri="{BB962C8B-B14F-4D97-AF65-F5344CB8AC3E}">
        <p14:creationId xmlns:p14="http://schemas.microsoft.com/office/powerpoint/2010/main" val="25569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nodePh="1">
                                  <p:stCondLst>
                                    <p:cond delay="0"/>
                                  </p:stCondLst>
                                  <p:endCondLst>
                                    <p:cond evt="begin" delay="0">
                                      <p:tn val="29"/>
                                    </p:cond>
                                  </p:end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0"/>
      <p:bldP spid="5" grpId="1"/>
      <p:bldP spid="30" grpId="0"/>
      <p:bldP spid="30" grpId="1"/>
      <p:bldP spid="48" grpId="0" bldLvl="0" animBg="1"/>
      <p:bldP spid="48" grpId="1" animBg="1"/>
      <p:bldP spid="56" grpId="0" animBg="1"/>
      <p:bldP spid="47" grpId="0"/>
      <p:bldP spid="54" grpId="0"/>
      <p:bldP spid="55" grpId="0"/>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150552" y="303524"/>
            <a:ext cx="6222280" cy="86793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0">
                      <a:srgbClr val="FEE042"/>
                    </a:gs>
                    <a:gs pos="100000">
                      <a:srgbClr val="FB7894"/>
                    </a:gs>
                  </a:gsLst>
                  <a:lin ang="2700000" scaled="1"/>
                </a:gradFill>
                <a:effectLst/>
                <a:uLnTx/>
                <a:uFillTx/>
                <a:latin typeface="微软雅黑" panose="020B0503020204020204" pitchFamily="34" charset="-122"/>
                <a:ea typeface="微软雅黑" panose="020B0503020204020204" pitchFamily="34" charset="-122"/>
                <a:cs typeface="+mj-ea"/>
                <a:sym typeface="汉仪颜楷简" panose="00020600040101010101" charset="-122"/>
              </a:rPr>
              <a:t>团队实践调研，了解行业现状</a:t>
            </a:r>
            <a:endParaRPr kumimoji="0" lang="en-US" altLang="zh-CN" sz="3600" b="1" i="0" u="none" strike="noStrike" kern="1200" cap="none" spc="0" normalizeH="0" baseline="0" noProof="0" dirty="0">
              <a:ln>
                <a:noFill/>
              </a:ln>
              <a:gradFill>
                <a:gsLst>
                  <a:gs pos="0">
                    <a:srgbClr val="FEE042"/>
                  </a:gs>
                  <a:gs pos="100000">
                    <a:srgbClr val="FB7894"/>
                  </a:gs>
                </a:gsLst>
                <a:lin ang="2700000" scaled="1"/>
              </a:gradFill>
              <a:effectLst/>
              <a:uLnTx/>
              <a:uFillTx/>
              <a:latin typeface="微软雅黑" panose="020B0503020204020204" pitchFamily="34" charset="-122"/>
              <a:ea typeface="微软雅黑" panose="020B0503020204020204" pitchFamily="34" charset="-122"/>
              <a:cs typeface="+mj-ea"/>
              <a:sym typeface="汉仪颜楷简" panose="00020600040101010101"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017" y="1267929"/>
            <a:ext cx="1498766" cy="1999136"/>
          </a:xfrm>
          <a:prstGeom prst="rect">
            <a:avLst/>
          </a:prstGeom>
          <a:effectLst>
            <a:reflection blurRad="6350" stA="52000" endA="300" endPos="35000" dir="5400000" sy="-100000" algn="bl" rotWithShape="0"/>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193" y="1257843"/>
            <a:ext cx="1331715" cy="1999135"/>
          </a:xfrm>
          <a:prstGeom prst="rect">
            <a:avLst/>
          </a:prstGeom>
          <a:effectLst>
            <a:reflection blurRad="6350" stA="52000" endA="300" endPos="35000" dir="5400000" sy="-100000" algn="bl" rotWithShape="0"/>
          </a:effectLst>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8983" y="3932704"/>
            <a:ext cx="3498633" cy="1926694"/>
          </a:xfrm>
          <a:prstGeom prst="rect">
            <a:avLst/>
          </a:prstGeom>
          <a:effectLst>
            <a:reflection blurRad="6350" stA="52000" endA="300" endPos="35000" dir="5400000" sy="-100000" algn="bl" rotWithShape="0"/>
          </a:effectLst>
        </p:spPr>
      </p:pic>
      <p:grpSp>
        <p:nvGrpSpPr>
          <p:cNvPr id="23" name="组合 22"/>
          <p:cNvGrpSpPr/>
          <p:nvPr/>
        </p:nvGrpSpPr>
        <p:grpSpPr>
          <a:xfrm>
            <a:off x="685948" y="1168005"/>
            <a:ext cx="4680694" cy="2250000"/>
            <a:chOff x="2265626" y="2680072"/>
            <a:chExt cx="2057889" cy="2057027"/>
          </a:xfrm>
        </p:grpSpPr>
        <p:sp>
          <p:nvSpPr>
            <p:cNvPr id="25" name="矩形 24"/>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27" name="组合 26"/>
            <p:cNvGrpSpPr/>
            <p:nvPr/>
          </p:nvGrpSpPr>
          <p:grpSpPr>
            <a:xfrm flipH="1" flipV="1">
              <a:off x="2265626" y="2680072"/>
              <a:ext cx="2057889" cy="2057027"/>
              <a:chOff x="5186363" y="3186113"/>
              <a:chExt cx="1820863" cy="492125"/>
            </a:xfrm>
            <a:solidFill>
              <a:schemeClr val="accent5"/>
            </a:solidFill>
          </p:grpSpPr>
          <p:sp>
            <p:nvSpPr>
              <p:cNvPr id="29" name="Freeform 5"/>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0" name="Freeform 6"/>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6" name="Freeform 7"/>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7" name="Freeform 8"/>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8" name="Freeform 9"/>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39" name="Freeform 10"/>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0" name="Freeform 11"/>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1" name="Freeform 12"/>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2" name="Freeform 13"/>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3" name="Freeform 14"/>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4" name="Rectangle 15"/>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5" name="Rectangle 16"/>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6" name="Freeform 17"/>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7" name="Freeform 18"/>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8" name="Rectangle 19"/>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49" name="Rectangle 20"/>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0" name="Freeform 21"/>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1" name="Freeform 22"/>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2" name="Rectangle 23"/>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3" name="Rectangle 24"/>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4" name="Freeform 25"/>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5" name="Freeform 26"/>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6" name="Freeform 27"/>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7" name="Freeform 28"/>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8" name="Freeform 29"/>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59" name="Freeform 30"/>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0" name="Freeform 31"/>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1" name="Freeform 32"/>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2" name="Freeform 33"/>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3" name="Freeform 34"/>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4" name="Rectangle 35"/>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5" name="Rectangle 36"/>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6" name="Freeform 37"/>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7" name="Freeform 38"/>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8" name="Rectangle 39"/>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69" name="Rectangle 40"/>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0" name="Freeform 41"/>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1" name="Freeform 42"/>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2" name="Rectangle 43"/>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3" name="Rectangle 44"/>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4" name="Freeform 45"/>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5" name="Freeform 46"/>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6" name="Freeform 47"/>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7" name="Freeform 48"/>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8" name="Freeform 49"/>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79" name="Freeform 50"/>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0" name="Rectangle 51"/>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1" name="Rectangle 52"/>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2" name="Freeform 53"/>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3" name="Freeform 54"/>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4" name="Freeform 55"/>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5" name="Freeform 56"/>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6" name="Rectangle 57"/>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87" name="Rectangle 58"/>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grpSp>
      <p:grpSp>
        <p:nvGrpSpPr>
          <p:cNvPr id="88" name="组合 87"/>
          <p:cNvGrpSpPr/>
          <p:nvPr/>
        </p:nvGrpSpPr>
        <p:grpSpPr>
          <a:xfrm>
            <a:off x="6256056" y="1119143"/>
            <a:ext cx="5646038" cy="2296260"/>
            <a:chOff x="2265626" y="2680072"/>
            <a:chExt cx="2057889" cy="2057027"/>
          </a:xfrm>
        </p:grpSpPr>
        <p:sp>
          <p:nvSpPr>
            <p:cNvPr id="89" name="矩形 88"/>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90" name="组合 89"/>
            <p:cNvGrpSpPr/>
            <p:nvPr/>
          </p:nvGrpSpPr>
          <p:grpSpPr>
            <a:xfrm flipH="1" flipV="1">
              <a:off x="2265626" y="2680072"/>
              <a:ext cx="2057889" cy="2057027"/>
              <a:chOff x="5186363" y="3186113"/>
              <a:chExt cx="1820863" cy="492125"/>
            </a:xfrm>
            <a:solidFill>
              <a:schemeClr val="accent5"/>
            </a:solidFill>
          </p:grpSpPr>
          <p:sp>
            <p:nvSpPr>
              <p:cNvPr id="91" name="Freeform 5"/>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2" name="Freeform 6"/>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3" name="Freeform 7"/>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4" name="Freeform 8"/>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5" name="Freeform 9"/>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6" name="Freeform 10"/>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7" name="Freeform 11"/>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8" name="Freeform 12"/>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99" name="Freeform 13"/>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0" name="Freeform 14"/>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1" name="Rectangle 15"/>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2" name="Rectangle 16"/>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3" name="Freeform 17"/>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4" name="Freeform 18"/>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5" name="Rectangle 19"/>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6" name="Rectangle 20"/>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7" name="Freeform 21"/>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8" name="Freeform 22"/>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09" name="Rectangle 23"/>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0" name="Rectangle 24"/>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1" name="Freeform 25"/>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2" name="Freeform 26"/>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3" name="Freeform 27"/>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4" name="Freeform 28"/>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5" name="Freeform 29"/>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6" name="Freeform 30"/>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7" name="Freeform 31"/>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8" name="Freeform 32"/>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19" name="Freeform 33"/>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0" name="Freeform 34"/>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1" name="Rectangle 35"/>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2" name="Rectangle 36"/>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3" name="Freeform 37"/>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4" name="Freeform 38"/>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5" name="Rectangle 39"/>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6" name="Rectangle 40"/>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7" name="Freeform 41"/>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8" name="Freeform 42"/>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29" name="Rectangle 43"/>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0" name="Rectangle 44"/>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1" name="Freeform 45"/>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2" name="Freeform 46"/>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3" name="Freeform 47"/>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4" name="Freeform 48"/>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5" name="Freeform 49"/>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6" name="Freeform 50"/>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7" name="Rectangle 51"/>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8" name="Rectangle 52"/>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39" name="Freeform 53"/>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40" name="Freeform 54"/>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41" name="Freeform 55"/>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42" name="Freeform 56"/>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43" name="Rectangle 57"/>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44" name="Rectangle 58"/>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grpSp>
      <p:sp>
        <p:nvSpPr>
          <p:cNvPr id="155" name="文本框 31"/>
          <p:cNvSpPr txBox="1"/>
          <p:nvPr/>
        </p:nvSpPr>
        <p:spPr>
          <a:xfrm>
            <a:off x="765761" y="3402343"/>
            <a:ext cx="4308672" cy="52322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gradFill>
                  <a:gsLst>
                    <a:gs pos="48687">
                      <a:srgbClr val="7AD9FB"/>
                    </a:gs>
                    <a:gs pos="3000">
                      <a:srgbClr val="2C84BC"/>
                    </a:gs>
                    <a:gs pos="100000">
                      <a:srgbClr val="FCFEFF"/>
                    </a:gs>
                  </a:gsLst>
                  <a:lin ang="18900000" scaled="1"/>
                </a:gradFill>
                <a:effectLst/>
                <a:uLnTx/>
                <a:uFillTx/>
                <a:latin typeface="微软雅黑" panose="020B0503020204020204" pitchFamily="34" charset="-122"/>
                <a:ea typeface="微软雅黑" panose="020B0503020204020204" pitchFamily="34" charset="-122"/>
                <a:cs typeface="思源黑体 Heavy" panose="020B0A00000000000000" charset="-122"/>
                <a:sym typeface="汉仪颜楷简" panose="00020600040101010101" charset="-122"/>
              </a:rPr>
              <a:t>调研国内外文献</a:t>
            </a: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思源黑体 Heavy" panose="020B0A00000000000000" charset="-122"/>
                <a:sym typeface="汉仪颜楷简" panose="00020600040101010101" charset="-122"/>
              </a:rPr>
              <a:t>230</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思源黑体 Heavy" panose="020B0A00000000000000" charset="-122"/>
                <a:sym typeface="汉仪颜楷简" panose="00020600040101010101" charset="-122"/>
              </a:rPr>
              <a:t>余篇</a:t>
            </a:r>
          </a:p>
        </p:txBody>
      </p:sp>
      <p:sp>
        <p:nvSpPr>
          <p:cNvPr id="156" name="文本框 31"/>
          <p:cNvSpPr txBox="1"/>
          <p:nvPr/>
        </p:nvSpPr>
        <p:spPr>
          <a:xfrm>
            <a:off x="734695" y="6111875"/>
            <a:ext cx="5607685" cy="52197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gradFill>
                  <a:gsLst>
                    <a:gs pos="48687">
                      <a:srgbClr val="7AD9FB"/>
                    </a:gs>
                    <a:gs pos="3000">
                      <a:srgbClr val="2C84BC"/>
                    </a:gs>
                    <a:gs pos="100000">
                      <a:srgbClr val="FCFEFF"/>
                    </a:gs>
                  </a:gsLst>
                  <a:lin ang="18900000" scaled="1"/>
                </a:gradFill>
                <a:effectLst/>
                <a:uLnTx/>
                <a:uFillTx/>
                <a:latin typeface="微软雅黑" panose="020B0503020204020204" pitchFamily="34" charset="-122"/>
                <a:ea typeface="微软雅黑" panose="020B0503020204020204" pitchFamily="34" charset="-122"/>
                <a:cs typeface="思源黑体 Heavy" panose="020B0A00000000000000" charset="-122"/>
                <a:sym typeface="汉仪颜楷简" panose="00020600040101010101" charset="-122"/>
              </a:rPr>
              <a:t>国内外相关案例、现有方案调研</a:t>
            </a:r>
          </a:p>
        </p:txBody>
      </p:sp>
      <p:grpSp>
        <p:nvGrpSpPr>
          <p:cNvPr id="157" name="组合 156"/>
          <p:cNvGrpSpPr/>
          <p:nvPr/>
        </p:nvGrpSpPr>
        <p:grpSpPr>
          <a:xfrm>
            <a:off x="219649" y="3904368"/>
            <a:ext cx="6609693" cy="2135052"/>
            <a:chOff x="2265626" y="2680072"/>
            <a:chExt cx="2057889" cy="2057027"/>
          </a:xfrm>
        </p:grpSpPr>
        <p:sp>
          <p:nvSpPr>
            <p:cNvPr id="158" name="矩形 157"/>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159" name="组合 158"/>
            <p:cNvGrpSpPr/>
            <p:nvPr/>
          </p:nvGrpSpPr>
          <p:grpSpPr>
            <a:xfrm flipH="1" flipV="1">
              <a:off x="2265626" y="2680072"/>
              <a:ext cx="2057889" cy="2057027"/>
              <a:chOff x="5186363" y="3186113"/>
              <a:chExt cx="1820863" cy="492125"/>
            </a:xfrm>
            <a:solidFill>
              <a:schemeClr val="accent5"/>
            </a:solidFill>
          </p:grpSpPr>
          <p:sp>
            <p:nvSpPr>
              <p:cNvPr id="160" name="Freeform 5"/>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1" name="Freeform 6"/>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2" name="Freeform 7"/>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3" name="Freeform 8"/>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4" name="Freeform 9"/>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5" name="Freeform 10"/>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6" name="Freeform 11"/>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7" name="Freeform 12"/>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8" name="Freeform 13"/>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69" name="Freeform 14"/>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0" name="Rectangle 15"/>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1" name="Rectangle 16"/>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2" name="Freeform 17"/>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3" name="Freeform 18"/>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4" name="Rectangle 19"/>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5" name="Rectangle 20"/>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6" name="Freeform 21"/>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7" name="Freeform 22"/>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8" name="Rectangle 23"/>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79" name="Rectangle 24"/>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0" name="Freeform 25"/>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1" name="Freeform 26"/>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2" name="Freeform 27"/>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3" name="Freeform 28"/>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4" name="Freeform 29"/>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5" name="Freeform 30"/>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6" name="Freeform 31"/>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7" name="Freeform 32"/>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8" name="Freeform 33"/>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89" name="Freeform 34"/>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0" name="Rectangle 35"/>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1" name="Rectangle 36"/>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2" name="Freeform 37"/>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3" name="Freeform 38"/>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4" name="Rectangle 39"/>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5" name="Rectangle 40"/>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6" name="Freeform 41"/>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7" name="Freeform 42"/>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8" name="Rectangle 43"/>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199" name="Rectangle 44"/>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0" name="Freeform 45"/>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1" name="Freeform 46"/>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2" name="Freeform 47"/>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3" name="Freeform 48"/>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4" name="Freeform 49"/>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5" name="Freeform 50"/>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6" name="Rectangle 51"/>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7" name="Rectangle 52"/>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8" name="Freeform 53"/>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09" name="Freeform 54"/>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10" name="Freeform 55"/>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11" name="Freeform 56"/>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12" name="Rectangle 57"/>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13" name="Rectangle 58"/>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grpSp>
      <p:sp>
        <p:nvSpPr>
          <p:cNvPr id="215" name="文本框 31"/>
          <p:cNvSpPr txBox="1"/>
          <p:nvPr/>
        </p:nvSpPr>
        <p:spPr>
          <a:xfrm>
            <a:off x="7074495" y="6101787"/>
            <a:ext cx="4218048" cy="522919"/>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gradFill>
                  <a:gsLst>
                    <a:gs pos="48687">
                      <a:srgbClr val="7AD9FB"/>
                    </a:gs>
                    <a:gs pos="3000">
                      <a:srgbClr val="2C84BC"/>
                    </a:gs>
                    <a:gs pos="100000">
                      <a:srgbClr val="FCFEFF"/>
                    </a:gs>
                  </a:gsLst>
                  <a:lin ang="18900000" scaled="1"/>
                </a:gradFill>
                <a:effectLst/>
                <a:uLnTx/>
                <a:uFillTx/>
                <a:latin typeface="微软雅黑" panose="020B0503020204020204" pitchFamily="34" charset="-122"/>
                <a:ea typeface="微软雅黑" panose="020B0503020204020204" pitchFamily="34" charset="-122"/>
                <a:cs typeface="思源黑体 Heavy" panose="020B0A00000000000000" charset="-122"/>
                <a:sym typeface="汉仪颜楷简" panose="00020600040101010101" charset="-122"/>
              </a:rPr>
              <a:t>研究预测性维护体系</a:t>
            </a:r>
            <a:endPar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思源黑体 Heavy" panose="020B0A00000000000000" charset="-122"/>
              <a:sym typeface="汉仪颜楷简" panose="00020600040101010101" charset="-122"/>
            </a:endParaRPr>
          </a:p>
        </p:txBody>
      </p:sp>
      <p:grpSp>
        <p:nvGrpSpPr>
          <p:cNvPr id="224" name="组合 223"/>
          <p:cNvGrpSpPr/>
          <p:nvPr/>
        </p:nvGrpSpPr>
        <p:grpSpPr>
          <a:xfrm>
            <a:off x="7006899" y="3863809"/>
            <a:ext cx="4345652" cy="2159880"/>
            <a:chOff x="2265626" y="2680072"/>
            <a:chExt cx="2057889" cy="2057027"/>
          </a:xfrm>
        </p:grpSpPr>
        <p:sp>
          <p:nvSpPr>
            <p:cNvPr id="225" name="矩形 224"/>
            <p:cNvSpPr/>
            <p:nvPr/>
          </p:nvSpPr>
          <p:spPr>
            <a:xfrm flipH="1" flipV="1">
              <a:off x="2269220" y="2713247"/>
              <a:ext cx="2054295" cy="2023852"/>
            </a:xfrm>
            <a:prstGeom prst="rect">
              <a:avLst/>
            </a:prstGeom>
            <a:noFill/>
            <a:ln>
              <a:solidFill>
                <a:schemeClr val="bg1">
                  <a:alpha val="20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226" name="组合 225"/>
            <p:cNvGrpSpPr/>
            <p:nvPr/>
          </p:nvGrpSpPr>
          <p:grpSpPr>
            <a:xfrm flipH="1" flipV="1">
              <a:off x="2265626" y="2680072"/>
              <a:ext cx="2057889" cy="2057027"/>
              <a:chOff x="5186363" y="3186113"/>
              <a:chExt cx="1820863" cy="492125"/>
            </a:xfrm>
            <a:solidFill>
              <a:schemeClr val="accent5"/>
            </a:solidFill>
          </p:grpSpPr>
          <p:sp>
            <p:nvSpPr>
              <p:cNvPr id="227" name="Freeform 5"/>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28" name="Freeform 6"/>
              <p:cNvSpPr/>
              <p:nvPr/>
            </p:nvSpPr>
            <p:spPr bwMode="auto">
              <a:xfrm>
                <a:off x="5186363" y="3186113"/>
                <a:ext cx="112713" cy="90488"/>
              </a:xfrm>
              <a:custGeom>
                <a:avLst/>
                <a:gdLst>
                  <a:gd name="T0" fmla="*/ 71 w 71"/>
                  <a:gd name="T1" fmla="*/ 0 h 57"/>
                  <a:gd name="T2" fmla="*/ 4 w 71"/>
                  <a:gd name="T3" fmla="*/ 0 h 57"/>
                  <a:gd name="T4" fmla="*/ 0 w 71"/>
                  <a:gd name="T5" fmla="*/ 0 h 57"/>
                  <a:gd name="T6" fmla="*/ 0 w 71"/>
                  <a:gd name="T7" fmla="*/ 4 h 57"/>
                  <a:gd name="T8" fmla="*/ 0 w 71"/>
                  <a:gd name="T9" fmla="*/ 57 h 57"/>
                  <a:gd name="T10" fmla="*/ 0 w 71"/>
                  <a:gd name="T11" fmla="*/ 57 h 57"/>
                  <a:gd name="T12" fmla="*/ 0 w 71"/>
                  <a:gd name="T13" fmla="*/ 4 h 57"/>
                  <a:gd name="T14" fmla="*/ 0 w 71"/>
                  <a:gd name="T15" fmla="*/ 2 h 57"/>
                  <a:gd name="T16" fmla="*/ 4 w 71"/>
                  <a:gd name="T17" fmla="*/ 2 h 57"/>
                  <a:gd name="T18" fmla="*/ 71 w 71"/>
                  <a:gd name="T19" fmla="*/ 2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4" y="0"/>
                    </a:lnTo>
                    <a:lnTo>
                      <a:pt x="0" y="0"/>
                    </a:lnTo>
                    <a:lnTo>
                      <a:pt x="0" y="4"/>
                    </a:lnTo>
                    <a:lnTo>
                      <a:pt x="0" y="57"/>
                    </a:lnTo>
                    <a:lnTo>
                      <a:pt x="0" y="57"/>
                    </a:lnTo>
                    <a:lnTo>
                      <a:pt x="0" y="4"/>
                    </a:lnTo>
                    <a:lnTo>
                      <a:pt x="0" y="2"/>
                    </a:lnTo>
                    <a:lnTo>
                      <a:pt x="4" y="2"/>
                    </a:lnTo>
                    <a:lnTo>
                      <a:pt x="71" y="2"/>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29" name="Freeform 7"/>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0" name="Freeform 8"/>
              <p:cNvSpPr/>
              <p:nvPr/>
            </p:nvSpPr>
            <p:spPr bwMode="auto">
              <a:xfrm>
                <a:off x="6892926" y="3186113"/>
                <a:ext cx="112713" cy="90488"/>
              </a:xfrm>
              <a:custGeom>
                <a:avLst/>
                <a:gdLst>
                  <a:gd name="T0" fmla="*/ 71 w 71"/>
                  <a:gd name="T1" fmla="*/ 0 h 57"/>
                  <a:gd name="T2" fmla="*/ 67 w 71"/>
                  <a:gd name="T3" fmla="*/ 0 h 57"/>
                  <a:gd name="T4" fmla="*/ 0 w 71"/>
                  <a:gd name="T5" fmla="*/ 0 h 57"/>
                  <a:gd name="T6" fmla="*/ 0 w 71"/>
                  <a:gd name="T7" fmla="*/ 2 h 57"/>
                  <a:gd name="T8" fmla="*/ 65 w 71"/>
                  <a:gd name="T9" fmla="*/ 2 h 57"/>
                  <a:gd name="T10" fmla="*/ 69 w 71"/>
                  <a:gd name="T11" fmla="*/ 2 h 57"/>
                  <a:gd name="T12" fmla="*/ 69 w 71"/>
                  <a:gd name="T13" fmla="*/ 4 h 57"/>
                  <a:gd name="T14" fmla="*/ 69 w 71"/>
                  <a:gd name="T15" fmla="*/ 57 h 57"/>
                  <a:gd name="T16" fmla="*/ 71 w 71"/>
                  <a:gd name="T17" fmla="*/ 57 h 57"/>
                  <a:gd name="T18" fmla="*/ 71 w 71"/>
                  <a:gd name="T19" fmla="*/ 4 h 57"/>
                  <a:gd name="T20" fmla="*/ 71 w 7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7">
                    <a:moveTo>
                      <a:pt x="71" y="0"/>
                    </a:moveTo>
                    <a:lnTo>
                      <a:pt x="67" y="0"/>
                    </a:lnTo>
                    <a:lnTo>
                      <a:pt x="0" y="0"/>
                    </a:lnTo>
                    <a:lnTo>
                      <a:pt x="0" y="2"/>
                    </a:lnTo>
                    <a:lnTo>
                      <a:pt x="65" y="2"/>
                    </a:lnTo>
                    <a:lnTo>
                      <a:pt x="69" y="2"/>
                    </a:lnTo>
                    <a:lnTo>
                      <a:pt x="69" y="4"/>
                    </a:lnTo>
                    <a:lnTo>
                      <a:pt x="69" y="57"/>
                    </a:lnTo>
                    <a:lnTo>
                      <a:pt x="71" y="57"/>
                    </a:lnTo>
                    <a:lnTo>
                      <a:pt x="71" y="4"/>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1" name="Freeform 9"/>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close/>
                    <a:moveTo>
                      <a:pt x="371" y="0"/>
                    </a:moveTo>
                    <a:lnTo>
                      <a:pt x="167" y="0"/>
                    </a:lnTo>
                    <a:lnTo>
                      <a:pt x="167" y="0"/>
                    </a:lnTo>
                    <a:lnTo>
                      <a:pt x="371" y="0"/>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2" name="Freeform 10"/>
              <p:cNvSpPr>
                <a:spLocks noEditPoints="1"/>
              </p:cNvSpPr>
              <p:nvPr/>
            </p:nvSpPr>
            <p:spPr bwMode="auto">
              <a:xfrm>
                <a:off x="5329238" y="3186113"/>
                <a:ext cx="588963" cy="0"/>
              </a:xfrm>
              <a:custGeom>
                <a:avLst/>
                <a:gdLst>
                  <a:gd name="T0" fmla="*/ 163 w 371"/>
                  <a:gd name="T1" fmla="*/ 0 w 371"/>
                  <a:gd name="T2" fmla="*/ 0 w 371"/>
                  <a:gd name="T3" fmla="*/ 163 w 371"/>
                  <a:gd name="T4" fmla="*/ 163 w 371"/>
                  <a:gd name="T5" fmla="*/ 371 w 371"/>
                  <a:gd name="T6" fmla="*/ 167 w 371"/>
                  <a:gd name="T7" fmla="*/ 167 w 371"/>
                  <a:gd name="T8" fmla="*/ 371 w 371"/>
                  <a:gd name="T9" fmla="*/ 371 w 37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71">
                    <a:moveTo>
                      <a:pt x="163" y="0"/>
                    </a:moveTo>
                    <a:lnTo>
                      <a:pt x="0" y="0"/>
                    </a:lnTo>
                    <a:lnTo>
                      <a:pt x="0" y="0"/>
                    </a:lnTo>
                    <a:lnTo>
                      <a:pt x="163" y="0"/>
                    </a:lnTo>
                    <a:lnTo>
                      <a:pt x="163" y="0"/>
                    </a:lnTo>
                    <a:moveTo>
                      <a:pt x="371" y="0"/>
                    </a:moveTo>
                    <a:lnTo>
                      <a:pt x="167" y="0"/>
                    </a:lnTo>
                    <a:lnTo>
                      <a:pt x="167" y="0"/>
                    </a:lnTo>
                    <a:lnTo>
                      <a:pt x="371" y="0"/>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3" name="Freeform 11"/>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close/>
                    <a:moveTo>
                      <a:pt x="447" y="0"/>
                    </a:moveTo>
                    <a:lnTo>
                      <a:pt x="259" y="0"/>
                    </a:lnTo>
                    <a:lnTo>
                      <a:pt x="259" y="2"/>
                    </a:lnTo>
                    <a:lnTo>
                      <a:pt x="447" y="0"/>
                    </a:lnTo>
                    <a:lnTo>
                      <a:pt x="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4" name="Freeform 12"/>
              <p:cNvSpPr>
                <a:spLocks noEditPoints="1"/>
              </p:cNvSpPr>
              <p:nvPr/>
            </p:nvSpPr>
            <p:spPr bwMode="auto">
              <a:xfrm>
                <a:off x="6094413" y="3186113"/>
                <a:ext cx="709613" cy="3175"/>
              </a:xfrm>
              <a:custGeom>
                <a:avLst/>
                <a:gdLst>
                  <a:gd name="T0" fmla="*/ 255 w 447"/>
                  <a:gd name="T1" fmla="*/ 0 h 2"/>
                  <a:gd name="T2" fmla="*/ 0 w 447"/>
                  <a:gd name="T3" fmla="*/ 0 h 2"/>
                  <a:gd name="T4" fmla="*/ 0 w 447"/>
                  <a:gd name="T5" fmla="*/ 2 h 2"/>
                  <a:gd name="T6" fmla="*/ 255 w 447"/>
                  <a:gd name="T7" fmla="*/ 2 h 2"/>
                  <a:gd name="T8" fmla="*/ 255 w 447"/>
                  <a:gd name="T9" fmla="*/ 0 h 2"/>
                  <a:gd name="T10" fmla="*/ 447 w 447"/>
                  <a:gd name="T11" fmla="*/ 0 h 2"/>
                  <a:gd name="T12" fmla="*/ 259 w 447"/>
                  <a:gd name="T13" fmla="*/ 0 h 2"/>
                  <a:gd name="T14" fmla="*/ 259 w 447"/>
                  <a:gd name="T15" fmla="*/ 2 h 2"/>
                  <a:gd name="T16" fmla="*/ 447 w 447"/>
                  <a:gd name="T17" fmla="*/ 0 h 2"/>
                  <a:gd name="T18" fmla="*/ 447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5" y="0"/>
                    </a:moveTo>
                    <a:lnTo>
                      <a:pt x="0" y="0"/>
                    </a:lnTo>
                    <a:lnTo>
                      <a:pt x="0" y="2"/>
                    </a:lnTo>
                    <a:lnTo>
                      <a:pt x="255" y="2"/>
                    </a:lnTo>
                    <a:lnTo>
                      <a:pt x="255" y="0"/>
                    </a:lnTo>
                    <a:moveTo>
                      <a:pt x="447" y="0"/>
                    </a:moveTo>
                    <a:lnTo>
                      <a:pt x="259" y="0"/>
                    </a:lnTo>
                    <a:lnTo>
                      <a:pt x="259" y="2"/>
                    </a:lnTo>
                    <a:lnTo>
                      <a:pt x="447" y="0"/>
                    </a:lnTo>
                    <a:lnTo>
                      <a:pt x="44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5" name="Freeform 13"/>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6" name="Freeform 14"/>
              <p:cNvSpPr/>
              <p:nvPr/>
            </p:nvSpPr>
            <p:spPr bwMode="auto">
              <a:xfrm>
                <a:off x="6804026" y="3186113"/>
                <a:ext cx="9525" cy="3175"/>
              </a:xfrm>
              <a:custGeom>
                <a:avLst/>
                <a:gdLst>
                  <a:gd name="T0" fmla="*/ 6 w 6"/>
                  <a:gd name="T1" fmla="*/ 0 h 2"/>
                  <a:gd name="T2" fmla="*/ 0 w 6"/>
                  <a:gd name="T3" fmla="*/ 0 h 2"/>
                  <a:gd name="T4" fmla="*/ 0 w 6"/>
                  <a:gd name="T5" fmla="*/ 0 h 2"/>
                  <a:gd name="T6" fmla="*/ 4 w 6"/>
                  <a:gd name="T7" fmla="*/ 0 h 2"/>
                  <a:gd name="T8" fmla="*/ 4 w 6"/>
                  <a:gd name="T9" fmla="*/ 0 h 2"/>
                  <a:gd name="T10" fmla="*/ 0 w 6"/>
                  <a:gd name="T11" fmla="*/ 0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0"/>
                    </a:lnTo>
                    <a:lnTo>
                      <a:pt x="0" y="0"/>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7" name="Rectangle 15"/>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8" name="Rectangle 16"/>
              <p:cNvSpPr>
                <a:spLocks noChangeArrowheads="1"/>
              </p:cNvSpPr>
              <p:nvPr/>
            </p:nvSpPr>
            <p:spPr bwMode="auto">
              <a:xfrm>
                <a:off x="6804026"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39" name="Freeform 17"/>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0" name="Freeform 18"/>
              <p:cNvSpPr>
                <a:spLocks noEditPoints="1"/>
              </p:cNvSpPr>
              <p:nvPr/>
            </p:nvSpPr>
            <p:spPr bwMode="auto">
              <a:xfrm>
                <a:off x="6499226" y="31861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1" name="Rectangle 19"/>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2" name="Rectangle 20"/>
              <p:cNvSpPr>
                <a:spLocks noChangeArrowheads="1"/>
              </p:cNvSpPr>
              <p:nvPr/>
            </p:nvSpPr>
            <p:spPr bwMode="auto">
              <a:xfrm>
                <a:off x="6499226" y="31861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3" name="Freeform 21"/>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4" name="Freeform 22"/>
              <p:cNvSpPr>
                <a:spLocks noEditPoints="1"/>
              </p:cNvSpPr>
              <p:nvPr/>
            </p:nvSpPr>
            <p:spPr bwMode="auto">
              <a:xfrm>
                <a:off x="5588001" y="3186113"/>
                <a:ext cx="6350" cy="3175"/>
              </a:xfrm>
              <a:custGeom>
                <a:avLst/>
                <a:gdLst>
                  <a:gd name="T0" fmla="*/ 4 w 4"/>
                  <a:gd name="T1" fmla="*/ 0 h 2"/>
                  <a:gd name="T2" fmla="*/ 0 w 4"/>
                  <a:gd name="T3" fmla="*/ 0 h 2"/>
                  <a:gd name="T4" fmla="*/ 0 w 4"/>
                  <a:gd name="T5" fmla="*/ 2 h 2"/>
                  <a:gd name="T6" fmla="*/ 4 w 4"/>
                  <a:gd name="T7" fmla="*/ 2 h 2"/>
                  <a:gd name="T8" fmla="*/ 4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0" y="0"/>
                    </a:lnTo>
                    <a:lnTo>
                      <a:pt x="0" y="2"/>
                    </a:lnTo>
                    <a:lnTo>
                      <a:pt x="4" y="2"/>
                    </a:lnTo>
                    <a:lnTo>
                      <a:pt x="4"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5" name="Rectangle 23"/>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6" name="Rectangle 24"/>
              <p:cNvSpPr>
                <a:spLocks noChangeArrowheads="1"/>
              </p:cNvSpPr>
              <p:nvPr/>
            </p:nvSpPr>
            <p:spPr bwMode="auto">
              <a:xfrm>
                <a:off x="5588001" y="31861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7" name="Freeform 25"/>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close/>
                    <a:moveTo>
                      <a:pt x="0" y="0"/>
                    </a:moveTo>
                    <a:lnTo>
                      <a:pt x="0" y="0"/>
                    </a:lnTo>
                    <a:lnTo>
                      <a:pt x="0" y="53"/>
                    </a:lnTo>
                    <a:lnTo>
                      <a:pt x="0"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8" name="Freeform 26"/>
              <p:cNvSpPr>
                <a:spLocks noEditPoints="1"/>
              </p:cNvSpPr>
              <p:nvPr/>
            </p:nvSpPr>
            <p:spPr bwMode="auto">
              <a:xfrm>
                <a:off x="5186363" y="3581401"/>
                <a:ext cx="112713" cy="90488"/>
              </a:xfrm>
              <a:custGeom>
                <a:avLst/>
                <a:gdLst>
                  <a:gd name="T0" fmla="*/ 71 w 71"/>
                  <a:gd name="T1" fmla="*/ 55 h 57"/>
                  <a:gd name="T2" fmla="*/ 4 w 71"/>
                  <a:gd name="T3" fmla="*/ 55 h 57"/>
                  <a:gd name="T4" fmla="*/ 2 w 71"/>
                  <a:gd name="T5" fmla="*/ 55 h 57"/>
                  <a:gd name="T6" fmla="*/ 2 w 71"/>
                  <a:gd name="T7" fmla="*/ 57 h 57"/>
                  <a:gd name="T8" fmla="*/ 4 w 71"/>
                  <a:gd name="T9" fmla="*/ 57 h 57"/>
                  <a:gd name="T10" fmla="*/ 71 w 71"/>
                  <a:gd name="T11" fmla="*/ 57 h 57"/>
                  <a:gd name="T12" fmla="*/ 71 w 71"/>
                  <a:gd name="T13" fmla="*/ 55 h 57"/>
                  <a:gd name="T14" fmla="*/ 0 w 71"/>
                  <a:gd name="T15" fmla="*/ 0 h 57"/>
                  <a:gd name="T16" fmla="*/ 0 w 71"/>
                  <a:gd name="T17" fmla="*/ 0 h 57"/>
                  <a:gd name="T18" fmla="*/ 0 w 71"/>
                  <a:gd name="T19" fmla="*/ 53 h 57"/>
                  <a:gd name="T20" fmla="*/ 0 w 71"/>
                  <a:gd name="T21" fmla="*/ 57 h 57"/>
                  <a:gd name="T22" fmla="*/ 0 w 71"/>
                  <a:gd name="T23" fmla="*/ 57 h 57"/>
                  <a:gd name="T24" fmla="*/ 0 w 7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57">
                    <a:moveTo>
                      <a:pt x="71" y="55"/>
                    </a:moveTo>
                    <a:lnTo>
                      <a:pt x="4" y="55"/>
                    </a:lnTo>
                    <a:lnTo>
                      <a:pt x="2" y="55"/>
                    </a:lnTo>
                    <a:lnTo>
                      <a:pt x="2" y="57"/>
                    </a:lnTo>
                    <a:lnTo>
                      <a:pt x="4" y="57"/>
                    </a:lnTo>
                    <a:lnTo>
                      <a:pt x="71" y="57"/>
                    </a:lnTo>
                    <a:lnTo>
                      <a:pt x="71" y="55"/>
                    </a:lnTo>
                    <a:moveTo>
                      <a:pt x="0" y="0"/>
                    </a:moveTo>
                    <a:lnTo>
                      <a:pt x="0" y="0"/>
                    </a:lnTo>
                    <a:lnTo>
                      <a:pt x="0" y="53"/>
                    </a:lnTo>
                    <a:lnTo>
                      <a:pt x="0" y="57"/>
                    </a:lnTo>
                    <a:lnTo>
                      <a:pt x="0" y="5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49" name="Freeform 27"/>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0" name="Freeform 28"/>
              <p:cNvSpPr/>
              <p:nvPr/>
            </p:nvSpPr>
            <p:spPr bwMode="auto">
              <a:xfrm>
                <a:off x="6892926" y="3581401"/>
                <a:ext cx="112713" cy="87313"/>
              </a:xfrm>
              <a:custGeom>
                <a:avLst/>
                <a:gdLst>
                  <a:gd name="T0" fmla="*/ 71 w 71"/>
                  <a:gd name="T1" fmla="*/ 0 h 55"/>
                  <a:gd name="T2" fmla="*/ 69 w 71"/>
                  <a:gd name="T3" fmla="*/ 0 h 55"/>
                  <a:gd name="T4" fmla="*/ 69 w 71"/>
                  <a:gd name="T5" fmla="*/ 50 h 55"/>
                  <a:gd name="T6" fmla="*/ 69 w 71"/>
                  <a:gd name="T7" fmla="*/ 55 h 55"/>
                  <a:gd name="T8" fmla="*/ 65 w 71"/>
                  <a:gd name="T9" fmla="*/ 55 h 55"/>
                  <a:gd name="T10" fmla="*/ 0 w 71"/>
                  <a:gd name="T11" fmla="*/ 55 h 55"/>
                  <a:gd name="T12" fmla="*/ 0 w 71"/>
                  <a:gd name="T13" fmla="*/ 55 h 55"/>
                  <a:gd name="T14" fmla="*/ 67 w 71"/>
                  <a:gd name="T15" fmla="*/ 55 h 55"/>
                  <a:gd name="T16" fmla="*/ 71 w 71"/>
                  <a:gd name="T17" fmla="*/ 55 h 55"/>
                  <a:gd name="T18" fmla="*/ 71 w 71"/>
                  <a:gd name="T19" fmla="*/ 53 h 55"/>
                  <a:gd name="T20" fmla="*/ 71 w 71"/>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5">
                    <a:moveTo>
                      <a:pt x="71" y="0"/>
                    </a:moveTo>
                    <a:lnTo>
                      <a:pt x="69" y="0"/>
                    </a:lnTo>
                    <a:lnTo>
                      <a:pt x="69" y="50"/>
                    </a:lnTo>
                    <a:lnTo>
                      <a:pt x="69" y="55"/>
                    </a:lnTo>
                    <a:lnTo>
                      <a:pt x="65" y="55"/>
                    </a:lnTo>
                    <a:lnTo>
                      <a:pt x="0" y="55"/>
                    </a:lnTo>
                    <a:lnTo>
                      <a:pt x="0" y="55"/>
                    </a:lnTo>
                    <a:lnTo>
                      <a:pt x="67" y="55"/>
                    </a:lnTo>
                    <a:lnTo>
                      <a:pt x="71" y="55"/>
                    </a:lnTo>
                    <a:lnTo>
                      <a:pt x="71" y="53"/>
                    </a:lnTo>
                    <a:lnTo>
                      <a:pt x="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1" name="Freeform 29"/>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close/>
                    <a:moveTo>
                      <a:pt x="371" y="0"/>
                    </a:moveTo>
                    <a:lnTo>
                      <a:pt x="167" y="0"/>
                    </a:lnTo>
                    <a:lnTo>
                      <a:pt x="167" y="2"/>
                    </a:lnTo>
                    <a:lnTo>
                      <a:pt x="371" y="2"/>
                    </a:lnTo>
                    <a:lnTo>
                      <a:pt x="3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2" name="Freeform 30"/>
              <p:cNvSpPr>
                <a:spLocks noEditPoints="1"/>
              </p:cNvSpPr>
              <p:nvPr/>
            </p:nvSpPr>
            <p:spPr bwMode="auto">
              <a:xfrm>
                <a:off x="5329238" y="3668713"/>
                <a:ext cx="588963" cy="3175"/>
              </a:xfrm>
              <a:custGeom>
                <a:avLst/>
                <a:gdLst>
                  <a:gd name="T0" fmla="*/ 163 w 371"/>
                  <a:gd name="T1" fmla="*/ 0 h 2"/>
                  <a:gd name="T2" fmla="*/ 0 w 371"/>
                  <a:gd name="T3" fmla="*/ 0 h 2"/>
                  <a:gd name="T4" fmla="*/ 0 w 371"/>
                  <a:gd name="T5" fmla="*/ 2 h 2"/>
                  <a:gd name="T6" fmla="*/ 163 w 371"/>
                  <a:gd name="T7" fmla="*/ 2 h 2"/>
                  <a:gd name="T8" fmla="*/ 163 w 371"/>
                  <a:gd name="T9" fmla="*/ 0 h 2"/>
                  <a:gd name="T10" fmla="*/ 371 w 371"/>
                  <a:gd name="T11" fmla="*/ 0 h 2"/>
                  <a:gd name="T12" fmla="*/ 167 w 371"/>
                  <a:gd name="T13" fmla="*/ 0 h 2"/>
                  <a:gd name="T14" fmla="*/ 167 w 371"/>
                  <a:gd name="T15" fmla="*/ 2 h 2"/>
                  <a:gd name="T16" fmla="*/ 371 w 371"/>
                  <a:gd name="T17" fmla="*/ 2 h 2"/>
                  <a:gd name="T18" fmla="*/ 371 w 37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2">
                    <a:moveTo>
                      <a:pt x="163" y="0"/>
                    </a:moveTo>
                    <a:lnTo>
                      <a:pt x="0" y="0"/>
                    </a:lnTo>
                    <a:lnTo>
                      <a:pt x="0" y="2"/>
                    </a:lnTo>
                    <a:lnTo>
                      <a:pt x="163" y="2"/>
                    </a:lnTo>
                    <a:lnTo>
                      <a:pt x="163" y="0"/>
                    </a:lnTo>
                    <a:moveTo>
                      <a:pt x="371" y="0"/>
                    </a:moveTo>
                    <a:lnTo>
                      <a:pt x="167" y="0"/>
                    </a:lnTo>
                    <a:lnTo>
                      <a:pt x="167" y="2"/>
                    </a:lnTo>
                    <a:lnTo>
                      <a:pt x="371" y="2"/>
                    </a:lnTo>
                    <a:lnTo>
                      <a:pt x="37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3" name="Freeform 31"/>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close/>
                    <a:moveTo>
                      <a:pt x="0" y="0"/>
                    </a:moveTo>
                    <a:lnTo>
                      <a:pt x="0" y="0"/>
                    </a:lnTo>
                    <a:lnTo>
                      <a:pt x="255" y="0"/>
                    </a:lnTo>
                    <a:lnTo>
                      <a:pt x="25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4" name="Freeform 32"/>
              <p:cNvSpPr>
                <a:spLocks noEditPoints="1"/>
              </p:cNvSpPr>
              <p:nvPr/>
            </p:nvSpPr>
            <p:spPr bwMode="auto">
              <a:xfrm>
                <a:off x="6094413" y="3668713"/>
                <a:ext cx="709613" cy="3175"/>
              </a:xfrm>
              <a:custGeom>
                <a:avLst/>
                <a:gdLst>
                  <a:gd name="T0" fmla="*/ 259 w 447"/>
                  <a:gd name="T1" fmla="*/ 0 h 2"/>
                  <a:gd name="T2" fmla="*/ 259 w 447"/>
                  <a:gd name="T3" fmla="*/ 0 h 2"/>
                  <a:gd name="T4" fmla="*/ 447 w 447"/>
                  <a:gd name="T5" fmla="*/ 2 h 2"/>
                  <a:gd name="T6" fmla="*/ 447 w 447"/>
                  <a:gd name="T7" fmla="*/ 0 h 2"/>
                  <a:gd name="T8" fmla="*/ 259 w 447"/>
                  <a:gd name="T9" fmla="*/ 0 h 2"/>
                  <a:gd name="T10" fmla="*/ 0 w 447"/>
                  <a:gd name="T11" fmla="*/ 0 h 2"/>
                  <a:gd name="T12" fmla="*/ 0 w 447"/>
                  <a:gd name="T13" fmla="*/ 0 h 2"/>
                  <a:gd name="T14" fmla="*/ 255 w 447"/>
                  <a:gd name="T15" fmla="*/ 0 h 2"/>
                  <a:gd name="T16" fmla="*/ 255 w 447"/>
                  <a:gd name="T17" fmla="*/ 0 h 2"/>
                  <a:gd name="T18" fmla="*/ 0 w 447"/>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
                    <a:moveTo>
                      <a:pt x="259" y="0"/>
                    </a:moveTo>
                    <a:lnTo>
                      <a:pt x="259" y="0"/>
                    </a:lnTo>
                    <a:lnTo>
                      <a:pt x="447" y="2"/>
                    </a:lnTo>
                    <a:lnTo>
                      <a:pt x="447" y="0"/>
                    </a:lnTo>
                    <a:lnTo>
                      <a:pt x="259" y="0"/>
                    </a:lnTo>
                    <a:moveTo>
                      <a:pt x="0" y="0"/>
                    </a:moveTo>
                    <a:lnTo>
                      <a:pt x="0" y="0"/>
                    </a:lnTo>
                    <a:lnTo>
                      <a:pt x="255" y="0"/>
                    </a:lnTo>
                    <a:lnTo>
                      <a:pt x="255"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5" name="Freeform 33"/>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6" name="Freeform 34"/>
              <p:cNvSpPr/>
              <p:nvPr/>
            </p:nvSpPr>
            <p:spPr bwMode="auto">
              <a:xfrm>
                <a:off x="6804026" y="3668713"/>
                <a:ext cx="9525" cy="3175"/>
              </a:xfrm>
              <a:custGeom>
                <a:avLst/>
                <a:gdLst>
                  <a:gd name="T0" fmla="*/ 6 w 6"/>
                  <a:gd name="T1" fmla="*/ 0 h 2"/>
                  <a:gd name="T2" fmla="*/ 0 w 6"/>
                  <a:gd name="T3" fmla="*/ 0 h 2"/>
                  <a:gd name="T4" fmla="*/ 0 w 6"/>
                  <a:gd name="T5" fmla="*/ 0 h 2"/>
                  <a:gd name="T6" fmla="*/ 4 w 6"/>
                  <a:gd name="T7" fmla="*/ 0 h 2"/>
                  <a:gd name="T8" fmla="*/ 4 w 6"/>
                  <a:gd name="T9" fmla="*/ 2 h 2"/>
                  <a:gd name="T10" fmla="*/ 0 w 6"/>
                  <a:gd name="T11" fmla="*/ 2 h 2"/>
                  <a:gd name="T12" fmla="*/ 0 w 6"/>
                  <a:gd name="T13" fmla="*/ 2 h 2"/>
                  <a:gd name="T14" fmla="*/ 6 w 6"/>
                  <a:gd name="T15" fmla="*/ 2 h 2"/>
                  <a:gd name="T16" fmla="*/ 6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6" y="0"/>
                    </a:moveTo>
                    <a:lnTo>
                      <a:pt x="0" y="0"/>
                    </a:lnTo>
                    <a:lnTo>
                      <a:pt x="0" y="0"/>
                    </a:lnTo>
                    <a:lnTo>
                      <a:pt x="4" y="0"/>
                    </a:lnTo>
                    <a:lnTo>
                      <a:pt x="4" y="2"/>
                    </a:lnTo>
                    <a:lnTo>
                      <a:pt x="0" y="2"/>
                    </a:lnTo>
                    <a:lnTo>
                      <a:pt x="0" y="2"/>
                    </a:lnTo>
                    <a:lnTo>
                      <a:pt x="6" y="2"/>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7" name="Rectangle 35"/>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8" name="Rectangle 36"/>
              <p:cNvSpPr>
                <a:spLocks noChangeArrowheads="1"/>
              </p:cNvSpPr>
              <p:nvPr/>
            </p:nvSpPr>
            <p:spPr bwMode="auto">
              <a:xfrm>
                <a:off x="6804026"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59" name="Freeform 37"/>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0" name="Freeform 38"/>
              <p:cNvSpPr>
                <a:spLocks noEditPoints="1"/>
              </p:cNvSpPr>
              <p:nvPr/>
            </p:nvSpPr>
            <p:spPr bwMode="auto">
              <a:xfrm>
                <a:off x="6499226" y="3668713"/>
                <a:ext cx="6350" cy="3175"/>
              </a:xfrm>
              <a:custGeom>
                <a:avLst/>
                <a:gdLst>
                  <a:gd name="T0" fmla="*/ 0 w 4"/>
                  <a:gd name="T1" fmla="*/ 0 h 2"/>
                  <a:gd name="T2" fmla="*/ 0 w 4"/>
                  <a:gd name="T3" fmla="*/ 2 h 2"/>
                  <a:gd name="T4" fmla="*/ 4 w 4"/>
                  <a:gd name="T5" fmla="*/ 2 h 2"/>
                  <a:gd name="T6" fmla="*/ 4 w 4"/>
                  <a:gd name="T7" fmla="*/ 0 h 2"/>
                  <a:gd name="T8" fmla="*/ 0 w 4"/>
                  <a:gd name="T9" fmla="*/ 0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0" y="2"/>
                    </a:lnTo>
                    <a:lnTo>
                      <a:pt x="4" y="2"/>
                    </a:lnTo>
                    <a:lnTo>
                      <a:pt x="4" y="0"/>
                    </a:lnTo>
                    <a:lnTo>
                      <a:pt x="0" y="0"/>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1" name="Rectangle 39"/>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2" name="Rectangle 40"/>
              <p:cNvSpPr>
                <a:spLocks noChangeArrowheads="1"/>
              </p:cNvSpPr>
              <p:nvPr/>
            </p:nvSpPr>
            <p:spPr bwMode="auto">
              <a:xfrm>
                <a:off x="6499226" y="3668713"/>
                <a:ext cx="6350"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3" name="Freeform 41"/>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close/>
                    <a:moveTo>
                      <a:pt x="4" y="0"/>
                    </a:moveTo>
                    <a:lnTo>
                      <a:pt x="0" y="0"/>
                    </a:lnTo>
                    <a:lnTo>
                      <a:pt x="0"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4" name="Freeform 42"/>
              <p:cNvSpPr>
                <a:spLocks noEditPoints="1"/>
              </p:cNvSpPr>
              <p:nvPr/>
            </p:nvSpPr>
            <p:spPr bwMode="auto">
              <a:xfrm>
                <a:off x="5588001" y="3668713"/>
                <a:ext cx="6350" cy="3175"/>
              </a:xfrm>
              <a:custGeom>
                <a:avLst/>
                <a:gdLst>
                  <a:gd name="T0" fmla="*/ 4 w 4"/>
                  <a:gd name="T1" fmla="*/ 2 h 2"/>
                  <a:gd name="T2" fmla="*/ 0 w 4"/>
                  <a:gd name="T3" fmla="*/ 2 h 2"/>
                  <a:gd name="T4" fmla="*/ 0 w 4"/>
                  <a:gd name="T5" fmla="*/ 2 h 2"/>
                  <a:gd name="T6" fmla="*/ 4 w 4"/>
                  <a:gd name="T7" fmla="*/ 2 h 2"/>
                  <a:gd name="T8" fmla="*/ 4 w 4"/>
                  <a:gd name="T9" fmla="*/ 2 h 2"/>
                  <a:gd name="T10" fmla="*/ 4 w 4"/>
                  <a:gd name="T11" fmla="*/ 0 h 2"/>
                  <a:gd name="T12" fmla="*/ 0 w 4"/>
                  <a:gd name="T13" fmla="*/ 0 h 2"/>
                  <a:gd name="T14" fmla="*/ 0 w 4"/>
                  <a:gd name="T15" fmla="*/ 0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2"/>
                    </a:moveTo>
                    <a:lnTo>
                      <a:pt x="0" y="2"/>
                    </a:lnTo>
                    <a:lnTo>
                      <a:pt x="0" y="2"/>
                    </a:lnTo>
                    <a:lnTo>
                      <a:pt x="4" y="2"/>
                    </a:lnTo>
                    <a:lnTo>
                      <a:pt x="4" y="2"/>
                    </a:lnTo>
                    <a:moveTo>
                      <a:pt x="4" y="0"/>
                    </a:moveTo>
                    <a:lnTo>
                      <a:pt x="0" y="0"/>
                    </a:lnTo>
                    <a:lnTo>
                      <a:pt x="0" y="0"/>
                    </a:lnTo>
                    <a:lnTo>
                      <a:pt x="4" y="0"/>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5" name="Rectangle 43"/>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6" name="Rectangle 44"/>
              <p:cNvSpPr>
                <a:spLocks noChangeArrowheads="1"/>
              </p:cNvSpPr>
              <p:nvPr/>
            </p:nvSpPr>
            <p:spPr bwMode="auto">
              <a:xfrm>
                <a:off x="5588001" y="3668713"/>
                <a:ext cx="6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7" name="Freeform 45"/>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close/>
                    <a:moveTo>
                      <a:pt x="2" y="114"/>
                    </a:moveTo>
                    <a:lnTo>
                      <a:pt x="0" y="114"/>
                    </a:lnTo>
                    <a:lnTo>
                      <a:pt x="0" y="173"/>
                    </a:lnTo>
                    <a:lnTo>
                      <a:pt x="0" y="173"/>
                    </a:lnTo>
                    <a:lnTo>
                      <a:pt x="0" y="223"/>
                    </a:lnTo>
                    <a:lnTo>
                      <a:pt x="0" y="228"/>
                    </a:lnTo>
                    <a:lnTo>
                      <a:pt x="2" y="228"/>
                    </a:lnTo>
                    <a:lnTo>
                      <a:pt x="2" y="114"/>
                    </a:lnTo>
                    <a:close/>
                    <a:moveTo>
                      <a:pt x="2" y="0"/>
                    </a:moveTo>
                    <a:lnTo>
                      <a:pt x="0" y="0"/>
                    </a:lnTo>
                    <a:lnTo>
                      <a:pt x="0" y="78"/>
                    </a:lnTo>
                    <a:lnTo>
                      <a:pt x="2" y="7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8" name="Freeform 46"/>
              <p:cNvSpPr>
                <a:spLocks noEditPoints="1"/>
              </p:cNvSpPr>
              <p:nvPr/>
            </p:nvSpPr>
            <p:spPr bwMode="auto">
              <a:xfrm>
                <a:off x="5186363" y="3306763"/>
                <a:ext cx="3175" cy="371475"/>
              </a:xfrm>
              <a:custGeom>
                <a:avLst/>
                <a:gdLst>
                  <a:gd name="T0" fmla="*/ 2 w 2"/>
                  <a:gd name="T1" fmla="*/ 230 h 234"/>
                  <a:gd name="T2" fmla="*/ 0 w 2"/>
                  <a:gd name="T3" fmla="*/ 230 h 234"/>
                  <a:gd name="T4" fmla="*/ 0 w 2"/>
                  <a:gd name="T5" fmla="*/ 234 h 234"/>
                  <a:gd name="T6" fmla="*/ 2 w 2"/>
                  <a:gd name="T7" fmla="*/ 234 h 234"/>
                  <a:gd name="T8" fmla="*/ 2 w 2"/>
                  <a:gd name="T9" fmla="*/ 230 h 234"/>
                  <a:gd name="T10" fmla="*/ 2 w 2"/>
                  <a:gd name="T11" fmla="*/ 114 h 234"/>
                  <a:gd name="T12" fmla="*/ 0 w 2"/>
                  <a:gd name="T13" fmla="*/ 114 h 234"/>
                  <a:gd name="T14" fmla="*/ 0 w 2"/>
                  <a:gd name="T15" fmla="*/ 173 h 234"/>
                  <a:gd name="T16" fmla="*/ 0 w 2"/>
                  <a:gd name="T17" fmla="*/ 173 h 234"/>
                  <a:gd name="T18" fmla="*/ 0 w 2"/>
                  <a:gd name="T19" fmla="*/ 223 h 234"/>
                  <a:gd name="T20" fmla="*/ 0 w 2"/>
                  <a:gd name="T21" fmla="*/ 228 h 234"/>
                  <a:gd name="T22" fmla="*/ 2 w 2"/>
                  <a:gd name="T23" fmla="*/ 228 h 234"/>
                  <a:gd name="T24" fmla="*/ 2 w 2"/>
                  <a:gd name="T25" fmla="*/ 114 h 234"/>
                  <a:gd name="T26" fmla="*/ 2 w 2"/>
                  <a:gd name="T27" fmla="*/ 0 h 234"/>
                  <a:gd name="T28" fmla="*/ 0 w 2"/>
                  <a:gd name="T29" fmla="*/ 0 h 234"/>
                  <a:gd name="T30" fmla="*/ 0 w 2"/>
                  <a:gd name="T31" fmla="*/ 78 h 234"/>
                  <a:gd name="T32" fmla="*/ 2 w 2"/>
                  <a:gd name="T33" fmla="*/ 78 h 234"/>
                  <a:gd name="T34" fmla="*/ 2 w 2"/>
                  <a:gd name="T3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234">
                    <a:moveTo>
                      <a:pt x="2" y="230"/>
                    </a:moveTo>
                    <a:lnTo>
                      <a:pt x="0" y="230"/>
                    </a:lnTo>
                    <a:lnTo>
                      <a:pt x="0" y="234"/>
                    </a:lnTo>
                    <a:lnTo>
                      <a:pt x="2" y="234"/>
                    </a:lnTo>
                    <a:lnTo>
                      <a:pt x="2" y="230"/>
                    </a:lnTo>
                    <a:moveTo>
                      <a:pt x="2" y="114"/>
                    </a:moveTo>
                    <a:lnTo>
                      <a:pt x="0" y="114"/>
                    </a:lnTo>
                    <a:lnTo>
                      <a:pt x="0" y="173"/>
                    </a:lnTo>
                    <a:lnTo>
                      <a:pt x="0" y="173"/>
                    </a:lnTo>
                    <a:lnTo>
                      <a:pt x="0" y="223"/>
                    </a:lnTo>
                    <a:lnTo>
                      <a:pt x="0" y="228"/>
                    </a:lnTo>
                    <a:lnTo>
                      <a:pt x="2" y="228"/>
                    </a:lnTo>
                    <a:lnTo>
                      <a:pt x="2" y="114"/>
                    </a:lnTo>
                    <a:moveTo>
                      <a:pt x="2" y="0"/>
                    </a:moveTo>
                    <a:lnTo>
                      <a:pt x="0" y="0"/>
                    </a:lnTo>
                    <a:lnTo>
                      <a:pt x="0" y="78"/>
                    </a:lnTo>
                    <a:lnTo>
                      <a:pt x="2" y="78"/>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69" name="Freeform 47"/>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0" name="Freeform 48"/>
              <p:cNvSpPr/>
              <p:nvPr/>
            </p:nvSpPr>
            <p:spPr bwMode="auto">
              <a:xfrm>
                <a:off x="5186363" y="3581401"/>
                <a:ext cx="3175" cy="90488"/>
              </a:xfrm>
              <a:custGeom>
                <a:avLst/>
                <a:gdLst>
                  <a:gd name="T0" fmla="*/ 0 w 2"/>
                  <a:gd name="T1" fmla="*/ 0 h 57"/>
                  <a:gd name="T2" fmla="*/ 0 w 2"/>
                  <a:gd name="T3" fmla="*/ 0 h 57"/>
                  <a:gd name="T4" fmla="*/ 0 w 2"/>
                  <a:gd name="T5" fmla="*/ 57 h 57"/>
                  <a:gd name="T6" fmla="*/ 2 w 2"/>
                  <a:gd name="T7" fmla="*/ 57 h 57"/>
                  <a:gd name="T8" fmla="*/ 2 w 2"/>
                  <a:gd name="T9" fmla="*/ 55 h 57"/>
                  <a:gd name="T10" fmla="*/ 0 w 2"/>
                  <a:gd name="T11" fmla="*/ 55 h 57"/>
                  <a:gd name="T12" fmla="*/ 0 w 2"/>
                  <a:gd name="T13" fmla="*/ 50 h 57"/>
                  <a:gd name="T14" fmla="*/ 0 w 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7">
                    <a:moveTo>
                      <a:pt x="0" y="0"/>
                    </a:moveTo>
                    <a:lnTo>
                      <a:pt x="0" y="0"/>
                    </a:lnTo>
                    <a:lnTo>
                      <a:pt x="0" y="57"/>
                    </a:lnTo>
                    <a:lnTo>
                      <a:pt x="2" y="57"/>
                    </a:lnTo>
                    <a:lnTo>
                      <a:pt x="2" y="55"/>
                    </a:lnTo>
                    <a:lnTo>
                      <a:pt x="0" y="55"/>
                    </a:lnTo>
                    <a:lnTo>
                      <a:pt x="0" y="5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1" name="Freeform 49"/>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close/>
                    <a:moveTo>
                      <a:pt x="2" y="0"/>
                    </a:moveTo>
                    <a:lnTo>
                      <a:pt x="2" y="0"/>
                    </a:lnTo>
                    <a:lnTo>
                      <a:pt x="2" y="36"/>
                    </a:lnTo>
                    <a:lnTo>
                      <a:pt x="2" y="3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2" name="Freeform 50"/>
              <p:cNvSpPr>
                <a:spLocks noEditPoints="1"/>
              </p:cNvSpPr>
              <p:nvPr/>
            </p:nvSpPr>
            <p:spPr bwMode="auto">
              <a:xfrm>
                <a:off x="5186363" y="3430588"/>
                <a:ext cx="3175" cy="57150"/>
              </a:xfrm>
              <a:custGeom>
                <a:avLst/>
                <a:gdLst>
                  <a:gd name="T0" fmla="*/ 0 w 2"/>
                  <a:gd name="T1" fmla="*/ 0 h 36"/>
                  <a:gd name="T2" fmla="*/ 0 w 2"/>
                  <a:gd name="T3" fmla="*/ 0 h 36"/>
                  <a:gd name="T4" fmla="*/ 0 w 2"/>
                  <a:gd name="T5" fmla="*/ 36 h 36"/>
                  <a:gd name="T6" fmla="*/ 0 w 2"/>
                  <a:gd name="T7" fmla="*/ 36 h 36"/>
                  <a:gd name="T8" fmla="*/ 0 w 2"/>
                  <a:gd name="T9" fmla="*/ 0 h 36"/>
                  <a:gd name="T10" fmla="*/ 2 w 2"/>
                  <a:gd name="T11" fmla="*/ 0 h 36"/>
                  <a:gd name="T12" fmla="*/ 2 w 2"/>
                  <a:gd name="T13" fmla="*/ 0 h 36"/>
                  <a:gd name="T14" fmla="*/ 2 w 2"/>
                  <a:gd name="T15" fmla="*/ 36 h 36"/>
                  <a:gd name="T16" fmla="*/ 2 w 2"/>
                  <a:gd name="T17" fmla="*/ 36 h 36"/>
                  <a:gd name="T18" fmla="*/ 2 w 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6">
                    <a:moveTo>
                      <a:pt x="0" y="0"/>
                    </a:moveTo>
                    <a:lnTo>
                      <a:pt x="0" y="0"/>
                    </a:lnTo>
                    <a:lnTo>
                      <a:pt x="0" y="36"/>
                    </a:lnTo>
                    <a:lnTo>
                      <a:pt x="0" y="36"/>
                    </a:lnTo>
                    <a:lnTo>
                      <a:pt x="0" y="0"/>
                    </a:lnTo>
                    <a:moveTo>
                      <a:pt x="2" y="0"/>
                    </a:moveTo>
                    <a:lnTo>
                      <a:pt x="2" y="0"/>
                    </a:lnTo>
                    <a:lnTo>
                      <a:pt x="2" y="36"/>
                    </a:lnTo>
                    <a:lnTo>
                      <a:pt x="2" y="36"/>
                    </a:lnTo>
                    <a:lnTo>
                      <a:pt x="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3" name="Rectangle 51"/>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4" name="Rectangle 52"/>
              <p:cNvSpPr>
                <a:spLocks noChangeArrowheads="1"/>
              </p:cNvSpPr>
              <p:nvPr/>
            </p:nvSpPr>
            <p:spPr bwMode="auto">
              <a:xfrm>
                <a:off x="5186363" y="3430588"/>
                <a:ext cx="317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5" name="Freeform 53"/>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close/>
                    <a:moveTo>
                      <a:pt x="0" y="0"/>
                    </a:moveTo>
                    <a:lnTo>
                      <a:pt x="0" y="0"/>
                    </a:lnTo>
                    <a:lnTo>
                      <a:pt x="0" y="78"/>
                    </a:lnTo>
                    <a:lnTo>
                      <a:pt x="0" y="7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6" name="Freeform 54"/>
              <p:cNvSpPr>
                <a:spLocks noEditPoints="1"/>
              </p:cNvSpPr>
              <p:nvPr/>
            </p:nvSpPr>
            <p:spPr bwMode="auto">
              <a:xfrm>
                <a:off x="7005638" y="3306763"/>
                <a:ext cx="0" cy="371475"/>
              </a:xfrm>
              <a:custGeom>
                <a:avLst/>
                <a:gdLst>
                  <a:gd name="T0" fmla="*/ 114 h 234"/>
                  <a:gd name="T1" fmla="*/ 114 h 234"/>
                  <a:gd name="T2" fmla="*/ 234 h 234"/>
                  <a:gd name="T3" fmla="*/ 234 h 234"/>
                  <a:gd name="T4" fmla="*/ 114 h 234"/>
                  <a:gd name="T5" fmla="*/ 0 h 234"/>
                  <a:gd name="T6" fmla="*/ 0 h 234"/>
                  <a:gd name="T7" fmla="*/ 78 h 234"/>
                  <a:gd name="T8" fmla="*/ 78 h 234"/>
                  <a:gd name="T9" fmla="*/ 0 h 23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34">
                    <a:moveTo>
                      <a:pt x="0" y="114"/>
                    </a:moveTo>
                    <a:lnTo>
                      <a:pt x="0" y="114"/>
                    </a:lnTo>
                    <a:lnTo>
                      <a:pt x="0" y="234"/>
                    </a:lnTo>
                    <a:lnTo>
                      <a:pt x="0" y="234"/>
                    </a:lnTo>
                    <a:lnTo>
                      <a:pt x="0" y="114"/>
                    </a:lnTo>
                    <a:moveTo>
                      <a:pt x="0" y="0"/>
                    </a:moveTo>
                    <a:lnTo>
                      <a:pt x="0" y="0"/>
                    </a:lnTo>
                    <a:lnTo>
                      <a:pt x="0" y="78"/>
                    </a:lnTo>
                    <a:lnTo>
                      <a:pt x="0" y="7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7" name="Freeform 55"/>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close/>
                    <a:moveTo>
                      <a:pt x="0" y="0"/>
                    </a:moveTo>
                    <a:lnTo>
                      <a:pt x="0" y="0"/>
                    </a:lnTo>
                    <a:lnTo>
                      <a:pt x="0"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8" name="Freeform 56"/>
              <p:cNvSpPr>
                <a:spLocks noEditPoints="1"/>
              </p:cNvSpPr>
              <p:nvPr/>
            </p:nvSpPr>
            <p:spPr bwMode="auto">
              <a:xfrm>
                <a:off x="7005638" y="3430588"/>
                <a:ext cx="0" cy="57150"/>
              </a:xfrm>
              <a:custGeom>
                <a:avLst/>
                <a:gdLst>
                  <a:gd name="T0" fmla="*/ 0 h 36"/>
                  <a:gd name="T1" fmla="*/ 0 h 36"/>
                  <a:gd name="T2" fmla="*/ 36 h 36"/>
                  <a:gd name="T3" fmla="*/ 36 h 36"/>
                  <a:gd name="T4" fmla="*/ 0 h 36"/>
                  <a:gd name="T5" fmla="*/ 0 h 36"/>
                  <a:gd name="T6" fmla="*/ 0 h 36"/>
                  <a:gd name="T7" fmla="*/ 36 h 36"/>
                  <a:gd name="T8" fmla="*/ 36 h 36"/>
                  <a:gd name="T9" fmla="*/ 0 h 3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6">
                    <a:moveTo>
                      <a:pt x="0" y="0"/>
                    </a:moveTo>
                    <a:lnTo>
                      <a:pt x="0" y="0"/>
                    </a:lnTo>
                    <a:lnTo>
                      <a:pt x="0" y="36"/>
                    </a:lnTo>
                    <a:lnTo>
                      <a:pt x="0" y="36"/>
                    </a:lnTo>
                    <a:lnTo>
                      <a:pt x="0" y="0"/>
                    </a:lnTo>
                    <a:moveTo>
                      <a:pt x="0" y="0"/>
                    </a:moveTo>
                    <a:lnTo>
                      <a:pt x="0" y="0"/>
                    </a:lnTo>
                    <a:lnTo>
                      <a:pt x="0"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79" name="Rectangle 57"/>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sp>
            <p:nvSpPr>
              <p:cNvPr id="280" name="Rectangle 58"/>
              <p:cNvSpPr>
                <a:spLocks noChangeArrowheads="1"/>
              </p:cNvSpPr>
              <p:nvPr/>
            </p:nvSpPr>
            <p:spPr bwMode="auto">
              <a:xfrm>
                <a:off x="7005638" y="3430588"/>
                <a:ext cx="1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微软雅黑 Light" panose="020B0502040204020203" charset="-122"/>
                  <a:cs typeface="+mn-cs"/>
                </a:endParaRPr>
              </a:p>
            </p:txBody>
          </p:sp>
        </p:grpSp>
      </p:grpSp>
      <p:sp>
        <p:nvSpPr>
          <p:cNvPr id="281" name="文本框 31"/>
          <p:cNvSpPr txBox="1"/>
          <p:nvPr/>
        </p:nvSpPr>
        <p:spPr>
          <a:xfrm>
            <a:off x="6571590" y="3357716"/>
            <a:ext cx="4933314" cy="52322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gradFill>
                  <a:gsLst>
                    <a:gs pos="48687">
                      <a:srgbClr val="7AD9FB"/>
                    </a:gs>
                    <a:gs pos="3000">
                      <a:srgbClr val="2C84BC"/>
                    </a:gs>
                    <a:gs pos="100000">
                      <a:srgbClr val="FCFEFF"/>
                    </a:gs>
                  </a:gsLst>
                  <a:lin ang="18900000" scaled="1"/>
                </a:gradFill>
                <a:effectLst/>
                <a:uLnTx/>
                <a:uFillTx/>
                <a:latin typeface="微软雅黑" panose="020B0503020204020204" pitchFamily="34" charset="-122"/>
                <a:ea typeface="微软雅黑" panose="020B0503020204020204" pitchFamily="34" charset="-122"/>
                <a:cs typeface="思源黑体 Heavy" panose="020B0A00000000000000" charset="-122"/>
                <a:sym typeface="汉仪颜楷简" panose="00020600040101010101" charset="-122"/>
              </a:rPr>
              <a:t>实地参观、调研龙头企业</a:t>
            </a:r>
            <a:endPar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思源黑体 Heavy" panose="020B0A00000000000000" charset="-122"/>
              <a:sym typeface="汉仪颜楷简" panose="00020600040101010101" charset="-122"/>
            </a:endParaRPr>
          </a:p>
        </p:txBody>
      </p:sp>
      <p:grpSp>
        <p:nvGrpSpPr>
          <p:cNvPr id="5" name="组合 4"/>
          <p:cNvGrpSpPr/>
          <p:nvPr/>
        </p:nvGrpSpPr>
        <p:grpSpPr>
          <a:xfrm>
            <a:off x="453543" y="394711"/>
            <a:ext cx="540044" cy="528606"/>
            <a:chOff x="520218" y="437796"/>
            <a:chExt cx="684468" cy="691752"/>
          </a:xfrm>
        </p:grpSpPr>
        <p:sp>
          <p:nvSpPr>
            <p:cNvPr id="7" name="矩形: 圆角 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10" name="文本框 9"/>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rPr>
              <a:t>实践调研</a:t>
            </a:r>
          </a:p>
        </p:txBody>
      </p:sp>
      <p:pic>
        <p:nvPicPr>
          <p:cNvPr id="282" name="图片 2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pic>
        <p:nvPicPr>
          <p:cNvPr id="3" name="图片 2">
            <a:extLst>
              <a:ext uri="{FF2B5EF4-FFF2-40B4-BE49-F238E27FC236}">
                <a16:creationId xmlns:a16="http://schemas.microsoft.com/office/drawing/2014/main" id="{2F4E0E4B-B558-484F-867A-376A30F19B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7647" y="1261502"/>
            <a:ext cx="1495566" cy="997044"/>
          </a:xfrm>
          <a:prstGeom prst="rect">
            <a:avLst/>
          </a:prstGeom>
        </p:spPr>
      </p:pic>
      <p:pic>
        <p:nvPicPr>
          <p:cNvPr id="15" name="图片 14">
            <a:extLst>
              <a:ext uri="{FF2B5EF4-FFF2-40B4-BE49-F238E27FC236}">
                <a16:creationId xmlns:a16="http://schemas.microsoft.com/office/drawing/2014/main" id="{708E8219-9148-40F2-A078-5D8DCF8595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6366" y="2331470"/>
            <a:ext cx="1752604" cy="985839"/>
          </a:xfrm>
          <a:prstGeom prst="rect">
            <a:avLst/>
          </a:prstGeom>
        </p:spPr>
      </p:pic>
      <p:pic>
        <p:nvPicPr>
          <p:cNvPr id="18" name="图片 17">
            <a:extLst>
              <a:ext uri="{FF2B5EF4-FFF2-40B4-BE49-F238E27FC236}">
                <a16:creationId xmlns:a16="http://schemas.microsoft.com/office/drawing/2014/main" id="{73C7CA63-E675-4AB1-95CC-9F9439577C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95547" y="1210584"/>
            <a:ext cx="1528543" cy="1053219"/>
          </a:xfrm>
          <a:prstGeom prst="rect">
            <a:avLst/>
          </a:prstGeom>
        </p:spPr>
      </p:pic>
      <p:pic>
        <p:nvPicPr>
          <p:cNvPr id="21" name="图片 20">
            <a:extLst>
              <a:ext uri="{FF2B5EF4-FFF2-40B4-BE49-F238E27FC236}">
                <a16:creationId xmlns:a16="http://schemas.microsoft.com/office/drawing/2014/main" id="{A0246D1A-9BDD-4D23-B87F-FAF06985DB5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12512" y="2314577"/>
            <a:ext cx="1511578" cy="1007719"/>
          </a:xfrm>
          <a:prstGeom prst="rect">
            <a:avLst/>
          </a:prstGeom>
        </p:spPr>
      </p:pic>
      <p:pic>
        <p:nvPicPr>
          <p:cNvPr id="24" name="图片 23">
            <a:extLst>
              <a:ext uri="{FF2B5EF4-FFF2-40B4-BE49-F238E27FC236}">
                <a16:creationId xmlns:a16="http://schemas.microsoft.com/office/drawing/2014/main" id="{648716CB-037A-447D-BC17-200D333F05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9622" y="2359362"/>
            <a:ext cx="694018" cy="964087"/>
          </a:xfrm>
          <a:prstGeom prst="rect">
            <a:avLst/>
          </a:prstGeom>
        </p:spPr>
      </p:pic>
      <p:pic>
        <p:nvPicPr>
          <p:cNvPr id="32" name="图片 31">
            <a:extLst>
              <a:ext uri="{FF2B5EF4-FFF2-40B4-BE49-F238E27FC236}">
                <a16:creationId xmlns:a16="http://schemas.microsoft.com/office/drawing/2014/main" id="{5EA340E9-00E4-4DCF-8AD1-B42BB847FA9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90836" y="1273011"/>
            <a:ext cx="1287089" cy="965317"/>
          </a:xfrm>
          <a:prstGeom prst="rect">
            <a:avLst/>
          </a:prstGeom>
        </p:spPr>
      </p:pic>
      <p:pic>
        <p:nvPicPr>
          <p:cNvPr id="283" name="图片 282"/>
          <p:cNvPicPr/>
          <p:nvPr/>
        </p:nvPicPr>
        <p:blipFill>
          <a:blip r:embed="rId12"/>
          <a:stretch>
            <a:fillRect/>
          </a:stretch>
        </p:blipFill>
        <p:spPr>
          <a:xfrm>
            <a:off x="316399" y="4049757"/>
            <a:ext cx="1692432" cy="896588"/>
          </a:xfrm>
          <a:prstGeom prst="rect">
            <a:avLst/>
          </a:prstGeom>
        </p:spPr>
      </p:pic>
      <p:pic>
        <p:nvPicPr>
          <p:cNvPr id="284" name="图片 283"/>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88631" y="4707679"/>
            <a:ext cx="1763226" cy="542205"/>
          </a:xfrm>
          <a:prstGeom prst="rect">
            <a:avLst/>
          </a:prstGeom>
          <a:noFill/>
        </p:spPr>
      </p:pic>
      <p:pic>
        <p:nvPicPr>
          <p:cNvPr id="285" name="图片 284"/>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4710" y="4994223"/>
            <a:ext cx="1664896" cy="941839"/>
          </a:xfrm>
          <a:prstGeom prst="rect">
            <a:avLst/>
          </a:prstGeom>
          <a:noFill/>
        </p:spPr>
      </p:pic>
      <p:pic>
        <p:nvPicPr>
          <p:cNvPr id="2" name="图片 1"/>
          <p:cNvPicPr>
            <a:picLocks noChangeAspect="1"/>
          </p:cNvPicPr>
          <p:nvPr/>
        </p:nvPicPr>
        <p:blipFill>
          <a:blip r:embed="rId15"/>
          <a:stretch>
            <a:fillRect/>
          </a:stretch>
        </p:blipFill>
        <p:spPr>
          <a:xfrm>
            <a:off x="2088631" y="4033337"/>
            <a:ext cx="1775066" cy="594647"/>
          </a:xfrm>
          <a:prstGeom prst="rect">
            <a:avLst/>
          </a:prstGeom>
        </p:spPr>
      </p:pic>
      <p:pic>
        <p:nvPicPr>
          <p:cNvPr id="286" name="图片 285"/>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936162" y="4038838"/>
            <a:ext cx="2786056" cy="1843037"/>
          </a:xfrm>
          <a:prstGeom prst="rect">
            <a:avLst/>
          </a:prstGeom>
          <a:noFill/>
        </p:spPr>
      </p:pic>
      <p:pic>
        <p:nvPicPr>
          <p:cNvPr id="1026" name="Picture 2" descr="查看源图像"/>
          <p:cNvPicPr>
            <a:picLocks noChangeAspect="1" noChangeArrowheads="1"/>
          </p:cNvPicPr>
          <p:nvPr/>
        </p:nvPicPr>
        <p:blipFill rotWithShape="1">
          <a:blip r:embed="rId17">
            <a:extLst>
              <a:ext uri="{28A0092B-C50C-407E-A947-70E740481C1C}">
                <a14:useLocalDpi xmlns:a14="http://schemas.microsoft.com/office/drawing/2010/main" val="0"/>
              </a:ext>
            </a:extLst>
          </a:blip>
          <a:srcRect t="25015" b="29893"/>
          <a:stretch/>
        </p:blipFill>
        <p:spPr bwMode="auto">
          <a:xfrm>
            <a:off x="2084788" y="5343354"/>
            <a:ext cx="1767069" cy="538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10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fade">
                                      <p:cBhvr>
                                        <p:cTn id="31" dur="500"/>
                                        <p:tgtEl>
                                          <p:spTgt spid="1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par>
                                <p:cTn id="35" presetID="10" presetClass="entr" presetSubtype="0" fill="hold" nodeType="withEffect">
                                  <p:stCondLst>
                                    <p:cond delay="0"/>
                                  </p:stCondLst>
                                  <p:childTnLst>
                                    <p:set>
                                      <p:cBhvr>
                                        <p:cTn id="36" dur="1" fill="hold">
                                          <p:stCondLst>
                                            <p:cond delay="0"/>
                                          </p:stCondLst>
                                        </p:cTn>
                                        <p:tgtEl>
                                          <p:spTgt spid="157"/>
                                        </p:tgtEl>
                                        <p:attrNameLst>
                                          <p:attrName>style.visibility</p:attrName>
                                        </p:attrNameLst>
                                      </p:cBhvr>
                                      <p:to>
                                        <p:strVal val="visible"/>
                                      </p:to>
                                    </p:set>
                                    <p:animEffect transition="in" filter="fade">
                                      <p:cBhvr>
                                        <p:cTn id="37" dur="500"/>
                                        <p:tgtEl>
                                          <p:spTgt spid="1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fade">
                                      <p:cBhvr>
                                        <p:cTn id="40" dur="500"/>
                                        <p:tgtEl>
                                          <p:spTgt spid="215"/>
                                        </p:tgtEl>
                                      </p:cBhvr>
                                    </p:animEffect>
                                  </p:childTnLst>
                                </p:cTn>
                              </p:par>
                              <p:par>
                                <p:cTn id="41" presetID="10" presetClass="entr" presetSubtype="0" fill="hold" nodeType="withEffect">
                                  <p:stCondLst>
                                    <p:cond delay="0"/>
                                  </p:stCondLst>
                                  <p:childTnLst>
                                    <p:set>
                                      <p:cBhvr>
                                        <p:cTn id="42" dur="1" fill="hold">
                                          <p:stCondLst>
                                            <p:cond delay="0"/>
                                          </p:stCondLst>
                                        </p:cTn>
                                        <p:tgtEl>
                                          <p:spTgt spid="224"/>
                                        </p:tgtEl>
                                        <p:attrNameLst>
                                          <p:attrName>style.visibility</p:attrName>
                                        </p:attrNameLst>
                                      </p:cBhvr>
                                      <p:to>
                                        <p:strVal val="visible"/>
                                      </p:to>
                                    </p:set>
                                    <p:animEffect transition="in" filter="fade">
                                      <p:cBhvr>
                                        <p:cTn id="43" dur="500"/>
                                        <p:tgtEl>
                                          <p:spTgt spid="2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1"/>
                                        </p:tgtEl>
                                        <p:attrNameLst>
                                          <p:attrName>style.visibility</p:attrName>
                                        </p:attrNameLst>
                                      </p:cBhvr>
                                      <p:to>
                                        <p:strVal val="visible"/>
                                      </p:to>
                                    </p:set>
                                    <p:animEffect transition="in" filter="fade">
                                      <p:cBhvr>
                                        <p:cTn id="46" dur="500"/>
                                        <p:tgtEl>
                                          <p:spTgt spid="281"/>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5" grpId="0"/>
      <p:bldP spid="156" grpId="0"/>
      <p:bldP spid="215" grpId="0"/>
      <p:bldP spid="281" grpId="0"/>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72205"/>
            <a:ext cx="12204995" cy="11865967"/>
          </a:xfrm>
          <a:prstGeom prst="rect">
            <a:avLst/>
          </a:prstGeom>
        </p:spPr>
      </p:pic>
      <p:grpSp>
        <p:nvGrpSpPr>
          <p:cNvPr id="3" name="组合 2"/>
          <p:cNvGrpSpPr/>
          <p:nvPr/>
        </p:nvGrpSpPr>
        <p:grpSpPr>
          <a:xfrm>
            <a:off x="453543" y="394711"/>
            <a:ext cx="540044" cy="528606"/>
            <a:chOff x="520218" y="437796"/>
            <a:chExt cx="684468" cy="691752"/>
          </a:xfrm>
        </p:grpSpPr>
        <p:sp>
          <p:nvSpPr>
            <p:cNvPr id="4" name="矩形: 圆角 3"/>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7" name="文本框 6"/>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rPr>
              <a:t>行业痛点</a:t>
            </a:r>
          </a:p>
        </p:txBody>
      </p:sp>
      <p:grpSp>
        <p:nvGrpSpPr>
          <p:cNvPr id="48" name="组合 47"/>
          <p:cNvGrpSpPr/>
          <p:nvPr/>
        </p:nvGrpSpPr>
        <p:grpSpPr>
          <a:xfrm>
            <a:off x="336528" y="2731670"/>
            <a:ext cx="3519816" cy="3660659"/>
            <a:chOff x="1145361" y="827765"/>
            <a:chExt cx="2712720" cy="1902115"/>
          </a:xfrm>
        </p:grpSpPr>
        <p:sp>
          <p:nvSpPr>
            <p:cNvPr id="50" name="矩形 49"/>
            <p:cNvSpPr/>
            <p:nvPr/>
          </p:nvSpPr>
          <p:spPr>
            <a:xfrm>
              <a:off x="1145361" y="915988"/>
              <a:ext cx="2712720" cy="1813892"/>
            </a:xfrm>
            <a:prstGeom prst="rect">
              <a:avLst/>
            </a:prstGeom>
            <a:gradFill>
              <a:gsLst>
                <a:gs pos="0">
                  <a:srgbClr val="62FFFF">
                    <a:alpha val="0"/>
                  </a:srgbClr>
                </a:gs>
                <a:gs pos="100000">
                  <a:srgbClr val="0070C0">
                    <a:alpha val="34000"/>
                  </a:srgbClr>
                </a:gs>
              </a:gsLst>
              <a:lin ang="5400000" scaled="0"/>
            </a:gradFill>
            <a:ln w="3175">
              <a:gradFill>
                <a:gsLst>
                  <a:gs pos="0">
                    <a:schemeClr val="accent1">
                      <a:lumMod val="5000"/>
                      <a:lumOff val="95000"/>
                      <a:alpha val="0"/>
                    </a:schemeClr>
                  </a:gs>
                  <a:gs pos="100000">
                    <a:schemeClr val="accent1">
                      <a:lumMod val="30000"/>
                      <a:lumOff val="70000"/>
                      <a:alpha val="3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55" name="梯形 54"/>
            <p:cNvSpPr/>
            <p:nvPr/>
          </p:nvSpPr>
          <p:spPr>
            <a:xfrm>
              <a:off x="1169167" y="827765"/>
              <a:ext cx="2665108"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56" name="梯形 55"/>
            <p:cNvSpPr/>
            <p:nvPr/>
          </p:nvSpPr>
          <p:spPr>
            <a:xfrm>
              <a:off x="1373756" y="864681"/>
              <a:ext cx="2255931"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grpSp>
      <p:sp>
        <p:nvSpPr>
          <p:cNvPr id="59" name="文本框 58"/>
          <p:cNvSpPr txBox="1"/>
          <p:nvPr/>
        </p:nvSpPr>
        <p:spPr>
          <a:xfrm>
            <a:off x="427240" y="2132982"/>
            <a:ext cx="350373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ea"/>
              </a:rPr>
              <a:t>“难提取”</a:t>
            </a:r>
            <a:endParaRPr kumimoji="0" lang="zh-CN" altLang="en-US" sz="2000" b="0" i="0" u="none" strike="noStrike" kern="1200" cap="none" spc="0" normalizeH="0" baseline="0" noProof="0" dirty="0">
              <a:ln>
                <a:noFill/>
              </a:ln>
              <a:solidFill>
                <a:prstClr val="black"/>
              </a:solidFill>
              <a:effectLst>
                <a:outerShdw blurRad="50800" dist="50800" dir="5400000" sx="1000" sy="1000" algn="ctr" rotWithShape="0">
                  <a:srgbClr val="000000">
                    <a:alpha val="43137"/>
                  </a:srgbClr>
                </a:outerShdw>
              </a:effectLst>
              <a:uLnTx/>
              <a:uFillTx/>
              <a:latin typeface="等线"/>
              <a:ea typeface="等线" panose="02010600030101010101" pitchFamily="2" charset="-122"/>
            </a:endParaRPr>
          </a:p>
        </p:txBody>
      </p:sp>
      <p:sp>
        <p:nvSpPr>
          <p:cNvPr id="61" name="文本框 60"/>
          <p:cNvSpPr txBox="1"/>
          <p:nvPr/>
        </p:nvSpPr>
        <p:spPr>
          <a:xfrm>
            <a:off x="632876" y="4882586"/>
            <a:ext cx="3059232" cy="1474571"/>
          </a:xfrm>
          <a:prstGeom prst="rect">
            <a:avLst/>
          </a:prstGeom>
          <a:noFill/>
        </p:spPr>
        <p:txBody>
          <a:bodyPr wrap="square" rtlCol="0">
            <a:spAutoFit/>
          </a:bodyPr>
          <a:lstStyle/>
          <a:p>
            <a:pPr lvl="0" algn="just">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难以从</a:t>
            </a:r>
            <a:r>
              <a:rPr lang="zh-CN" altLang="en-US" sz="2000" b="1" dirty="0">
                <a:solidFill>
                  <a:srgbClr val="62FFFF"/>
                </a:solidFill>
                <a:latin typeface="微软雅黑" panose="020B0503020204020204" pitchFamily="34" charset="-122"/>
                <a:ea typeface="微软雅黑" panose="020B0503020204020204" pitchFamily="34" charset="-122"/>
              </a:rPr>
              <a:t>振动信号</a:t>
            </a:r>
            <a:r>
              <a:rPr lang="zh-CN" altLang="en-US" b="1" dirty="0">
                <a:solidFill>
                  <a:schemeClr val="bg1"/>
                </a:solidFill>
                <a:latin typeface="微软雅黑" panose="020B0503020204020204" pitchFamily="34" charset="-122"/>
                <a:ea typeface="微软雅黑" panose="020B0503020204020204" pitchFamily="34" charset="-122"/>
              </a:rPr>
              <a:t>中提取更有效的元件</a:t>
            </a:r>
            <a:r>
              <a:rPr lang="zh-CN" altLang="en-US" sz="2400" b="1" dirty="0">
                <a:solidFill>
                  <a:srgbClr val="FFFF00"/>
                </a:solidFill>
                <a:latin typeface="微软雅黑" panose="020B0503020204020204" pitchFamily="34" charset="-122"/>
                <a:ea typeface="微软雅黑" panose="020B0503020204020204" pitchFamily="34" charset="-122"/>
              </a:rPr>
              <a:t>健康退化指标</a:t>
            </a:r>
            <a:r>
              <a:rPr lang="zh-CN" altLang="en-US" b="1" dirty="0">
                <a:solidFill>
                  <a:schemeClr val="bg1"/>
                </a:solidFill>
                <a:latin typeface="微软雅黑" panose="020B0503020204020204" pitchFamily="34" charset="-122"/>
                <a:ea typeface="微软雅黑" panose="020B0503020204020204" pitchFamily="34" charset="-122"/>
              </a:rPr>
              <a:t>，信息表达的全面性不足</a:t>
            </a:r>
          </a:p>
        </p:txBody>
      </p:sp>
      <p:grpSp>
        <p:nvGrpSpPr>
          <p:cNvPr id="62" name="组合 61"/>
          <p:cNvGrpSpPr/>
          <p:nvPr/>
        </p:nvGrpSpPr>
        <p:grpSpPr>
          <a:xfrm>
            <a:off x="4247066" y="2687505"/>
            <a:ext cx="4058034" cy="3694074"/>
            <a:chOff x="1145361" y="827765"/>
            <a:chExt cx="2712720" cy="1902115"/>
          </a:xfrm>
        </p:grpSpPr>
        <p:sp>
          <p:nvSpPr>
            <p:cNvPr id="63" name="矩形 62"/>
            <p:cNvSpPr/>
            <p:nvPr/>
          </p:nvSpPr>
          <p:spPr>
            <a:xfrm>
              <a:off x="1145361" y="915988"/>
              <a:ext cx="2712720" cy="1813892"/>
            </a:xfrm>
            <a:prstGeom prst="rect">
              <a:avLst/>
            </a:prstGeom>
            <a:gradFill>
              <a:gsLst>
                <a:gs pos="0">
                  <a:srgbClr val="62FFFF">
                    <a:alpha val="0"/>
                  </a:srgbClr>
                </a:gs>
                <a:gs pos="100000">
                  <a:srgbClr val="0070C0">
                    <a:alpha val="34000"/>
                  </a:srgbClr>
                </a:gs>
              </a:gsLst>
              <a:lin ang="5400000" scaled="0"/>
            </a:gradFill>
            <a:ln w="3175">
              <a:gradFill>
                <a:gsLst>
                  <a:gs pos="0">
                    <a:schemeClr val="accent1">
                      <a:lumMod val="5000"/>
                      <a:lumOff val="95000"/>
                      <a:alpha val="0"/>
                    </a:schemeClr>
                  </a:gs>
                  <a:gs pos="100000">
                    <a:schemeClr val="accent1">
                      <a:lumMod val="30000"/>
                      <a:lumOff val="70000"/>
                      <a:alpha val="3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64" name="梯形 63"/>
            <p:cNvSpPr/>
            <p:nvPr/>
          </p:nvSpPr>
          <p:spPr>
            <a:xfrm>
              <a:off x="1169167" y="827765"/>
              <a:ext cx="2665108"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65" name="梯形 64"/>
            <p:cNvSpPr/>
            <p:nvPr/>
          </p:nvSpPr>
          <p:spPr>
            <a:xfrm>
              <a:off x="1373756" y="864681"/>
              <a:ext cx="2255931"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grpSp>
      <p:sp>
        <p:nvSpPr>
          <p:cNvPr id="70" name="文本框 69"/>
          <p:cNvSpPr txBox="1"/>
          <p:nvPr/>
        </p:nvSpPr>
        <p:spPr>
          <a:xfrm>
            <a:off x="4354741" y="4776503"/>
            <a:ext cx="3856989" cy="1603772"/>
          </a:xfrm>
          <a:prstGeom prst="rect">
            <a:avLst/>
          </a:prstGeom>
          <a:noFill/>
        </p:spPr>
        <p:txBody>
          <a:bodyPr wrap="square" rtlCol="0">
            <a:spAutoFit/>
          </a:bodyPr>
          <a:lstStyle/>
          <a:p>
            <a:pPr lvl="0" algn="just">
              <a:lnSpc>
                <a:spcPct val="150000"/>
              </a:lnSpc>
            </a:pP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浅层结构</a:t>
            </a:r>
            <a:r>
              <a:rPr lang="zh-CN" altLang="en-US" sz="2000" b="1" kern="100" dirty="0">
                <a:solidFill>
                  <a:srgbClr val="62FFFF"/>
                </a:solidFill>
                <a:latin typeface="微软雅黑" panose="020B0503020204020204" pitchFamily="34" charset="-122"/>
                <a:ea typeface="微软雅黑" panose="020B0503020204020204" pitchFamily="34" charset="-122"/>
                <a:cs typeface="Times New Roman" panose="02020603050405020304" pitchFamily="18" charset="0"/>
              </a:rPr>
              <a:t>无法充分提取</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测量数据中包含的时间依赖关系，</a:t>
            </a:r>
            <a:r>
              <a:rPr lang="zh-CN" altLang="en-US" sz="2400"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时序特征抽象层次不足</a:t>
            </a:r>
            <a:endParaRPr kumimoji="0" lang="zh-CN" altLang="en-US" sz="2400" b="0" i="0" u="none" strike="noStrike" kern="1200" cap="none" spc="0" normalizeH="0" baseline="0" noProof="0" dirty="0">
              <a:ln>
                <a:noFill/>
              </a:ln>
              <a:solidFill>
                <a:srgbClr val="FFFF00"/>
              </a:solidFill>
              <a:effectLst/>
              <a:uLnTx/>
              <a:uFillTx/>
              <a:latin typeface="等线"/>
              <a:ea typeface="等线" panose="02010600030101010101" pitchFamily="2" charset="-122"/>
            </a:endParaRPr>
          </a:p>
        </p:txBody>
      </p:sp>
      <p:sp>
        <p:nvSpPr>
          <p:cNvPr id="71" name="文本框 70"/>
          <p:cNvSpPr txBox="1"/>
          <p:nvPr/>
        </p:nvSpPr>
        <p:spPr>
          <a:xfrm>
            <a:off x="4493719" y="2116484"/>
            <a:ext cx="35647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rgbClr val="FFC000"/>
                </a:solidFill>
                <a:effectLst>
                  <a:outerShdw blurRad="50800" dist="38100" dir="10800000" algn="r" rotWithShape="0">
                    <a:prstClr val="black">
                      <a:alpha val="40000"/>
                    </a:prstClr>
                  </a:outerShdw>
                </a:effectLst>
                <a:uLnTx/>
                <a:uFillTx/>
                <a:latin typeface="微软雅黑" panose="020B0503020204020204" pitchFamily="34" charset="-122"/>
                <a:ea typeface="微软雅黑" panose="020B0503020204020204" pitchFamily="34" charset="-122"/>
                <a:cs typeface="+mn-ea"/>
              </a:rPr>
              <a:t>“层次浅”</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72" name="组合 71"/>
          <p:cNvGrpSpPr/>
          <p:nvPr/>
        </p:nvGrpSpPr>
        <p:grpSpPr>
          <a:xfrm>
            <a:off x="8695822" y="2687505"/>
            <a:ext cx="3075200" cy="3694074"/>
            <a:chOff x="1145361" y="827765"/>
            <a:chExt cx="2712720" cy="1902115"/>
          </a:xfrm>
        </p:grpSpPr>
        <p:sp>
          <p:nvSpPr>
            <p:cNvPr id="73" name="矩形 72"/>
            <p:cNvSpPr/>
            <p:nvPr/>
          </p:nvSpPr>
          <p:spPr>
            <a:xfrm>
              <a:off x="1145361" y="915988"/>
              <a:ext cx="2712720" cy="1813892"/>
            </a:xfrm>
            <a:prstGeom prst="rect">
              <a:avLst/>
            </a:prstGeom>
            <a:gradFill>
              <a:gsLst>
                <a:gs pos="0">
                  <a:srgbClr val="62FFFF">
                    <a:alpha val="0"/>
                  </a:srgbClr>
                </a:gs>
                <a:gs pos="100000">
                  <a:srgbClr val="0070C0">
                    <a:alpha val="34000"/>
                  </a:srgbClr>
                </a:gs>
              </a:gsLst>
              <a:lin ang="5400000" scaled="0"/>
            </a:gradFill>
            <a:ln w="3175">
              <a:gradFill>
                <a:gsLst>
                  <a:gs pos="0">
                    <a:schemeClr val="accent1">
                      <a:lumMod val="5000"/>
                      <a:lumOff val="95000"/>
                      <a:alpha val="0"/>
                    </a:schemeClr>
                  </a:gs>
                  <a:gs pos="100000">
                    <a:schemeClr val="accent1">
                      <a:lumMod val="30000"/>
                      <a:lumOff val="70000"/>
                      <a:alpha val="3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74" name="梯形 73"/>
            <p:cNvSpPr/>
            <p:nvPr/>
          </p:nvSpPr>
          <p:spPr>
            <a:xfrm>
              <a:off x="1169167" y="827765"/>
              <a:ext cx="2665108"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75" name="梯形 74"/>
            <p:cNvSpPr/>
            <p:nvPr/>
          </p:nvSpPr>
          <p:spPr>
            <a:xfrm>
              <a:off x="1373756" y="864681"/>
              <a:ext cx="2255931" cy="103695"/>
            </a:xfrm>
            <a:prstGeom prst="trapezoid">
              <a:avLst>
                <a:gd name="adj" fmla="val 320449"/>
              </a:avLst>
            </a:prstGeom>
            <a:gradFill>
              <a:gsLst>
                <a:gs pos="0">
                  <a:srgbClr val="0BD0D9">
                    <a:alpha val="0"/>
                  </a:srgbClr>
                </a:gs>
                <a:gs pos="100000">
                  <a:srgbClr val="00B0F0"/>
                </a:gs>
              </a:gsLst>
              <a:lin ang="5400000" scaled="0"/>
            </a:gradFill>
            <a:ln w="12700" cap="flat" cmpd="sng" algn="ctr">
              <a:gradFill>
                <a:gsLst>
                  <a:gs pos="0">
                    <a:srgbClr val="0BD0D9">
                      <a:alpha val="0"/>
                    </a:srgbClr>
                  </a:gs>
                  <a:gs pos="100000">
                    <a:srgbClr val="00B0F0"/>
                  </a:gs>
                </a:gsLst>
                <a:lin ang="5400000" scaled="1"/>
              </a:grad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grpSp>
      <p:sp>
        <p:nvSpPr>
          <p:cNvPr id="79" name="文本框 78"/>
          <p:cNvSpPr txBox="1"/>
          <p:nvPr/>
        </p:nvSpPr>
        <p:spPr>
          <a:xfrm>
            <a:off x="9096267" y="2121599"/>
            <a:ext cx="249299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ea"/>
              </a:rPr>
              <a:t>“数据少”</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0" name="文本框 79"/>
          <p:cNvSpPr txBox="1"/>
          <p:nvPr/>
        </p:nvSpPr>
        <p:spPr>
          <a:xfrm>
            <a:off x="8844077" y="4760634"/>
            <a:ext cx="2773312" cy="160377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b="1"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航空发动机相关</a:t>
            </a:r>
            <a:r>
              <a:rPr kumimoji="0" lang="zh-CN" altLang="en-US" sz="2000" b="1" i="0" u="none" strike="noStrike" kern="1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数据集较少</a:t>
            </a:r>
            <a:r>
              <a:rPr kumimoji="0" lang="zh-CN" altLang="en-US" b="1"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，数据量</a:t>
            </a:r>
            <a:r>
              <a:rPr kumimoji="0" lang="zh-CN" altLang="en-US" sz="24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制约模型精准度</a:t>
            </a:r>
            <a:endParaRPr kumimoji="0" lang="zh-CN" altLang="en-US" sz="3200" b="0" i="0" u="none" strike="noStrike" kern="1200" cap="none" spc="0" normalizeH="0" baseline="0" noProof="0" dirty="0">
              <a:ln>
                <a:noFill/>
              </a:ln>
              <a:solidFill>
                <a:srgbClr val="FFFF00"/>
              </a:solidFill>
              <a:effectLst/>
              <a:uLnTx/>
              <a:uFillTx/>
              <a:latin typeface="等线"/>
              <a:ea typeface="等线" panose="02010600030101010101" pitchFamily="2" charset="-122"/>
            </a:endParaRPr>
          </a:p>
        </p:txBody>
      </p:sp>
      <p:sp>
        <p:nvSpPr>
          <p:cNvPr id="81" name="文本框 24"/>
          <p:cNvSpPr txBox="1"/>
          <p:nvPr/>
        </p:nvSpPr>
        <p:spPr>
          <a:xfrm>
            <a:off x="293963" y="1220455"/>
            <a:ext cx="11879262" cy="646331"/>
          </a:xfrm>
          <a:prstGeom prst="rect">
            <a:avLst/>
          </a:prstGeom>
          <a:noFill/>
          <a:effectLst>
            <a:outerShdw blurRad="50800" dist="38100" dir="9000000" algn="ctr" rotWithShape="0">
              <a:srgbClr val="000000">
                <a:alpha val="43137"/>
              </a:srgbClr>
            </a:outerShdw>
            <a:reflection endPos="0" dist="50800" dir="5400000" sy="-100000" algn="bl" rotWithShape="0"/>
          </a:effectLst>
        </p:spPr>
        <p:txBody>
          <a:bodyPr wrap="square" rtlCol="0">
            <a:spAutoFit/>
            <a:scene3d>
              <a:camera prst="orthographicFront"/>
              <a:lightRig rig="threePt" dir="t"/>
            </a:scene3d>
          </a:bodyPr>
          <a:lstStyle>
            <a:defPPr>
              <a:defRPr lang="en-US"/>
            </a:defPPr>
            <a:lvl1pPr marR="0" lvl="0" indent="0" defTabSz="409575" fontAlgn="auto">
              <a:lnSpc>
                <a:spcPct val="100000"/>
              </a:lnSpc>
              <a:spcBef>
                <a:spcPts val="0"/>
              </a:spcBef>
              <a:spcAft>
                <a:spcPts val="0"/>
              </a:spcAft>
              <a:buClrTx/>
              <a:buSzTx/>
              <a:buFontTx/>
              <a:buNone/>
              <a:defRPr kumimoji="0" sz="4400" b="1" i="0" u="none" strike="noStrike" cap="none" spc="0" normalizeH="0" baseline="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思源宋体 Heavy" panose="02020900000000000000" pitchFamily="18" charset="-122"/>
                <a:ea typeface="思源宋体 Heavy" panose="02020900000000000000" pitchFamily="18" charset="-122"/>
              </a:defRPr>
            </a:lvl1pPr>
            <a:lvl2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2pPr>
            <a:lvl3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3pPr>
            <a:lvl4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4pPr>
            <a:lvl5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5pPr>
            <a:lvl6pPr marL="0" marR="0" indent="3556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6pPr>
            <a:lvl7pPr marL="0" marR="0" indent="7112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7pPr>
            <a:lvl8pPr marL="0" marR="0" indent="10668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8pPr>
            <a:lvl9pPr marL="0" marR="0" indent="14224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9pPr>
          </a:lstStyle>
          <a:p>
            <a:pPr marL="0" marR="0" lvl="0" indent="0" algn="ctr" defTabSz="409575"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effectLst/>
                <a:latin typeface="微软雅黑" panose="020B0503020204020204" pitchFamily="34" charset="-122"/>
                <a:ea typeface="微软雅黑" panose="020B0503020204020204" pitchFamily="34" charset="-122"/>
                <a:cs typeface="+mj-ea"/>
                <a:sym typeface="Calibri" panose="020F0502020204030204" pitchFamily="34" charset="0"/>
              </a:rPr>
              <a:t>经调研发现，制约航空发动机剩余寿命预测发展的</a:t>
            </a:r>
            <a:r>
              <a:rPr lang="zh-CN" altLang="en-US" sz="3600" dirty="0">
                <a:solidFill>
                  <a:schemeClr val="accent2">
                    <a:lumMod val="60000"/>
                    <a:lumOff val="40000"/>
                  </a:schemeClr>
                </a:solidFill>
                <a:effectLst/>
                <a:latin typeface="微软雅黑" panose="020B0503020204020204" pitchFamily="34" charset="-122"/>
                <a:ea typeface="微软雅黑" panose="020B0503020204020204" pitchFamily="34" charset="-122"/>
                <a:cs typeface="+mj-ea"/>
                <a:sym typeface="Calibri" panose="020F0502020204030204" pitchFamily="34" charset="0"/>
              </a:rPr>
              <a:t>三大难点</a:t>
            </a:r>
            <a:r>
              <a:rPr lang="zh-CN" altLang="en-US" sz="2800" dirty="0">
                <a:solidFill>
                  <a:schemeClr val="bg1"/>
                </a:solidFill>
                <a:effectLst/>
                <a:latin typeface="微软雅黑" panose="020B0503020204020204" pitchFamily="34" charset="-122"/>
                <a:ea typeface="微软雅黑" panose="020B0503020204020204" pitchFamily="34" charset="-122"/>
                <a:cs typeface="+mj-ea"/>
                <a:sym typeface="Calibri" panose="020F0502020204030204" pitchFamily="34" charset="0"/>
              </a:rPr>
              <a:t>如下：</a:t>
            </a:r>
          </a:p>
        </p:txBody>
      </p:sp>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pic>
        <p:nvPicPr>
          <p:cNvPr id="3074" name="Picture 2" descr="案例分享 发动机振动值指示空白"/>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85372" y="3171626"/>
            <a:ext cx="2143323" cy="1548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航空发动机轴承数据集 写论文再也不用担心没数据集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243" y="3142873"/>
            <a:ext cx="3196962" cy="17397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tlab环境下一种基于深度学习的nasa涡扇发动机退化仿真数据集剩余使用寿命预测方法"/>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5114" y="3076623"/>
            <a:ext cx="2376242" cy="1782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9" grpId="0"/>
      <p:bldP spid="61" grpId="0"/>
      <p:bldP spid="70" grpId="0"/>
      <p:bldP spid="71" grpId="0"/>
      <p:bldP spid="79" grpId="0"/>
      <p:bldP spid="80" grpId="0"/>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图片 272"/>
          <p:cNvPicPr>
            <a:picLocks noChangeAspect="1"/>
          </p:cNvPicPr>
          <p:nvPr/>
        </p:nvPicPr>
        <p:blipFill>
          <a:blip r:embed="rId2">
            <a:alphaModFix amt="1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71130" y="7080627"/>
            <a:ext cx="12356105" cy="6921707"/>
          </a:xfrm>
          <a:prstGeom prst="rect">
            <a:avLst/>
          </a:prstGeom>
        </p:spPr>
      </p:pic>
      <p:grpSp>
        <p:nvGrpSpPr>
          <p:cNvPr id="5" name="组合 4"/>
          <p:cNvGrpSpPr/>
          <p:nvPr/>
        </p:nvGrpSpPr>
        <p:grpSpPr>
          <a:xfrm>
            <a:off x="453543" y="394711"/>
            <a:ext cx="540044" cy="528606"/>
            <a:chOff x="520218" y="437796"/>
            <a:chExt cx="684468" cy="691752"/>
          </a:xfrm>
        </p:grpSpPr>
        <p:sp>
          <p:nvSpPr>
            <p:cNvPr id="6" name="矩形: 圆角 5"/>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8" name="文本框 7"/>
          <p:cNvSpPr txBox="1"/>
          <p:nvPr/>
        </p:nvSpPr>
        <p:spPr>
          <a:xfrm>
            <a:off x="1082249" y="339415"/>
            <a:ext cx="249927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mn-cs"/>
              </a:rPr>
              <a:t>解决方案</a:t>
            </a:r>
          </a:p>
        </p:txBody>
      </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7149" y="-91038"/>
            <a:ext cx="1347007" cy="1179555"/>
          </a:xfrm>
          <a:prstGeom prst="rect">
            <a:avLst/>
          </a:prstGeom>
        </p:spPr>
      </p:pic>
      <p:grpSp>
        <p:nvGrpSpPr>
          <p:cNvPr id="50" name="组合 49"/>
          <p:cNvGrpSpPr/>
          <p:nvPr/>
        </p:nvGrpSpPr>
        <p:grpSpPr>
          <a:xfrm>
            <a:off x="3372208" y="3712986"/>
            <a:ext cx="4734528" cy="246919"/>
            <a:chOff x="2919408" y="1206523"/>
            <a:chExt cx="6251713" cy="326044"/>
          </a:xfrm>
        </p:grpSpPr>
        <p:pic>
          <p:nvPicPr>
            <p:cNvPr id="51" name="图片 50"/>
            <p:cNvPicPr>
              <a:picLocks noChangeAspect="1"/>
            </p:cNvPicPr>
            <p:nvPr/>
          </p:nvPicPr>
          <p:blipFill rotWithShape="1">
            <a:blip r:embed="rId5" cstate="print">
              <a:extLst>
                <a:ext uri="{28A0092B-C50C-407E-A947-70E740481C1C}">
                  <a14:useLocalDpi xmlns:a14="http://schemas.microsoft.com/office/drawing/2010/main" val="0"/>
                </a:ext>
              </a:extLst>
            </a:blip>
            <a:srcRect t="25222"/>
            <a:stretch>
              <a:fillRect/>
            </a:stretch>
          </p:blipFill>
          <p:spPr>
            <a:xfrm rot="10800000">
              <a:off x="2919408" y="1206524"/>
              <a:ext cx="697626" cy="326043"/>
            </a:xfrm>
            <a:prstGeom prst="rect">
              <a:avLst/>
            </a:prstGeom>
          </p:spPr>
        </p:pic>
        <p:pic>
          <p:nvPicPr>
            <p:cNvPr id="52" name="图片 51"/>
            <p:cNvPicPr>
              <a:picLocks noChangeAspect="1"/>
            </p:cNvPicPr>
            <p:nvPr/>
          </p:nvPicPr>
          <p:blipFill rotWithShape="1">
            <a:blip r:embed="rId5" cstate="print">
              <a:extLst>
                <a:ext uri="{28A0092B-C50C-407E-A947-70E740481C1C}">
                  <a14:useLocalDpi xmlns:a14="http://schemas.microsoft.com/office/drawing/2010/main" val="0"/>
                </a:ext>
              </a:extLst>
            </a:blip>
            <a:srcRect t="25222"/>
            <a:stretch>
              <a:fillRect/>
            </a:stretch>
          </p:blipFill>
          <p:spPr>
            <a:xfrm rot="10800000">
              <a:off x="8473495" y="1206523"/>
              <a:ext cx="697626" cy="326043"/>
            </a:xfrm>
            <a:prstGeom prst="rect">
              <a:avLst/>
            </a:prstGeom>
          </p:spPr>
        </p:pic>
      </p:grpSp>
      <p:grpSp>
        <p:nvGrpSpPr>
          <p:cNvPr id="83" name="组合 82"/>
          <p:cNvGrpSpPr/>
          <p:nvPr/>
        </p:nvGrpSpPr>
        <p:grpSpPr>
          <a:xfrm>
            <a:off x="1871462" y="3016462"/>
            <a:ext cx="8194196" cy="1261572"/>
            <a:chOff x="5014853" y="1960248"/>
            <a:chExt cx="8194196" cy="3474144"/>
          </a:xfrm>
        </p:grpSpPr>
        <p:sp>
          <p:nvSpPr>
            <p:cNvPr id="84" name="椭圆 83"/>
            <p:cNvSpPr/>
            <p:nvPr/>
          </p:nvSpPr>
          <p:spPr>
            <a:xfrm>
              <a:off x="5014853" y="1960248"/>
              <a:ext cx="8194196" cy="3474144"/>
            </a:xfrm>
            <a:prstGeom prst="ellipse">
              <a:avLst/>
            </a:prstGeom>
            <a:gradFill>
              <a:gsLst>
                <a:gs pos="0">
                  <a:srgbClr val="16F7BC">
                    <a:alpha val="0"/>
                  </a:srgbClr>
                </a:gs>
                <a:gs pos="100000">
                  <a:srgbClr val="16F7BC">
                    <a:alpha val="4000"/>
                  </a:srgbClr>
                </a:gs>
              </a:gsLst>
              <a:lin ang="5400000" scaled="1"/>
            </a:gradFill>
            <a:ln>
              <a:gradFill>
                <a:gsLst>
                  <a:gs pos="0">
                    <a:srgbClr val="16F7BC">
                      <a:alpha val="0"/>
                    </a:srgbClr>
                  </a:gs>
                  <a:gs pos="100000">
                    <a:srgbClr val="16F7BC">
                      <a:alpha val="4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88" name="椭圆 87"/>
            <p:cNvSpPr/>
            <p:nvPr/>
          </p:nvSpPr>
          <p:spPr>
            <a:xfrm>
              <a:off x="6553794" y="2140886"/>
              <a:ext cx="5116314" cy="2169195"/>
            </a:xfrm>
            <a:prstGeom prst="ellipse">
              <a:avLst/>
            </a:prstGeom>
            <a:gradFill>
              <a:gsLst>
                <a:gs pos="0">
                  <a:srgbClr val="16F7BC">
                    <a:alpha val="0"/>
                  </a:srgbClr>
                </a:gs>
                <a:gs pos="100000">
                  <a:srgbClr val="16F7BC">
                    <a:alpha val="4000"/>
                  </a:srgbClr>
                </a:gs>
              </a:gsLst>
              <a:lin ang="5400000" scaled="1"/>
            </a:gradFill>
            <a:ln>
              <a:gradFill>
                <a:gsLst>
                  <a:gs pos="0">
                    <a:srgbClr val="16F7BC">
                      <a:alpha val="0"/>
                    </a:srgbClr>
                  </a:gs>
                  <a:gs pos="100000">
                    <a:srgbClr val="16F7BC">
                      <a:alpha val="4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89" name="椭圆 88"/>
            <p:cNvSpPr/>
            <p:nvPr/>
          </p:nvSpPr>
          <p:spPr>
            <a:xfrm>
              <a:off x="7413067" y="2345590"/>
              <a:ext cx="3397769" cy="1440573"/>
            </a:xfrm>
            <a:prstGeom prst="ellipse">
              <a:avLst/>
            </a:prstGeom>
            <a:gradFill>
              <a:gsLst>
                <a:gs pos="0">
                  <a:srgbClr val="16F7BC">
                    <a:alpha val="0"/>
                  </a:srgbClr>
                </a:gs>
                <a:gs pos="100000">
                  <a:srgbClr val="16F7BC">
                    <a:alpha val="50000"/>
                  </a:srgbClr>
                </a:gs>
              </a:gsLst>
              <a:lin ang="5400000" scaled="1"/>
            </a:gradFill>
            <a:ln>
              <a:gradFill>
                <a:gsLst>
                  <a:gs pos="0">
                    <a:srgbClr val="16F7BC">
                      <a:alpha val="0"/>
                    </a:srgbClr>
                  </a:gs>
                  <a:gs pos="100000">
                    <a:srgbClr val="16F7BC">
                      <a:alpha val="4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90" name="椭圆 89"/>
            <p:cNvSpPr/>
            <p:nvPr/>
          </p:nvSpPr>
          <p:spPr>
            <a:xfrm>
              <a:off x="7842191" y="2475066"/>
              <a:ext cx="2539519" cy="1076696"/>
            </a:xfrm>
            <a:prstGeom prst="ellipse">
              <a:avLst/>
            </a:prstGeom>
            <a:gradFill>
              <a:gsLst>
                <a:gs pos="0">
                  <a:srgbClr val="16F7BC">
                    <a:alpha val="0"/>
                  </a:srgbClr>
                </a:gs>
                <a:gs pos="100000">
                  <a:srgbClr val="16F7BC">
                    <a:alpha val="80000"/>
                  </a:srgbClr>
                </a:gs>
              </a:gsLst>
              <a:lin ang="5400000" scaled="1"/>
            </a:gradFill>
            <a:ln>
              <a:gradFill>
                <a:gsLst>
                  <a:gs pos="0">
                    <a:srgbClr val="16F7BC">
                      <a:alpha val="0"/>
                    </a:srgbClr>
                  </a:gs>
                  <a:gs pos="100000">
                    <a:srgbClr val="16F7BC">
                      <a:alpha val="4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grpSp>
      <p:sp>
        <p:nvSpPr>
          <p:cNvPr id="91" name="Freeform 10"/>
          <p:cNvSpPr>
            <a:spLocks noEditPoints="1"/>
          </p:cNvSpPr>
          <p:nvPr/>
        </p:nvSpPr>
        <p:spPr bwMode="auto">
          <a:xfrm>
            <a:off x="5009974" y="852370"/>
            <a:ext cx="1879010" cy="1155622"/>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62" h="3796">
                <a:moveTo>
                  <a:pt x="5017" y="1507"/>
                </a:moveTo>
                <a:cubicBezTo>
                  <a:pt x="5015" y="1507"/>
                  <a:pt x="5012" y="1507"/>
                  <a:pt x="5010" y="1507"/>
                </a:cubicBezTo>
                <a:cubicBezTo>
                  <a:pt x="5010" y="1498"/>
                  <a:pt x="5010" y="1489"/>
                  <a:pt x="5010" y="1480"/>
                </a:cubicBezTo>
                <a:cubicBezTo>
                  <a:pt x="5010" y="664"/>
                  <a:pt x="4346" y="0"/>
                  <a:pt x="3530" y="0"/>
                </a:cubicBezTo>
                <a:cubicBezTo>
                  <a:pt x="2856" y="0"/>
                  <a:pt x="2277" y="449"/>
                  <a:pt x="2103" y="1088"/>
                </a:cubicBezTo>
                <a:cubicBezTo>
                  <a:pt x="1898" y="980"/>
                  <a:pt x="1670" y="924"/>
                  <a:pt x="1436" y="924"/>
                </a:cubicBezTo>
                <a:cubicBezTo>
                  <a:pt x="644" y="924"/>
                  <a:pt x="0" y="1568"/>
                  <a:pt x="0" y="2360"/>
                </a:cubicBezTo>
                <a:cubicBezTo>
                  <a:pt x="0" y="3152"/>
                  <a:pt x="644" y="3796"/>
                  <a:pt x="1436" y="3796"/>
                </a:cubicBezTo>
                <a:lnTo>
                  <a:pt x="5017" y="3796"/>
                </a:lnTo>
                <a:cubicBezTo>
                  <a:pt x="5648" y="3796"/>
                  <a:pt x="6162" y="3283"/>
                  <a:pt x="6162" y="2651"/>
                </a:cubicBezTo>
                <a:cubicBezTo>
                  <a:pt x="6162" y="2020"/>
                  <a:pt x="5648" y="1507"/>
                  <a:pt x="5017" y="1507"/>
                </a:cubicBezTo>
                <a:close/>
                <a:moveTo>
                  <a:pt x="3099" y="1241"/>
                </a:moveTo>
                <a:cubicBezTo>
                  <a:pt x="3099" y="1204"/>
                  <a:pt x="3129" y="1175"/>
                  <a:pt x="3166" y="1175"/>
                </a:cubicBezTo>
                <a:cubicBezTo>
                  <a:pt x="3203" y="1175"/>
                  <a:pt x="3233" y="1204"/>
                  <a:pt x="3233" y="1241"/>
                </a:cubicBezTo>
                <a:cubicBezTo>
                  <a:pt x="3233" y="1278"/>
                  <a:pt x="3203" y="1308"/>
                  <a:pt x="3166" y="1308"/>
                </a:cubicBezTo>
                <a:cubicBezTo>
                  <a:pt x="3129" y="1308"/>
                  <a:pt x="3099" y="1278"/>
                  <a:pt x="3099" y="1241"/>
                </a:cubicBezTo>
                <a:close/>
                <a:moveTo>
                  <a:pt x="5017" y="3596"/>
                </a:moveTo>
                <a:lnTo>
                  <a:pt x="4618" y="3596"/>
                </a:lnTo>
                <a:lnTo>
                  <a:pt x="4618" y="2956"/>
                </a:lnTo>
                <a:lnTo>
                  <a:pt x="4890" y="2684"/>
                </a:lnTo>
                <a:cubicBezTo>
                  <a:pt x="4919" y="2695"/>
                  <a:pt x="4951" y="2701"/>
                  <a:pt x="4984" y="2701"/>
                </a:cubicBezTo>
                <a:cubicBezTo>
                  <a:pt x="5131" y="2701"/>
                  <a:pt x="5251" y="2582"/>
                  <a:pt x="5251" y="2435"/>
                </a:cubicBezTo>
                <a:cubicBezTo>
                  <a:pt x="5251" y="2287"/>
                  <a:pt x="5131" y="2168"/>
                  <a:pt x="4984" y="2168"/>
                </a:cubicBezTo>
                <a:cubicBezTo>
                  <a:pt x="4837" y="2168"/>
                  <a:pt x="4717" y="2287"/>
                  <a:pt x="4717" y="2435"/>
                </a:cubicBezTo>
                <a:cubicBezTo>
                  <a:pt x="4717" y="2475"/>
                  <a:pt x="4727" y="2513"/>
                  <a:pt x="4743" y="2548"/>
                </a:cubicBezTo>
                <a:lnTo>
                  <a:pt x="4447" y="2844"/>
                </a:lnTo>
                <a:cubicBezTo>
                  <a:pt x="4428" y="2862"/>
                  <a:pt x="4418" y="2888"/>
                  <a:pt x="4418" y="2914"/>
                </a:cubicBezTo>
                <a:lnTo>
                  <a:pt x="4418" y="3596"/>
                </a:lnTo>
                <a:lnTo>
                  <a:pt x="3942" y="3596"/>
                </a:lnTo>
                <a:lnTo>
                  <a:pt x="3942" y="2175"/>
                </a:lnTo>
                <a:lnTo>
                  <a:pt x="4124" y="1993"/>
                </a:lnTo>
                <a:cubicBezTo>
                  <a:pt x="4151" y="2002"/>
                  <a:pt x="4181" y="2008"/>
                  <a:pt x="4211" y="2008"/>
                </a:cubicBezTo>
                <a:cubicBezTo>
                  <a:pt x="4358" y="2008"/>
                  <a:pt x="4478" y="1888"/>
                  <a:pt x="4478" y="1741"/>
                </a:cubicBezTo>
                <a:cubicBezTo>
                  <a:pt x="4478" y="1594"/>
                  <a:pt x="4358" y="1475"/>
                  <a:pt x="4211" y="1475"/>
                </a:cubicBezTo>
                <a:cubicBezTo>
                  <a:pt x="4064" y="1475"/>
                  <a:pt x="3945" y="1594"/>
                  <a:pt x="3945" y="1741"/>
                </a:cubicBezTo>
                <a:cubicBezTo>
                  <a:pt x="3945" y="1784"/>
                  <a:pt x="3955" y="1825"/>
                  <a:pt x="3973" y="1861"/>
                </a:cubicBezTo>
                <a:lnTo>
                  <a:pt x="3771" y="2063"/>
                </a:lnTo>
                <a:cubicBezTo>
                  <a:pt x="3752" y="2082"/>
                  <a:pt x="3742" y="2107"/>
                  <a:pt x="3742" y="2134"/>
                </a:cubicBezTo>
                <a:lnTo>
                  <a:pt x="3742" y="3596"/>
                </a:lnTo>
                <a:lnTo>
                  <a:pt x="3266" y="3596"/>
                </a:lnTo>
                <a:lnTo>
                  <a:pt x="3266" y="1488"/>
                </a:lnTo>
                <a:cubicBezTo>
                  <a:pt x="3364" y="1449"/>
                  <a:pt x="3433" y="1353"/>
                  <a:pt x="3433" y="1241"/>
                </a:cubicBezTo>
                <a:cubicBezTo>
                  <a:pt x="3433" y="1094"/>
                  <a:pt x="3313" y="975"/>
                  <a:pt x="3166" y="975"/>
                </a:cubicBezTo>
                <a:cubicBezTo>
                  <a:pt x="3019" y="975"/>
                  <a:pt x="2899" y="1094"/>
                  <a:pt x="2899" y="1241"/>
                </a:cubicBezTo>
                <a:cubicBezTo>
                  <a:pt x="2899" y="1353"/>
                  <a:pt x="2968" y="1449"/>
                  <a:pt x="3066" y="1488"/>
                </a:cubicBezTo>
                <a:lnTo>
                  <a:pt x="3066" y="3596"/>
                </a:lnTo>
                <a:lnTo>
                  <a:pt x="2590" y="3596"/>
                </a:lnTo>
                <a:lnTo>
                  <a:pt x="2590" y="2598"/>
                </a:lnTo>
                <a:cubicBezTo>
                  <a:pt x="2590" y="2572"/>
                  <a:pt x="2580" y="2546"/>
                  <a:pt x="2561" y="2528"/>
                </a:cubicBezTo>
                <a:lnTo>
                  <a:pt x="2359" y="2325"/>
                </a:lnTo>
                <a:cubicBezTo>
                  <a:pt x="2377" y="2289"/>
                  <a:pt x="2387" y="2249"/>
                  <a:pt x="2387" y="2206"/>
                </a:cubicBezTo>
                <a:cubicBezTo>
                  <a:pt x="2387" y="2059"/>
                  <a:pt x="2268" y="1939"/>
                  <a:pt x="2121" y="1939"/>
                </a:cubicBezTo>
                <a:cubicBezTo>
                  <a:pt x="1973" y="1939"/>
                  <a:pt x="1854" y="2059"/>
                  <a:pt x="1854" y="2206"/>
                </a:cubicBezTo>
                <a:cubicBezTo>
                  <a:pt x="1854" y="2353"/>
                  <a:pt x="1973" y="2473"/>
                  <a:pt x="2121" y="2473"/>
                </a:cubicBezTo>
                <a:cubicBezTo>
                  <a:pt x="2151" y="2473"/>
                  <a:pt x="2180" y="2467"/>
                  <a:pt x="2208" y="2458"/>
                </a:cubicBezTo>
                <a:lnTo>
                  <a:pt x="2390" y="2640"/>
                </a:lnTo>
                <a:lnTo>
                  <a:pt x="2390" y="3596"/>
                </a:lnTo>
                <a:lnTo>
                  <a:pt x="1914" y="3596"/>
                </a:lnTo>
                <a:lnTo>
                  <a:pt x="1914" y="3071"/>
                </a:lnTo>
                <a:cubicBezTo>
                  <a:pt x="1914" y="3045"/>
                  <a:pt x="1904" y="3019"/>
                  <a:pt x="1885" y="3000"/>
                </a:cubicBezTo>
                <a:lnTo>
                  <a:pt x="1589" y="2705"/>
                </a:lnTo>
                <a:cubicBezTo>
                  <a:pt x="1605" y="2670"/>
                  <a:pt x="1615" y="2632"/>
                  <a:pt x="1615" y="2591"/>
                </a:cubicBezTo>
                <a:cubicBezTo>
                  <a:pt x="1615" y="2444"/>
                  <a:pt x="1495" y="2325"/>
                  <a:pt x="1348" y="2325"/>
                </a:cubicBezTo>
                <a:cubicBezTo>
                  <a:pt x="1201" y="2325"/>
                  <a:pt x="1081" y="2444"/>
                  <a:pt x="1081" y="2591"/>
                </a:cubicBezTo>
                <a:cubicBezTo>
                  <a:pt x="1081" y="2738"/>
                  <a:pt x="1201" y="2858"/>
                  <a:pt x="1348" y="2858"/>
                </a:cubicBezTo>
                <a:cubicBezTo>
                  <a:pt x="1381" y="2858"/>
                  <a:pt x="1413" y="2852"/>
                  <a:pt x="1442" y="2841"/>
                </a:cubicBezTo>
                <a:lnTo>
                  <a:pt x="1714" y="3113"/>
                </a:lnTo>
                <a:lnTo>
                  <a:pt x="1714" y="3596"/>
                </a:lnTo>
                <a:lnTo>
                  <a:pt x="1436" y="3596"/>
                </a:lnTo>
                <a:cubicBezTo>
                  <a:pt x="755" y="3596"/>
                  <a:pt x="200" y="3042"/>
                  <a:pt x="200" y="2360"/>
                </a:cubicBezTo>
                <a:cubicBezTo>
                  <a:pt x="200" y="1678"/>
                  <a:pt x="755" y="1124"/>
                  <a:pt x="1436" y="1124"/>
                </a:cubicBezTo>
                <a:cubicBezTo>
                  <a:pt x="1679" y="1124"/>
                  <a:pt x="1914" y="1194"/>
                  <a:pt x="2116" y="1327"/>
                </a:cubicBezTo>
                <a:cubicBezTo>
                  <a:pt x="2144" y="1346"/>
                  <a:pt x="2179" y="1349"/>
                  <a:pt x="2210" y="1335"/>
                </a:cubicBezTo>
                <a:cubicBezTo>
                  <a:pt x="2241" y="1322"/>
                  <a:pt x="2263" y="1294"/>
                  <a:pt x="2269" y="1261"/>
                </a:cubicBezTo>
                <a:cubicBezTo>
                  <a:pt x="2375" y="646"/>
                  <a:pt x="2905" y="200"/>
                  <a:pt x="3530" y="200"/>
                </a:cubicBezTo>
                <a:cubicBezTo>
                  <a:pt x="4236" y="200"/>
                  <a:pt x="4810" y="774"/>
                  <a:pt x="4810" y="1480"/>
                </a:cubicBezTo>
                <a:cubicBezTo>
                  <a:pt x="4810" y="1520"/>
                  <a:pt x="4808" y="1561"/>
                  <a:pt x="4804" y="1603"/>
                </a:cubicBezTo>
                <a:cubicBezTo>
                  <a:pt x="4801" y="1633"/>
                  <a:pt x="4812" y="1663"/>
                  <a:pt x="4833" y="1684"/>
                </a:cubicBezTo>
                <a:cubicBezTo>
                  <a:pt x="4855" y="1705"/>
                  <a:pt x="4884" y="1715"/>
                  <a:pt x="4914" y="1712"/>
                </a:cubicBezTo>
                <a:cubicBezTo>
                  <a:pt x="4949" y="1708"/>
                  <a:pt x="4984" y="1707"/>
                  <a:pt x="5017" y="1707"/>
                </a:cubicBezTo>
                <a:cubicBezTo>
                  <a:pt x="5538" y="1707"/>
                  <a:pt x="5962" y="2130"/>
                  <a:pt x="5962" y="2651"/>
                </a:cubicBezTo>
                <a:cubicBezTo>
                  <a:pt x="5962" y="3172"/>
                  <a:pt x="5538" y="3596"/>
                  <a:pt x="5017" y="3596"/>
                </a:cubicBezTo>
                <a:close/>
                <a:moveTo>
                  <a:pt x="4917" y="2435"/>
                </a:moveTo>
                <a:cubicBezTo>
                  <a:pt x="4917" y="2398"/>
                  <a:pt x="4947" y="2368"/>
                  <a:pt x="4984" y="2368"/>
                </a:cubicBezTo>
                <a:cubicBezTo>
                  <a:pt x="5021" y="2368"/>
                  <a:pt x="5051" y="2398"/>
                  <a:pt x="5051" y="2435"/>
                </a:cubicBezTo>
                <a:cubicBezTo>
                  <a:pt x="5051" y="2471"/>
                  <a:pt x="5021" y="2501"/>
                  <a:pt x="4984" y="2501"/>
                </a:cubicBezTo>
                <a:cubicBezTo>
                  <a:pt x="4947" y="2501"/>
                  <a:pt x="4917" y="2471"/>
                  <a:pt x="4917" y="2435"/>
                </a:cubicBezTo>
                <a:close/>
                <a:moveTo>
                  <a:pt x="4145" y="1741"/>
                </a:moveTo>
                <a:cubicBezTo>
                  <a:pt x="4145" y="1704"/>
                  <a:pt x="4175" y="1675"/>
                  <a:pt x="4211" y="1675"/>
                </a:cubicBezTo>
                <a:cubicBezTo>
                  <a:pt x="4248" y="1675"/>
                  <a:pt x="4278" y="1704"/>
                  <a:pt x="4278" y="1741"/>
                </a:cubicBezTo>
                <a:cubicBezTo>
                  <a:pt x="4278" y="1778"/>
                  <a:pt x="4248" y="1808"/>
                  <a:pt x="4211" y="1808"/>
                </a:cubicBezTo>
                <a:cubicBezTo>
                  <a:pt x="4175" y="1808"/>
                  <a:pt x="4145" y="1778"/>
                  <a:pt x="4145" y="1741"/>
                </a:cubicBezTo>
                <a:close/>
                <a:moveTo>
                  <a:pt x="2120" y="2273"/>
                </a:moveTo>
                <a:cubicBezTo>
                  <a:pt x="2084" y="2273"/>
                  <a:pt x="2054" y="2243"/>
                  <a:pt x="2054" y="2206"/>
                </a:cubicBezTo>
                <a:cubicBezTo>
                  <a:pt x="2054" y="2169"/>
                  <a:pt x="2084" y="2139"/>
                  <a:pt x="2120" y="2139"/>
                </a:cubicBezTo>
                <a:cubicBezTo>
                  <a:pt x="2157" y="2139"/>
                  <a:pt x="2187" y="2169"/>
                  <a:pt x="2187" y="2206"/>
                </a:cubicBezTo>
                <a:cubicBezTo>
                  <a:pt x="2187" y="2243"/>
                  <a:pt x="2157" y="2273"/>
                  <a:pt x="2120" y="2273"/>
                </a:cubicBezTo>
                <a:close/>
                <a:moveTo>
                  <a:pt x="1348" y="2658"/>
                </a:moveTo>
                <a:cubicBezTo>
                  <a:pt x="1311" y="2658"/>
                  <a:pt x="1281" y="2628"/>
                  <a:pt x="1281" y="2591"/>
                </a:cubicBezTo>
                <a:cubicBezTo>
                  <a:pt x="1281" y="2555"/>
                  <a:pt x="1311" y="2525"/>
                  <a:pt x="1348" y="2525"/>
                </a:cubicBezTo>
                <a:cubicBezTo>
                  <a:pt x="1385" y="2525"/>
                  <a:pt x="1415" y="2555"/>
                  <a:pt x="1415" y="2591"/>
                </a:cubicBezTo>
                <a:cubicBezTo>
                  <a:pt x="1415" y="2628"/>
                  <a:pt x="1385" y="2658"/>
                  <a:pt x="1348" y="2658"/>
                </a:cubicBezTo>
                <a:close/>
              </a:path>
            </a:pathLst>
          </a:custGeom>
          <a:gradFill>
            <a:gsLst>
              <a:gs pos="0">
                <a:srgbClr val="16F7BC">
                  <a:alpha val="0"/>
                </a:srgbClr>
              </a:gs>
              <a:gs pos="100000">
                <a:srgbClr val="16F7BC">
                  <a:alpha val="80000"/>
                </a:srgbClr>
              </a:gs>
            </a:gsLst>
            <a:lin ang="5400000" scaled="1"/>
          </a:gradFill>
          <a:ln w="6350">
            <a:solidFill>
              <a:srgbClr val="16F7BC"/>
            </a:solidFill>
            <a:round/>
          </a:ln>
          <a:effectLst>
            <a:outerShdw blurRad="114300" dist="38100" dir="5400000" algn="t" rotWithShape="0">
              <a:schemeClr val="accent3">
                <a:alpha val="57000"/>
              </a:schemeClr>
            </a:outerShdw>
          </a:effectLst>
        </p:spPr>
        <p:txBody>
          <a:bodyPr vert="horz" wrap="square" lIns="91440" tIns="45719" rIns="91440" bIns="4571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Light" panose="020B0502040204020203" charset="-122"/>
              <a:cs typeface="+mn-cs"/>
            </a:endParaRPr>
          </a:p>
        </p:txBody>
      </p:sp>
      <p:grpSp>
        <p:nvGrpSpPr>
          <p:cNvPr id="98" name="组合 97"/>
          <p:cNvGrpSpPr/>
          <p:nvPr/>
        </p:nvGrpSpPr>
        <p:grpSpPr>
          <a:xfrm>
            <a:off x="38457" y="1422120"/>
            <a:ext cx="3301179" cy="2308689"/>
            <a:chOff x="10803960" y="1236763"/>
            <a:chExt cx="3695408" cy="3949936"/>
          </a:xfrm>
        </p:grpSpPr>
        <p:sp>
          <p:nvSpPr>
            <p:cNvPr id="99" name="椭圆 98"/>
            <p:cNvSpPr/>
            <p:nvPr/>
          </p:nvSpPr>
          <p:spPr>
            <a:xfrm>
              <a:off x="11265000" y="4447660"/>
              <a:ext cx="2737981" cy="559242"/>
            </a:xfrm>
            <a:prstGeom prst="ellipse">
              <a:avLst/>
            </a:prstGeom>
            <a:gradFill>
              <a:gsLst>
                <a:gs pos="0">
                  <a:srgbClr val="16F7BC">
                    <a:alpha val="0"/>
                  </a:srgbClr>
                </a:gs>
                <a:gs pos="100000">
                  <a:srgbClr val="16F7BC">
                    <a:alpha val="38000"/>
                  </a:srgbClr>
                </a:gs>
              </a:gsLst>
              <a:lin ang="5400000" scaled="1"/>
            </a:gradFill>
            <a:ln>
              <a:gradFill>
                <a:gsLst>
                  <a:gs pos="0">
                    <a:srgbClr val="16F7BC">
                      <a:alpha val="0"/>
                    </a:srgbClr>
                  </a:gs>
                  <a:gs pos="100000">
                    <a:srgbClr val="16F7B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椭圆 99"/>
            <p:cNvSpPr/>
            <p:nvPr/>
          </p:nvSpPr>
          <p:spPr>
            <a:xfrm>
              <a:off x="10803960" y="4323393"/>
              <a:ext cx="3660062" cy="863306"/>
            </a:xfrm>
            <a:prstGeom prst="ellipse">
              <a:avLst/>
            </a:prstGeom>
            <a:noFill/>
            <a:ln>
              <a:gradFill>
                <a:gsLst>
                  <a:gs pos="0">
                    <a:srgbClr val="16F7BC">
                      <a:alpha val="0"/>
                    </a:srgbClr>
                  </a:gs>
                  <a:gs pos="100000">
                    <a:srgbClr val="16F7B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1" name="等腰三角形 100"/>
            <p:cNvSpPr/>
            <p:nvPr/>
          </p:nvSpPr>
          <p:spPr>
            <a:xfrm>
              <a:off x="11265000" y="1426231"/>
              <a:ext cx="2737981" cy="3334750"/>
            </a:xfrm>
            <a:prstGeom prst="triangle">
              <a:avLst/>
            </a:prstGeom>
            <a:gradFill>
              <a:gsLst>
                <a:gs pos="0">
                  <a:srgbClr val="83FFE6">
                    <a:alpha val="0"/>
                  </a:srgbClr>
                </a:gs>
                <a:gs pos="100000">
                  <a:srgbClr val="83FFE6">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2" name="等腰三角形 101"/>
            <p:cNvSpPr/>
            <p:nvPr/>
          </p:nvSpPr>
          <p:spPr>
            <a:xfrm>
              <a:off x="10839306" y="1236763"/>
              <a:ext cx="3660062" cy="3514549"/>
            </a:xfrm>
            <a:prstGeom prst="triangle">
              <a:avLst/>
            </a:prstGeom>
            <a:gradFill>
              <a:gsLst>
                <a:gs pos="0">
                  <a:srgbClr val="16F7BC">
                    <a:alpha val="0"/>
                  </a:srgbClr>
                </a:gs>
                <a:gs pos="100000">
                  <a:srgbClr val="16F7BC">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03" name="文本框 102"/>
          <p:cNvSpPr txBox="1"/>
          <p:nvPr/>
        </p:nvSpPr>
        <p:spPr>
          <a:xfrm>
            <a:off x="-666881" y="2690674"/>
            <a:ext cx="4716109" cy="46384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62FFFF"/>
                </a:solidFill>
                <a:effectLst/>
                <a:uLnTx/>
                <a:uFillTx/>
                <a:latin typeface="微软雅黑 Light" panose="020B0502040204020203" charset="-122"/>
                <a:ea typeface="思源黑体 CN Regular" panose="020B0500000000000000" pitchFamily="34" charset="-122"/>
                <a:cs typeface="+mn-cs"/>
              </a:rPr>
              <a:t>C-MAPSS等</a:t>
            </a:r>
            <a:r>
              <a:rPr kumimoji="0" lang="zh-CN" altLang="en-US" sz="1800" b="1" i="0" u="none" strike="noStrike" kern="1200" cap="none" spc="0" normalizeH="0" baseline="0" noProof="0" dirty="0">
                <a:ln>
                  <a:noFill/>
                </a:ln>
                <a:solidFill>
                  <a:prstClr val="white"/>
                </a:solidFill>
                <a:effectLst/>
                <a:uLnTx/>
                <a:uFillTx/>
                <a:latin typeface="微软雅黑 Light" panose="020B0502040204020203" charset="-122"/>
                <a:ea typeface="思源黑体 CN Regular" panose="020B0500000000000000" pitchFamily="34" charset="-122"/>
                <a:cs typeface="+mn-cs"/>
              </a:rPr>
              <a:t>数据集</a:t>
            </a:r>
          </a:p>
        </p:txBody>
      </p:sp>
      <p:grpSp>
        <p:nvGrpSpPr>
          <p:cNvPr id="105" name="组合 104"/>
          <p:cNvGrpSpPr/>
          <p:nvPr/>
        </p:nvGrpSpPr>
        <p:grpSpPr>
          <a:xfrm flipH="1">
            <a:off x="3278263" y="2022249"/>
            <a:ext cx="855864" cy="1386528"/>
            <a:chOff x="517665" y="1008858"/>
            <a:chExt cx="384558" cy="446086"/>
          </a:xfrm>
        </p:grpSpPr>
        <p:sp>
          <p:nvSpPr>
            <p:cNvPr id="106" name="任意多边形 754"/>
            <p:cNvSpPr/>
            <p:nvPr/>
          </p:nvSpPr>
          <p:spPr>
            <a:xfrm rot="16200000" flipH="1">
              <a:off x="486901" y="1039622"/>
              <a:ext cx="446086" cy="384558"/>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sp>
          <p:nvSpPr>
            <p:cNvPr id="107" name="任意多边形 755"/>
            <p:cNvSpPr/>
            <p:nvPr/>
          </p:nvSpPr>
          <p:spPr>
            <a:xfrm rot="16200000" flipH="1">
              <a:off x="801718" y="1185370"/>
              <a:ext cx="107950" cy="93060"/>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grpSp>
      <p:sp>
        <p:nvSpPr>
          <p:cNvPr id="109" name="文本框 108"/>
          <p:cNvSpPr txBox="1"/>
          <p:nvPr/>
        </p:nvSpPr>
        <p:spPr>
          <a:xfrm>
            <a:off x="4279111" y="2053298"/>
            <a:ext cx="3695922" cy="1661993"/>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微软雅黑 Light" panose="020B0502040204020203" charset="-122"/>
                <a:ea typeface="思源黑体 CN Regular" panose="020B0500000000000000" pitchFamily="34" charset="-122"/>
                <a:cs typeface="+mn-cs"/>
              </a:rPr>
              <a:t>改进数据分析与预测方法：</a:t>
            </a:r>
            <a:r>
              <a:rPr kumimoji="0" lang="zh-CN" altLang="en-US" sz="1600" b="0" i="0" u="none" strike="noStrike" kern="1200" cap="none" spc="0" normalizeH="0" baseline="0" noProof="0" dirty="0">
                <a:ln>
                  <a:noFill/>
                </a:ln>
                <a:solidFill>
                  <a:prstClr val="white"/>
                </a:solidFill>
                <a:effectLst/>
                <a:uLnTx/>
                <a:uFillTx/>
                <a:latin typeface="微软雅黑 Light" panose="020B0502040204020203" charset="-122"/>
                <a:ea typeface="思源黑体 CN Regular" panose="020B0500000000000000" pitchFamily="34" charset="-122"/>
                <a:cs typeface="+mn-cs"/>
              </a:rPr>
              <a:t>高级分析算法&amp;预测模型优化</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微软雅黑 Light" panose="020B0502040204020203" charset="-122"/>
                <a:ea typeface="思源黑体 CN Regular" panose="020B0500000000000000" pitchFamily="34" charset="-122"/>
                <a:cs typeface="+mn-cs"/>
              </a:rPr>
              <a:t>反馈和改进机制</a:t>
            </a:r>
            <a:r>
              <a:rPr lang="zh-CN" altLang="en-US" b="1" noProof="0" dirty="0">
                <a:solidFill>
                  <a:srgbClr val="FFC000"/>
                </a:solidFill>
                <a:latin typeface="微软雅黑 Light" panose="020B0502040204020203" charset="-122"/>
                <a:ea typeface="思源黑体 CN Regular" panose="020B0500000000000000" pitchFamily="34" charset="-122"/>
              </a:rPr>
              <a:t>：</a:t>
            </a:r>
            <a:r>
              <a:rPr kumimoji="0" lang="zh-CN" altLang="en-US" sz="1600" b="0" i="0" u="none" strike="noStrike" kern="1200" cap="none" spc="0" normalizeH="0" baseline="0" noProof="0" dirty="0">
                <a:ln>
                  <a:noFill/>
                </a:ln>
                <a:solidFill>
                  <a:prstClr val="white"/>
                </a:solidFill>
                <a:effectLst/>
                <a:uLnTx/>
                <a:uFillTx/>
                <a:latin typeface="微软雅黑 Light" panose="020B0502040204020203" charset="-122"/>
                <a:ea typeface="思源黑体 CN Regular" panose="020B0500000000000000" pitchFamily="34" charset="-122"/>
                <a:cs typeface="+mn-cs"/>
              </a:rPr>
              <a:t>将预测结果和实际结果进行对比分析</a:t>
            </a:r>
          </a:p>
        </p:txBody>
      </p:sp>
      <p:grpSp>
        <p:nvGrpSpPr>
          <p:cNvPr id="110" name="组合 109"/>
          <p:cNvGrpSpPr/>
          <p:nvPr/>
        </p:nvGrpSpPr>
        <p:grpSpPr>
          <a:xfrm flipH="1">
            <a:off x="8769785" y="2053298"/>
            <a:ext cx="855864" cy="1386528"/>
            <a:chOff x="517665" y="1008858"/>
            <a:chExt cx="384558" cy="446086"/>
          </a:xfrm>
        </p:grpSpPr>
        <p:sp>
          <p:nvSpPr>
            <p:cNvPr id="111" name="任意多边形 754"/>
            <p:cNvSpPr/>
            <p:nvPr/>
          </p:nvSpPr>
          <p:spPr>
            <a:xfrm rot="16200000" flipH="1">
              <a:off x="486901" y="1039622"/>
              <a:ext cx="446086" cy="384558"/>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sp>
          <p:nvSpPr>
            <p:cNvPr id="112" name="任意多边形 755"/>
            <p:cNvSpPr/>
            <p:nvPr/>
          </p:nvSpPr>
          <p:spPr>
            <a:xfrm rot="16200000" flipH="1">
              <a:off x="801718" y="1185370"/>
              <a:ext cx="107950" cy="93060"/>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grpSp>
      <p:sp>
        <p:nvSpPr>
          <p:cNvPr id="114" name="文本框 113"/>
          <p:cNvSpPr txBox="1"/>
          <p:nvPr/>
        </p:nvSpPr>
        <p:spPr>
          <a:xfrm>
            <a:off x="10056758" y="2636654"/>
            <a:ext cx="1876413" cy="286232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采用</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sym typeface="+mn-ea"/>
              </a:rPr>
              <a:t>数据封装技术</a:t>
            </a:r>
            <a:endParaRPr kumimoji="0" lang="en-US" altLang="zh-CN" sz="20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sym typeface="+mn-ea"/>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lang="en-US" altLang="zh-CN" sz="2000" b="1" dirty="0">
              <a:solidFill>
                <a:srgbClr val="62FFFF"/>
              </a:solidFill>
              <a:latin typeface="微软雅黑" panose="020B0503020204020204" pitchFamily="34" charset="-122"/>
              <a:ea typeface="微软雅黑" panose="020B0503020204020204" pitchFamily="34" charset="-122"/>
              <a:sym typeface="+mn-ea"/>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保护核心技术及模型算法</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微软雅黑 Light" panose="020B0502040204020203" charset="-122"/>
              <a:ea typeface="思源黑体 CN Regular" panose="020B0500000000000000" pitchFamily="34" charset="-122"/>
              <a:cs typeface="+mn-cs"/>
            </a:endParaRPr>
          </a:p>
        </p:txBody>
      </p:sp>
      <p:sp>
        <p:nvSpPr>
          <p:cNvPr id="115" name="文本框 24"/>
          <p:cNvSpPr txBox="1"/>
          <p:nvPr/>
        </p:nvSpPr>
        <p:spPr>
          <a:xfrm>
            <a:off x="103907" y="230805"/>
            <a:ext cx="11879262" cy="523220"/>
          </a:xfrm>
          <a:prstGeom prst="rect">
            <a:avLst/>
          </a:prstGeom>
          <a:noFill/>
        </p:spPr>
        <p:txBody>
          <a:bodyPr wrap="square" rtlCol="0">
            <a:spAutoFit/>
            <a:scene3d>
              <a:camera prst="orthographicFront"/>
              <a:lightRig rig="threePt" dir="t"/>
            </a:scene3d>
          </a:bodyPr>
          <a:lstStyle>
            <a:defPPr>
              <a:defRPr lang="en-US"/>
            </a:defPPr>
            <a:lvl1pPr marR="0" lvl="0" indent="0" defTabSz="409575" fontAlgn="auto">
              <a:lnSpc>
                <a:spcPct val="100000"/>
              </a:lnSpc>
              <a:spcBef>
                <a:spcPts val="0"/>
              </a:spcBef>
              <a:spcAft>
                <a:spcPts val="0"/>
              </a:spcAft>
              <a:buClrTx/>
              <a:buSzTx/>
              <a:buFontTx/>
              <a:buNone/>
              <a:defRPr kumimoji="0" sz="4400" b="1" i="0" u="none" strike="noStrike" cap="none" spc="0" normalizeH="0" baseline="0">
                <a:ln>
                  <a:noFill/>
                </a:ln>
                <a:gradFill flip="none" rotWithShape="1">
                  <a:gsLst>
                    <a:gs pos="0">
                      <a:srgbClr val="62FFFF"/>
                    </a:gs>
                    <a:gs pos="100000">
                      <a:srgbClr val="0D69FF"/>
                    </a:gs>
                  </a:gsLst>
                  <a:lin ang="2700000" scaled="1"/>
                  <a:tileRect/>
                </a:gradFill>
                <a:effectLst>
                  <a:outerShdw blurRad="38100" dist="38100" dir="2700000" algn="tl">
                    <a:srgbClr val="000000">
                      <a:alpha val="43137"/>
                    </a:srgbClr>
                  </a:outerShdw>
                </a:effectLst>
                <a:uLnTx/>
                <a:uFillTx/>
                <a:latin typeface="思源宋体 Heavy" panose="02020900000000000000" pitchFamily="18" charset="-122"/>
                <a:ea typeface="思源宋体 Heavy" panose="02020900000000000000" pitchFamily="18" charset="-122"/>
              </a:defRPr>
            </a:lvl1pPr>
            <a:lvl2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2pPr>
            <a:lvl3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3pPr>
            <a:lvl4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4pPr>
            <a:lvl5pPr marL="0" marR="0" indent="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5pPr>
            <a:lvl6pPr marL="0" marR="0" indent="3556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6pPr>
            <a:lvl7pPr marL="0" marR="0" indent="7112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7pPr>
            <a:lvl8pPr marL="0" marR="0" indent="10668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8pPr>
            <a:lvl9pPr marL="0" marR="0" indent="1422400" algn="ctr" defTabSz="584200">
              <a:lnSpc>
                <a:spcPct val="100000"/>
              </a:lnSpc>
              <a:spcBef>
                <a:spcPts val="0"/>
              </a:spcBef>
              <a:spcAft>
                <a:spcPts val="0"/>
              </a:spcAft>
              <a:buClrTx/>
              <a:buSzTx/>
              <a:buFontTx/>
              <a:buNone/>
              <a:defRPr sz="3600" b="0" i="0" u="none" strike="noStrike" cap="none" spc="0" baseline="0">
                <a:ln>
                  <a:noFill/>
                </a:ln>
                <a:solidFill>
                  <a:srgbClr val="000000"/>
                </a:solidFill>
                <a:uFillTx/>
                <a:latin typeface="Gill Sans"/>
                <a:ea typeface="Gill Sans"/>
                <a:cs typeface="Gill Sans"/>
              </a:defRPr>
            </a:lvl9pPr>
          </a:lstStyle>
          <a:p>
            <a:pPr lvl="0" algn="ctr">
              <a:defRPr/>
            </a:pPr>
            <a:r>
              <a:rPr lang="zh-CN" altLang="en-US" sz="2800" dirty="0">
                <a:gradFill>
                  <a:gsLst>
                    <a:gs pos="0">
                      <a:srgbClr val="FEE042"/>
                    </a:gs>
                    <a:gs pos="100000">
                      <a:srgbClr val="FB7894"/>
                    </a:gs>
                  </a:gsLst>
                  <a:lin ang="2700000" scaled="1"/>
                </a:gradFill>
                <a:effectLst/>
                <a:latin typeface="微软雅黑" panose="020B0503020204020204" pitchFamily="34" charset="-122"/>
                <a:ea typeface="微软雅黑" panose="020B0503020204020204" pitchFamily="34" charset="-122"/>
                <a:cs typeface="+mj-ea"/>
                <a:sym typeface="Calibri" panose="020F0502020204030204" pitchFamily="34" charset="0"/>
              </a:rPr>
              <a:t>优化图像数据获取</a:t>
            </a:r>
            <a:r>
              <a:rPr lang="en-US" altLang="zh-CN" sz="2800" dirty="0">
                <a:gradFill>
                  <a:gsLst>
                    <a:gs pos="0">
                      <a:srgbClr val="FEE042"/>
                    </a:gs>
                    <a:gs pos="100000">
                      <a:srgbClr val="FB7894"/>
                    </a:gs>
                  </a:gsLst>
                  <a:lin ang="2700000" scaled="1"/>
                </a:gradFill>
                <a:effectLst/>
                <a:latin typeface="微软雅黑" panose="020B0503020204020204" pitchFamily="34" charset="-122"/>
                <a:ea typeface="微软雅黑" panose="020B0503020204020204" pitchFamily="34" charset="-122"/>
                <a:cs typeface="+mj-ea"/>
                <a:sym typeface="Calibri" panose="020F0502020204030204" pitchFamily="34" charset="0"/>
              </a:rPr>
              <a:t>+</a:t>
            </a:r>
            <a:r>
              <a:rPr lang="zh-CN" altLang="en-US" sz="2800" dirty="0">
                <a:gradFill>
                  <a:gsLst>
                    <a:gs pos="0">
                      <a:srgbClr val="FEE042"/>
                    </a:gs>
                    <a:gs pos="100000">
                      <a:srgbClr val="FB7894"/>
                    </a:gs>
                  </a:gsLst>
                  <a:lin ang="2700000" scaled="1"/>
                </a:gradFill>
                <a:effectLst/>
                <a:latin typeface="微软雅黑" panose="020B0503020204020204" pitchFamily="34" charset="-122"/>
                <a:ea typeface="微软雅黑" panose="020B0503020204020204" pitchFamily="34" charset="-122"/>
                <a:cs typeface="+mj-ea"/>
                <a:sym typeface="Calibri" panose="020F0502020204030204" pitchFamily="34" charset="0"/>
              </a:rPr>
              <a:t>深度学习模型助力</a:t>
            </a:r>
          </a:p>
        </p:txBody>
      </p:sp>
      <p:sp>
        <p:nvSpPr>
          <p:cNvPr id="116" name="文本框 115"/>
          <p:cNvSpPr txBox="1"/>
          <p:nvPr/>
        </p:nvSpPr>
        <p:spPr>
          <a:xfrm>
            <a:off x="-494349" y="2169342"/>
            <a:ext cx="4469915" cy="50783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D7D31"/>
                </a:solidFill>
                <a:effectLst/>
                <a:uLnTx/>
                <a:uFillTx/>
                <a:latin typeface="微软雅黑 Light" panose="020B0502040204020203" charset="-122"/>
                <a:ea typeface="思源黑体 CN Regular" panose="020B0500000000000000" pitchFamily="34" charset="-122"/>
                <a:cs typeface="+mn-cs"/>
              </a:rPr>
              <a:t>使用权威的航空数据集</a:t>
            </a:r>
            <a:endParaRPr kumimoji="0" lang="zh-CN" altLang="en-US" sz="1800" b="1" i="0" u="none" strike="noStrike" kern="1200" cap="none" spc="0" normalizeH="0" baseline="0" noProof="0" dirty="0">
              <a:ln>
                <a:noFill/>
              </a:ln>
              <a:solidFill>
                <a:srgbClr val="62FFFF"/>
              </a:solidFill>
              <a:effectLst/>
              <a:uLnTx/>
              <a:uFillTx/>
              <a:latin typeface="微软雅黑 Light" panose="020B0502040204020203" charset="-122"/>
              <a:ea typeface="思源黑体 CN Regular" panose="020B0500000000000000" pitchFamily="34" charset="-122"/>
              <a:cs typeface="+mn-cs"/>
            </a:endParaRPr>
          </a:p>
        </p:txBody>
      </p:sp>
      <p:grpSp>
        <p:nvGrpSpPr>
          <p:cNvPr id="55" name="组合 54"/>
          <p:cNvGrpSpPr/>
          <p:nvPr/>
        </p:nvGrpSpPr>
        <p:grpSpPr>
          <a:xfrm>
            <a:off x="3604995" y="6359535"/>
            <a:ext cx="4734528" cy="246919"/>
            <a:chOff x="2919408" y="1206523"/>
            <a:chExt cx="6251713" cy="326044"/>
          </a:xfrm>
        </p:grpSpPr>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t="25222"/>
            <a:stretch>
              <a:fillRect/>
            </a:stretch>
          </p:blipFill>
          <p:spPr>
            <a:xfrm rot="10800000">
              <a:off x="2919408" y="1206524"/>
              <a:ext cx="697626" cy="326043"/>
            </a:xfrm>
            <a:prstGeom prst="rect">
              <a:avLst/>
            </a:prstGeom>
          </p:spPr>
        </p:pic>
        <p:pic>
          <p:nvPicPr>
            <p:cNvPr id="57" name="图片 56"/>
            <p:cNvPicPr>
              <a:picLocks noChangeAspect="1"/>
            </p:cNvPicPr>
            <p:nvPr/>
          </p:nvPicPr>
          <p:blipFill rotWithShape="1">
            <a:blip r:embed="rId5" cstate="print">
              <a:extLst>
                <a:ext uri="{28A0092B-C50C-407E-A947-70E740481C1C}">
                  <a14:useLocalDpi xmlns:a14="http://schemas.microsoft.com/office/drawing/2010/main" val="0"/>
                </a:ext>
              </a:extLst>
            </a:blip>
            <a:srcRect t="25222"/>
            <a:stretch>
              <a:fillRect/>
            </a:stretch>
          </p:blipFill>
          <p:spPr>
            <a:xfrm rot="10800000">
              <a:off x="8473495" y="1206523"/>
              <a:ext cx="697626" cy="326043"/>
            </a:xfrm>
            <a:prstGeom prst="rect">
              <a:avLst/>
            </a:prstGeom>
          </p:spPr>
        </p:pic>
      </p:grpSp>
      <p:grpSp>
        <p:nvGrpSpPr>
          <p:cNvPr id="58" name="组合 57"/>
          <p:cNvGrpSpPr/>
          <p:nvPr/>
        </p:nvGrpSpPr>
        <p:grpSpPr>
          <a:xfrm>
            <a:off x="1932061" y="5476503"/>
            <a:ext cx="8194196" cy="1261572"/>
            <a:chOff x="5014853" y="1960248"/>
            <a:chExt cx="8194196" cy="3474144"/>
          </a:xfrm>
        </p:grpSpPr>
        <p:sp>
          <p:nvSpPr>
            <p:cNvPr id="60" name="椭圆 59"/>
            <p:cNvSpPr/>
            <p:nvPr/>
          </p:nvSpPr>
          <p:spPr>
            <a:xfrm>
              <a:off x="5014853" y="1960248"/>
              <a:ext cx="8194196" cy="3474144"/>
            </a:xfrm>
            <a:prstGeom prst="ellipse">
              <a:avLst/>
            </a:prstGeom>
            <a:gradFill>
              <a:gsLst>
                <a:gs pos="0">
                  <a:srgbClr val="16F7BC">
                    <a:alpha val="0"/>
                  </a:srgbClr>
                </a:gs>
                <a:gs pos="100000">
                  <a:srgbClr val="16F7BC">
                    <a:alpha val="4000"/>
                  </a:srgbClr>
                </a:gs>
              </a:gsLst>
              <a:lin ang="5400000" scaled="1"/>
            </a:gradFill>
            <a:ln>
              <a:gradFill>
                <a:gsLst>
                  <a:gs pos="0">
                    <a:srgbClr val="16F7BC">
                      <a:alpha val="0"/>
                    </a:srgbClr>
                  </a:gs>
                  <a:gs pos="100000">
                    <a:srgbClr val="16F7BC">
                      <a:alpha val="4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61" name="椭圆 60"/>
            <p:cNvSpPr/>
            <p:nvPr/>
          </p:nvSpPr>
          <p:spPr>
            <a:xfrm>
              <a:off x="6553794" y="2140886"/>
              <a:ext cx="5116314" cy="2169195"/>
            </a:xfrm>
            <a:prstGeom prst="ellipse">
              <a:avLst/>
            </a:prstGeom>
            <a:gradFill>
              <a:gsLst>
                <a:gs pos="0">
                  <a:srgbClr val="16F7BC">
                    <a:alpha val="0"/>
                  </a:srgbClr>
                </a:gs>
                <a:gs pos="100000">
                  <a:srgbClr val="16F7BC">
                    <a:alpha val="4000"/>
                  </a:srgbClr>
                </a:gs>
              </a:gsLst>
              <a:lin ang="5400000" scaled="1"/>
            </a:gradFill>
            <a:ln>
              <a:gradFill>
                <a:gsLst>
                  <a:gs pos="0">
                    <a:srgbClr val="16F7BC">
                      <a:alpha val="0"/>
                    </a:srgbClr>
                  </a:gs>
                  <a:gs pos="100000">
                    <a:srgbClr val="16F7BC">
                      <a:alpha val="4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62" name="椭圆 61"/>
            <p:cNvSpPr/>
            <p:nvPr/>
          </p:nvSpPr>
          <p:spPr>
            <a:xfrm>
              <a:off x="7413067" y="2345590"/>
              <a:ext cx="3397769" cy="1440573"/>
            </a:xfrm>
            <a:prstGeom prst="ellipse">
              <a:avLst/>
            </a:prstGeom>
            <a:gradFill>
              <a:gsLst>
                <a:gs pos="0">
                  <a:srgbClr val="16F7BC">
                    <a:alpha val="0"/>
                  </a:srgbClr>
                </a:gs>
                <a:gs pos="100000">
                  <a:srgbClr val="16F7BC">
                    <a:alpha val="50000"/>
                  </a:srgbClr>
                </a:gs>
              </a:gsLst>
              <a:lin ang="5400000" scaled="1"/>
            </a:gradFill>
            <a:ln>
              <a:gradFill>
                <a:gsLst>
                  <a:gs pos="0">
                    <a:srgbClr val="16F7BC">
                      <a:alpha val="0"/>
                    </a:srgbClr>
                  </a:gs>
                  <a:gs pos="100000">
                    <a:srgbClr val="16F7BC">
                      <a:alpha val="4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64" name="椭圆 63"/>
            <p:cNvSpPr/>
            <p:nvPr/>
          </p:nvSpPr>
          <p:spPr>
            <a:xfrm>
              <a:off x="7842191" y="2475066"/>
              <a:ext cx="2539519" cy="1076696"/>
            </a:xfrm>
            <a:prstGeom prst="ellipse">
              <a:avLst/>
            </a:prstGeom>
            <a:gradFill>
              <a:gsLst>
                <a:gs pos="0">
                  <a:srgbClr val="16F7BC">
                    <a:alpha val="0"/>
                  </a:srgbClr>
                </a:gs>
                <a:gs pos="100000">
                  <a:srgbClr val="16F7BC">
                    <a:alpha val="80000"/>
                  </a:srgbClr>
                </a:gs>
              </a:gsLst>
              <a:lin ang="5400000" scaled="1"/>
            </a:gradFill>
            <a:ln>
              <a:gradFill>
                <a:gsLst>
                  <a:gs pos="0">
                    <a:srgbClr val="16F7BC">
                      <a:alpha val="0"/>
                    </a:srgbClr>
                  </a:gs>
                  <a:gs pos="100000">
                    <a:srgbClr val="16F7BC">
                      <a:alpha val="4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grpSp>
      <p:grpSp>
        <p:nvGrpSpPr>
          <p:cNvPr id="70" name="组合 69"/>
          <p:cNvGrpSpPr/>
          <p:nvPr/>
        </p:nvGrpSpPr>
        <p:grpSpPr>
          <a:xfrm flipH="1">
            <a:off x="3338862" y="4482290"/>
            <a:ext cx="855864" cy="1386528"/>
            <a:chOff x="517665" y="1008858"/>
            <a:chExt cx="384558" cy="446086"/>
          </a:xfrm>
        </p:grpSpPr>
        <p:sp>
          <p:nvSpPr>
            <p:cNvPr id="71" name="任意多边形 754"/>
            <p:cNvSpPr/>
            <p:nvPr/>
          </p:nvSpPr>
          <p:spPr>
            <a:xfrm rot="16200000" flipH="1">
              <a:off x="486901" y="1039622"/>
              <a:ext cx="446086" cy="384558"/>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sp>
          <p:nvSpPr>
            <p:cNvPr id="80" name="任意多边形 755"/>
            <p:cNvSpPr/>
            <p:nvPr/>
          </p:nvSpPr>
          <p:spPr>
            <a:xfrm rot="16200000" flipH="1">
              <a:off x="801718" y="1185370"/>
              <a:ext cx="107950" cy="93060"/>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grpSp>
      <p:sp>
        <p:nvSpPr>
          <p:cNvPr id="86" name="文本框 85"/>
          <p:cNvSpPr txBox="1"/>
          <p:nvPr/>
        </p:nvSpPr>
        <p:spPr>
          <a:xfrm>
            <a:off x="4339710" y="4513339"/>
            <a:ext cx="3695922" cy="1661993"/>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微软雅黑 Light" panose="020B0502040204020203" charset="-122"/>
                <a:ea typeface="思源黑体 CN Regular" panose="020B0500000000000000" pitchFamily="34" charset="-122"/>
                <a:cs typeface="+mn-cs"/>
              </a:rPr>
              <a:t>优化图像预处理方法：</a:t>
            </a:r>
            <a:r>
              <a:rPr kumimoji="0" lang="zh-CN" altLang="en-US" sz="1600" b="0" i="0" u="none" strike="noStrike" kern="1200" cap="none" spc="0" normalizeH="0" baseline="0" noProof="0" dirty="0">
                <a:ln>
                  <a:noFill/>
                </a:ln>
                <a:solidFill>
                  <a:prstClr val="white"/>
                </a:solidFill>
                <a:effectLst/>
                <a:uLnTx/>
                <a:uFillTx/>
                <a:latin typeface="微软雅黑 Light" panose="020B0502040204020203" charset="-122"/>
                <a:ea typeface="思源黑体 CN Regular" panose="020B0500000000000000" pitchFamily="34" charset="-122"/>
                <a:cs typeface="+mn-cs"/>
              </a:rPr>
              <a:t>分割待检测部分，去除噪声，降低数据运算量</a:t>
            </a:r>
            <a:endParaRPr kumimoji="0" lang="en-US" altLang="zh-CN" sz="1600" b="0" i="0" u="none" strike="noStrike" kern="1200" cap="none" spc="0" normalizeH="0" baseline="0" noProof="0" dirty="0">
              <a:ln>
                <a:noFill/>
              </a:ln>
              <a:solidFill>
                <a:prstClr val="white"/>
              </a:solidFill>
              <a:effectLst/>
              <a:uLnTx/>
              <a:uFillTx/>
              <a:latin typeface="微软雅黑 Light" panose="020B0502040204020203" charset="-122"/>
              <a:ea typeface="思源黑体 CN Regular" panose="020B0500000000000000"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b="1" dirty="0">
                <a:solidFill>
                  <a:srgbClr val="FFC000"/>
                </a:solidFill>
                <a:latin typeface="微软雅黑 Light" panose="020B0502040204020203" charset="-122"/>
                <a:ea typeface="思源黑体 CN Regular" panose="020B0500000000000000" pitchFamily="34" charset="-122"/>
              </a:rPr>
              <a:t>改进异常检测模型：</a:t>
            </a:r>
            <a:r>
              <a:rPr kumimoji="0" lang="zh-CN" altLang="en-US" sz="1600" b="0" i="0" u="none" strike="noStrike" kern="1200" cap="none" spc="0" normalizeH="0" baseline="0" noProof="0" dirty="0">
                <a:ln>
                  <a:noFill/>
                </a:ln>
                <a:solidFill>
                  <a:prstClr val="white"/>
                </a:solidFill>
                <a:effectLst/>
                <a:uLnTx/>
                <a:uFillTx/>
                <a:latin typeface="微软雅黑 Light" panose="020B0502040204020203" charset="-122"/>
                <a:ea typeface="思源黑体 CN Regular" panose="020B0500000000000000" pitchFamily="34" charset="-122"/>
                <a:cs typeface="+mn-cs"/>
              </a:rPr>
              <a:t>增强模型普适性，针对不同类型缺陷进行训练优化</a:t>
            </a:r>
          </a:p>
        </p:txBody>
      </p:sp>
      <p:grpSp>
        <p:nvGrpSpPr>
          <p:cNvPr id="119" name="组合 118"/>
          <p:cNvGrpSpPr/>
          <p:nvPr/>
        </p:nvGrpSpPr>
        <p:grpSpPr>
          <a:xfrm>
            <a:off x="8737" y="3909724"/>
            <a:ext cx="3301179" cy="2308689"/>
            <a:chOff x="10803960" y="1236763"/>
            <a:chExt cx="3695408" cy="3949936"/>
          </a:xfrm>
        </p:grpSpPr>
        <p:sp>
          <p:nvSpPr>
            <p:cNvPr id="120" name="椭圆 119"/>
            <p:cNvSpPr/>
            <p:nvPr/>
          </p:nvSpPr>
          <p:spPr>
            <a:xfrm>
              <a:off x="11265000" y="4447660"/>
              <a:ext cx="2737981" cy="559242"/>
            </a:xfrm>
            <a:prstGeom prst="ellipse">
              <a:avLst/>
            </a:prstGeom>
            <a:gradFill>
              <a:gsLst>
                <a:gs pos="0">
                  <a:srgbClr val="16F7BC">
                    <a:alpha val="0"/>
                  </a:srgbClr>
                </a:gs>
                <a:gs pos="100000">
                  <a:srgbClr val="16F7BC">
                    <a:alpha val="38000"/>
                  </a:srgbClr>
                </a:gs>
              </a:gsLst>
              <a:lin ang="5400000" scaled="1"/>
            </a:gradFill>
            <a:ln>
              <a:gradFill>
                <a:gsLst>
                  <a:gs pos="0">
                    <a:srgbClr val="16F7BC">
                      <a:alpha val="0"/>
                    </a:srgbClr>
                  </a:gs>
                  <a:gs pos="100000">
                    <a:srgbClr val="16F7B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1" name="椭圆 120"/>
            <p:cNvSpPr/>
            <p:nvPr/>
          </p:nvSpPr>
          <p:spPr>
            <a:xfrm>
              <a:off x="10803960" y="4323393"/>
              <a:ext cx="3660062" cy="863306"/>
            </a:xfrm>
            <a:prstGeom prst="ellipse">
              <a:avLst/>
            </a:prstGeom>
            <a:noFill/>
            <a:ln>
              <a:gradFill>
                <a:gsLst>
                  <a:gs pos="0">
                    <a:srgbClr val="16F7BC">
                      <a:alpha val="0"/>
                    </a:srgbClr>
                  </a:gs>
                  <a:gs pos="100000">
                    <a:srgbClr val="16F7B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2" name="等腰三角形 121"/>
            <p:cNvSpPr/>
            <p:nvPr/>
          </p:nvSpPr>
          <p:spPr>
            <a:xfrm>
              <a:off x="11265000" y="1426231"/>
              <a:ext cx="2737981" cy="3334750"/>
            </a:xfrm>
            <a:prstGeom prst="triangle">
              <a:avLst/>
            </a:prstGeom>
            <a:gradFill>
              <a:gsLst>
                <a:gs pos="0">
                  <a:srgbClr val="83FFE6">
                    <a:alpha val="0"/>
                  </a:srgbClr>
                </a:gs>
                <a:gs pos="100000">
                  <a:srgbClr val="83FFE6">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3" name="等腰三角形 122"/>
            <p:cNvSpPr/>
            <p:nvPr/>
          </p:nvSpPr>
          <p:spPr>
            <a:xfrm>
              <a:off x="10839306" y="1236763"/>
              <a:ext cx="3660062" cy="3514549"/>
            </a:xfrm>
            <a:prstGeom prst="triangle">
              <a:avLst/>
            </a:prstGeom>
            <a:gradFill>
              <a:gsLst>
                <a:gs pos="0">
                  <a:srgbClr val="16F7BC">
                    <a:alpha val="0"/>
                  </a:srgbClr>
                </a:gs>
                <a:gs pos="100000">
                  <a:srgbClr val="16F7BC">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24" name="文本框 123"/>
          <p:cNvSpPr txBox="1"/>
          <p:nvPr/>
        </p:nvSpPr>
        <p:spPr>
          <a:xfrm>
            <a:off x="-447321" y="4633900"/>
            <a:ext cx="4469915" cy="9233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D7D31"/>
                </a:solidFill>
                <a:effectLst/>
                <a:uLnTx/>
                <a:uFillTx/>
                <a:latin typeface="微软雅黑 Light" panose="020B0502040204020203" charset="-122"/>
                <a:ea typeface="思源黑体 CN Regular" panose="020B0500000000000000" pitchFamily="34" charset="-122"/>
                <a:cs typeface="+mn-cs"/>
              </a:rPr>
              <a:t>工业相机采集高精度图像</a:t>
            </a:r>
            <a:endParaRPr kumimoji="0" lang="en-US" altLang="zh-CN" sz="1800" b="1" i="0" u="none" strike="noStrike" kern="1200" cap="none" spc="0" normalizeH="0" baseline="0" noProof="0" dirty="0">
              <a:ln>
                <a:noFill/>
              </a:ln>
              <a:solidFill>
                <a:srgbClr val="ED7D31"/>
              </a:solidFill>
              <a:effectLst/>
              <a:uLnTx/>
              <a:uFillTx/>
              <a:latin typeface="微软雅黑 Light" panose="020B0502040204020203" charset="-122"/>
              <a:ea typeface="思源黑体 CN Regular" panose="020B0500000000000000"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b="1" dirty="0">
                <a:solidFill>
                  <a:srgbClr val="ED7D31"/>
                </a:solidFill>
                <a:latin typeface="微软雅黑 Light" panose="020B0502040204020203" charset="-122"/>
                <a:ea typeface="思源黑体 CN Regular" panose="020B0500000000000000" pitchFamily="34" charset="-122"/>
              </a:rPr>
              <a:t>均匀背光、稳定夹持保证质量</a:t>
            </a:r>
            <a:endParaRPr kumimoji="0" lang="zh-CN" altLang="en-US" sz="1800" b="1" i="0" u="none" strike="noStrike" kern="1200" cap="none" spc="0" normalizeH="0" baseline="0" noProof="0" dirty="0">
              <a:ln>
                <a:noFill/>
              </a:ln>
              <a:solidFill>
                <a:srgbClr val="62FFFF"/>
              </a:solidFill>
              <a:effectLst/>
              <a:uLnTx/>
              <a:uFillTx/>
              <a:latin typeface="微软雅黑 Light" panose="020B0502040204020203" charset="-122"/>
              <a:ea typeface="思源黑体 CN Regular" panose="020B0500000000000000" pitchFamily="34" charset="-122"/>
              <a:cs typeface="+mn-cs"/>
            </a:endParaRPr>
          </a:p>
        </p:txBody>
      </p:sp>
      <p:grpSp>
        <p:nvGrpSpPr>
          <p:cNvPr id="130" name="组合 129"/>
          <p:cNvGrpSpPr/>
          <p:nvPr/>
        </p:nvGrpSpPr>
        <p:grpSpPr>
          <a:xfrm flipH="1">
            <a:off x="8779977" y="4415338"/>
            <a:ext cx="855864" cy="1386528"/>
            <a:chOff x="517665" y="1008858"/>
            <a:chExt cx="384558" cy="446086"/>
          </a:xfrm>
        </p:grpSpPr>
        <p:sp>
          <p:nvSpPr>
            <p:cNvPr id="131" name="任意多边形 754"/>
            <p:cNvSpPr/>
            <p:nvPr/>
          </p:nvSpPr>
          <p:spPr>
            <a:xfrm rot="16200000" flipH="1">
              <a:off x="486901" y="1039622"/>
              <a:ext cx="446086" cy="384558"/>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sp>
          <p:nvSpPr>
            <p:cNvPr id="132" name="任意多边形 755"/>
            <p:cNvSpPr/>
            <p:nvPr/>
          </p:nvSpPr>
          <p:spPr>
            <a:xfrm rot="16200000" flipH="1">
              <a:off x="801718" y="1185370"/>
              <a:ext cx="107950" cy="93060"/>
            </a:xfrm>
            <a:custGeom>
              <a:avLst/>
              <a:gdLst>
                <a:gd name="connsiteX0" fmla="*/ 277586 w 555171"/>
                <a:gd name="connsiteY0" fmla="*/ 0 h 478596"/>
                <a:gd name="connsiteX1" fmla="*/ 555171 w 555171"/>
                <a:gd name="connsiteY1" fmla="*/ 478596 h 478596"/>
                <a:gd name="connsiteX2" fmla="*/ 443996 w 555171"/>
                <a:gd name="connsiteY2" fmla="*/ 478596 h 478596"/>
                <a:gd name="connsiteX3" fmla="*/ 277586 w 555171"/>
                <a:gd name="connsiteY3" fmla="*/ 191682 h 478596"/>
                <a:gd name="connsiteX4" fmla="*/ 111176 w 555171"/>
                <a:gd name="connsiteY4" fmla="*/ 478596 h 478596"/>
                <a:gd name="connsiteX5" fmla="*/ 0 w 555171"/>
                <a:gd name="connsiteY5" fmla="*/ 478596 h 47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 h="478596">
                  <a:moveTo>
                    <a:pt x="277586" y="0"/>
                  </a:moveTo>
                  <a:lnTo>
                    <a:pt x="555171" y="478596"/>
                  </a:lnTo>
                  <a:lnTo>
                    <a:pt x="443996" y="478596"/>
                  </a:lnTo>
                  <a:lnTo>
                    <a:pt x="277586" y="191682"/>
                  </a:lnTo>
                  <a:lnTo>
                    <a:pt x="111176" y="478596"/>
                  </a:lnTo>
                  <a:lnTo>
                    <a:pt x="0" y="478596"/>
                  </a:lnTo>
                  <a:close/>
                </a:path>
              </a:pathLst>
            </a:custGeom>
            <a:gradFill>
              <a:gsLst>
                <a:gs pos="0">
                  <a:srgbClr val="04D8DE"/>
                </a:gs>
                <a:gs pos="100000">
                  <a:srgbClr val="04D8DE">
                    <a:alpha val="0"/>
                  </a:srgbClr>
                </a:gs>
              </a:gsLst>
              <a:lin ang="5400000" scaled="1"/>
            </a:gra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badi" panose="020B0604020104020204" pitchFamily="34" charset="0"/>
                <a:ea typeface="华文细黑" panose="02010600040101010101" pitchFamily="2" charset="-122"/>
                <a:cs typeface="+mn-cs"/>
              </a:endParaRPr>
            </a:p>
          </p:txBody>
        </p:sp>
      </p:grpSp>
      <p:grpSp>
        <p:nvGrpSpPr>
          <p:cNvPr id="140" name="组合 139"/>
          <p:cNvGrpSpPr/>
          <p:nvPr/>
        </p:nvGrpSpPr>
        <p:grpSpPr>
          <a:xfrm>
            <a:off x="9330610" y="1769060"/>
            <a:ext cx="3301179" cy="2308689"/>
            <a:chOff x="10803960" y="1236763"/>
            <a:chExt cx="3695408" cy="3949936"/>
          </a:xfrm>
        </p:grpSpPr>
        <p:sp>
          <p:nvSpPr>
            <p:cNvPr id="141" name="椭圆 140"/>
            <p:cNvSpPr/>
            <p:nvPr/>
          </p:nvSpPr>
          <p:spPr>
            <a:xfrm>
              <a:off x="11265000" y="4447660"/>
              <a:ext cx="2737981" cy="559242"/>
            </a:xfrm>
            <a:prstGeom prst="ellipse">
              <a:avLst/>
            </a:prstGeom>
            <a:gradFill>
              <a:gsLst>
                <a:gs pos="0">
                  <a:srgbClr val="16F7BC">
                    <a:alpha val="0"/>
                  </a:srgbClr>
                </a:gs>
                <a:gs pos="100000">
                  <a:srgbClr val="16F7BC">
                    <a:alpha val="38000"/>
                  </a:srgbClr>
                </a:gs>
              </a:gsLst>
              <a:lin ang="5400000" scaled="1"/>
            </a:gradFill>
            <a:ln>
              <a:gradFill>
                <a:gsLst>
                  <a:gs pos="0">
                    <a:srgbClr val="16F7BC">
                      <a:alpha val="0"/>
                    </a:srgbClr>
                  </a:gs>
                  <a:gs pos="100000">
                    <a:srgbClr val="16F7B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2" name="椭圆 141"/>
            <p:cNvSpPr/>
            <p:nvPr/>
          </p:nvSpPr>
          <p:spPr>
            <a:xfrm>
              <a:off x="10803960" y="4323393"/>
              <a:ext cx="3660062" cy="863306"/>
            </a:xfrm>
            <a:prstGeom prst="ellipse">
              <a:avLst/>
            </a:prstGeom>
            <a:noFill/>
            <a:ln>
              <a:gradFill>
                <a:gsLst>
                  <a:gs pos="0">
                    <a:srgbClr val="16F7BC">
                      <a:alpha val="0"/>
                    </a:srgbClr>
                  </a:gs>
                  <a:gs pos="100000">
                    <a:srgbClr val="16F7B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3" name="等腰三角形 142"/>
            <p:cNvSpPr/>
            <p:nvPr/>
          </p:nvSpPr>
          <p:spPr>
            <a:xfrm>
              <a:off x="11265000" y="1426231"/>
              <a:ext cx="2737981" cy="3334750"/>
            </a:xfrm>
            <a:prstGeom prst="triangle">
              <a:avLst/>
            </a:prstGeom>
            <a:gradFill>
              <a:gsLst>
                <a:gs pos="0">
                  <a:srgbClr val="83FFE6">
                    <a:alpha val="0"/>
                  </a:srgbClr>
                </a:gs>
                <a:gs pos="100000">
                  <a:srgbClr val="83FFE6">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4" name="等腰三角形 143"/>
            <p:cNvSpPr/>
            <p:nvPr/>
          </p:nvSpPr>
          <p:spPr>
            <a:xfrm>
              <a:off x="10839306" y="1236763"/>
              <a:ext cx="3660062" cy="3514549"/>
            </a:xfrm>
            <a:prstGeom prst="triangle">
              <a:avLst/>
            </a:prstGeom>
            <a:gradFill>
              <a:gsLst>
                <a:gs pos="0">
                  <a:srgbClr val="16F7BC">
                    <a:alpha val="0"/>
                  </a:srgbClr>
                </a:gs>
                <a:gs pos="100000">
                  <a:srgbClr val="16F7BC">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46" name="组合 145"/>
          <p:cNvGrpSpPr/>
          <p:nvPr/>
        </p:nvGrpSpPr>
        <p:grpSpPr>
          <a:xfrm flipV="1">
            <a:off x="9346063" y="3582908"/>
            <a:ext cx="3301179" cy="2306677"/>
            <a:chOff x="10803960" y="1236763"/>
            <a:chExt cx="3695408" cy="3949936"/>
          </a:xfrm>
        </p:grpSpPr>
        <p:sp>
          <p:nvSpPr>
            <p:cNvPr id="147" name="椭圆 146"/>
            <p:cNvSpPr/>
            <p:nvPr/>
          </p:nvSpPr>
          <p:spPr>
            <a:xfrm>
              <a:off x="11265000" y="4447660"/>
              <a:ext cx="2737981" cy="559242"/>
            </a:xfrm>
            <a:prstGeom prst="ellipse">
              <a:avLst/>
            </a:prstGeom>
            <a:gradFill>
              <a:gsLst>
                <a:gs pos="0">
                  <a:srgbClr val="16F7BC">
                    <a:alpha val="0"/>
                  </a:srgbClr>
                </a:gs>
                <a:gs pos="100000">
                  <a:srgbClr val="16F7BC">
                    <a:alpha val="38000"/>
                  </a:srgbClr>
                </a:gs>
              </a:gsLst>
              <a:lin ang="5400000" scaled="1"/>
            </a:gradFill>
            <a:ln>
              <a:gradFill>
                <a:gsLst>
                  <a:gs pos="0">
                    <a:srgbClr val="16F7BC">
                      <a:alpha val="0"/>
                    </a:srgbClr>
                  </a:gs>
                  <a:gs pos="100000">
                    <a:srgbClr val="16F7B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8" name="椭圆 147"/>
            <p:cNvSpPr/>
            <p:nvPr/>
          </p:nvSpPr>
          <p:spPr>
            <a:xfrm>
              <a:off x="10803960" y="4323393"/>
              <a:ext cx="3660062" cy="863306"/>
            </a:xfrm>
            <a:prstGeom prst="ellipse">
              <a:avLst/>
            </a:prstGeom>
            <a:noFill/>
            <a:ln>
              <a:gradFill>
                <a:gsLst>
                  <a:gs pos="0">
                    <a:srgbClr val="16F7BC">
                      <a:alpha val="0"/>
                    </a:srgbClr>
                  </a:gs>
                  <a:gs pos="100000">
                    <a:srgbClr val="16F7B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9" name="等腰三角形 148"/>
            <p:cNvSpPr/>
            <p:nvPr/>
          </p:nvSpPr>
          <p:spPr>
            <a:xfrm>
              <a:off x="11265000" y="1426231"/>
              <a:ext cx="2737981" cy="3334750"/>
            </a:xfrm>
            <a:prstGeom prst="triangle">
              <a:avLst/>
            </a:prstGeom>
            <a:gradFill>
              <a:gsLst>
                <a:gs pos="0">
                  <a:srgbClr val="83FFE6">
                    <a:alpha val="0"/>
                  </a:srgbClr>
                </a:gs>
                <a:gs pos="100000">
                  <a:srgbClr val="83FFE6">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0" name="等腰三角形 149"/>
            <p:cNvSpPr/>
            <p:nvPr/>
          </p:nvSpPr>
          <p:spPr>
            <a:xfrm>
              <a:off x="10839306" y="1236763"/>
              <a:ext cx="3660062" cy="3514549"/>
            </a:xfrm>
            <a:prstGeom prst="triangle">
              <a:avLst/>
            </a:prstGeom>
            <a:gradFill>
              <a:gsLst>
                <a:gs pos="0">
                  <a:srgbClr val="16F7BC">
                    <a:alpha val="0"/>
                  </a:srgbClr>
                </a:gs>
                <a:gs pos="100000">
                  <a:srgbClr val="16F7BC">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7723" tIns="38862" rIns="77723" bIns="38862"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388620" rtl="0" eaLnBrk="1" fontAlgn="auto" latinLnBrk="0" hangingPunct="1">
                <a:lnSpc>
                  <a:spcPct val="100000"/>
                </a:lnSpc>
                <a:spcBef>
                  <a:spcPts val="0"/>
                </a:spcBef>
                <a:spcAft>
                  <a:spcPts val="0"/>
                </a:spcAft>
                <a:buClrTx/>
                <a:buSzTx/>
                <a:buFontTx/>
                <a:buNone/>
                <a:tabLst/>
                <a:defRPr/>
              </a:pPr>
              <a:endParaRPr kumimoji="0" lang="zh-CN" altLang="en-US" sz="153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11889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par>
                                <p:cTn id="29" presetID="10"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500"/>
                                        <p:tgtEl>
                                          <p:spTgt spid="10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500"/>
                                        <p:tgtEl>
                                          <p:spTgt spid="1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fade">
                                      <p:cBhvr>
                                        <p:cTn id="43" dur="500"/>
                                        <p:tgtEl>
                                          <p:spTgt spid="1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fade">
                                      <p:cBhvr>
                                        <p:cTn id="46" dur="500"/>
                                        <p:tgtEl>
                                          <p:spTgt spid="116"/>
                                        </p:tgtEl>
                                      </p:cBhvr>
                                    </p:animEffect>
                                  </p:childTnLst>
                                </p:cTn>
                              </p:par>
                              <p:par>
                                <p:cTn id="47" presetID="10"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nodeType="withEffect">
                                  <p:stCondLst>
                                    <p:cond delay="0"/>
                                  </p:stCondLst>
                                  <p:childTnLst>
                                    <p:set>
                                      <p:cBhvr>
                                        <p:cTn id="60" dur="1" fill="hold">
                                          <p:stCondLst>
                                            <p:cond delay="0"/>
                                          </p:stCondLst>
                                        </p:cTn>
                                        <p:tgtEl>
                                          <p:spTgt spid="119"/>
                                        </p:tgtEl>
                                        <p:attrNameLst>
                                          <p:attrName>style.visibility</p:attrName>
                                        </p:attrNameLst>
                                      </p:cBhvr>
                                      <p:to>
                                        <p:strVal val="visible"/>
                                      </p:to>
                                    </p:set>
                                    <p:animEffect transition="in" filter="fade">
                                      <p:cBhvr>
                                        <p:cTn id="61" dur="500"/>
                                        <p:tgtEl>
                                          <p:spTgt spid="1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fade">
                                      <p:cBhvr>
                                        <p:cTn id="64" dur="500"/>
                                        <p:tgtEl>
                                          <p:spTgt spid="124"/>
                                        </p:tgtEl>
                                      </p:cBhvr>
                                    </p:animEffect>
                                  </p:childTnLst>
                                </p:cTn>
                              </p:par>
                              <p:par>
                                <p:cTn id="65" presetID="10" presetClass="entr" presetSubtype="0" fill="hold" nodeType="with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500"/>
                                        <p:tgtEl>
                                          <p:spTgt spid="130"/>
                                        </p:tgtEl>
                                      </p:cBhvr>
                                    </p:animEffect>
                                  </p:childTnLst>
                                </p:cTn>
                              </p:par>
                              <p:par>
                                <p:cTn id="68" presetID="10" presetClass="entr" presetSubtype="0" fill="hold" nodeType="withEffect">
                                  <p:stCondLst>
                                    <p:cond delay="0"/>
                                  </p:stCondLst>
                                  <p:childTnLst>
                                    <p:set>
                                      <p:cBhvr>
                                        <p:cTn id="69" dur="1" fill="hold">
                                          <p:stCondLst>
                                            <p:cond delay="0"/>
                                          </p:stCondLst>
                                        </p:cTn>
                                        <p:tgtEl>
                                          <p:spTgt spid="140"/>
                                        </p:tgtEl>
                                        <p:attrNameLst>
                                          <p:attrName>style.visibility</p:attrName>
                                        </p:attrNameLst>
                                      </p:cBhvr>
                                      <p:to>
                                        <p:strVal val="visible"/>
                                      </p:to>
                                    </p:set>
                                    <p:animEffect transition="in" filter="fade">
                                      <p:cBhvr>
                                        <p:cTn id="70" dur="500"/>
                                        <p:tgtEl>
                                          <p:spTgt spid="140"/>
                                        </p:tgtEl>
                                      </p:cBhvr>
                                    </p:animEffect>
                                  </p:childTnLst>
                                </p:cTn>
                              </p:par>
                              <p:par>
                                <p:cTn id="71" presetID="10"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animEffect transition="in" filter="fade">
                                      <p:cBhvr>
                                        <p:cTn id="73"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1" grpId="0" animBg="1"/>
      <p:bldP spid="103" grpId="0"/>
      <p:bldP spid="109" grpId="0"/>
      <p:bldP spid="114" grpId="0"/>
      <p:bldP spid="115" grpId="0"/>
      <p:bldP spid="116" grpId="0"/>
      <p:bldP spid="86" grpId="0"/>
      <p:bldP spid="1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878957" y="870982"/>
            <a:ext cx="10520559" cy="982679"/>
          </a:xfrm>
          <a:prstGeom prst="rect">
            <a:avLst/>
          </a:prstGeom>
          <a:solidFill>
            <a:schemeClr val="accent1">
              <a:lumMod val="7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sz="2800" b="1" i="0" u="none" strike="noStrike" kern="100" cap="none" spc="0" normalizeH="0" baseline="0" noProof="0" dirty="0" err="1">
                <a:ln>
                  <a:noFill/>
                </a:ln>
                <a:solidFill>
                  <a:srgbClr val="62FFED"/>
                </a:solidFill>
                <a:effectLst/>
                <a:uLnTx/>
                <a:uFillTx/>
                <a:latin typeface="微软雅黑" panose="020B0503020204020204" pitchFamily="34" charset="-122"/>
                <a:ea typeface="微软雅黑" panose="020B0503020204020204" pitchFamily="34" charset="-122"/>
                <a:cs typeface="+mn-cs"/>
              </a:rPr>
              <a:t>连续</a:t>
            </a:r>
            <a:r>
              <a:rPr kumimoji="0" lang="zh-CN" altLang="en-US" sz="2800" b="1" i="0" u="none" strike="noStrike" kern="100" cap="none" spc="0" normalizeH="0" baseline="0" noProof="0" dirty="0">
                <a:ln>
                  <a:noFill/>
                </a:ln>
                <a:solidFill>
                  <a:srgbClr val="62FFED"/>
                </a:solidFill>
                <a:effectLst/>
                <a:uLnTx/>
                <a:uFillTx/>
                <a:latin typeface="微软雅黑" panose="020B0503020204020204" pitchFamily="34" charset="-122"/>
                <a:ea typeface="微软雅黑" panose="020B0503020204020204" pitchFamily="34" charset="-122"/>
                <a:cs typeface="+mn-cs"/>
              </a:rPr>
              <a:t>三</a:t>
            </a:r>
            <a:r>
              <a:rPr kumimoji="0" sz="2800" b="1" i="0" u="none" strike="noStrike" kern="100" cap="none" spc="0" normalizeH="0" baseline="0" noProof="0" dirty="0" err="1">
                <a:ln>
                  <a:noFill/>
                </a:ln>
                <a:solidFill>
                  <a:srgbClr val="62FFED"/>
                </a:solidFill>
                <a:effectLst/>
                <a:uLnTx/>
                <a:uFillTx/>
                <a:latin typeface="微软雅黑" panose="020B0503020204020204" pitchFamily="34" charset="-122"/>
                <a:ea typeface="微软雅黑" panose="020B0503020204020204" pitchFamily="34" charset="-122"/>
                <a:cs typeface="+mn-cs"/>
              </a:rPr>
              <a:t>届本科生</a:t>
            </a:r>
            <a:r>
              <a:rPr kumimoji="0" lang="zh-CN" altLang="en-US" sz="2800" b="1" i="0" u="none" strike="noStrike" kern="100" cap="none" spc="0" normalizeH="0" baseline="0" noProof="0" dirty="0">
                <a:ln>
                  <a:noFill/>
                </a:ln>
                <a:solidFill>
                  <a:srgbClr val="62FFED"/>
                </a:solidFill>
                <a:effectLst/>
                <a:uLnTx/>
                <a:uFillTx/>
                <a:latin typeface="微软雅黑" panose="020B0503020204020204" pitchFamily="34" charset="-122"/>
                <a:ea typeface="微软雅黑" panose="020B0503020204020204" pitchFamily="34" charset="-122"/>
                <a:cs typeface="+mn-cs"/>
              </a:rPr>
              <a:t>参与并推进，历时</a:t>
            </a:r>
            <a:r>
              <a:rPr kumimoji="0" lang="en-US" altLang="zh-CN" sz="2800" b="1" i="0" u="none" strike="noStrike" kern="100" cap="none" spc="0" normalizeH="0" baseline="0" noProof="0" dirty="0">
                <a:ln>
                  <a:noFill/>
                </a:ln>
                <a:solidFill>
                  <a:srgbClr val="62FFED"/>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00" cap="none" spc="0" normalizeH="0" baseline="0" noProof="0" dirty="0">
                <a:ln>
                  <a:noFill/>
                </a:ln>
                <a:solidFill>
                  <a:srgbClr val="62FFED"/>
                </a:solidFill>
                <a:effectLst/>
                <a:uLnTx/>
                <a:uFillTx/>
                <a:latin typeface="微软雅黑" panose="020B0503020204020204" pitchFamily="34" charset="-122"/>
                <a:ea typeface="微软雅黑" panose="020B0503020204020204" pitchFamily="34" charset="-122"/>
                <a:cs typeface="+mn-cs"/>
              </a:rPr>
              <a:t>年多，基于独创的航空发动机预测性维护系统，保障飞行安全，助力航空领域数字化转型</a:t>
            </a:r>
            <a:endParaRPr kumimoji="0" sz="2800" b="1" i="0" u="none" strike="noStrike" kern="100" cap="none" spc="0" normalizeH="0" baseline="0" noProof="0" dirty="0">
              <a:ln>
                <a:noFill/>
              </a:ln>
              <a:solidFill>
                <a:srgbClr val="62FFED"/>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12"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1029752" y="2831914"/>
            <a:ext cx="2160000" cy="3850958"/>
            <a:chOff x="1052038" y="2205441"/>
            <a:chExt cx="5050588" cy="3940703"/>
          </a:xfrm>
        </p:grpSpPr>
        <p:sp>
          <p:nvSpPr>
            <p:cNvPr id="14" name="矩形 13"/>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5" name="任意多边形 37"/>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6" name="任意多边形 38"/>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17" name="组合 16"/>
            <p:cNvGrpSpPr/>
            <p:nvPr/>
          </p:nvGrpSpPr>
          <p:grpSpPr>
            <a:xfrm flipV="1">
              <a:off x="1059678" y="5867848"/>
              <a:ext cx="5042948" cy="278296"/>
              <a:chOff x="1212078" y="2358887"/>
              <a:chExt cx="5042948" cy="278296"/>
            </a:xfrm>
          </p:grpSpPr>
          <p:sp>
            <p:nvSpPr>
              <p:cNvPr id="18" name="任意多边形 40"/>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0" name="任意多边形 41"/>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sp>
        <p:nvSpPr>
          <p:cNvPr id="21" name="文本框 37"/>
          <p:cNvSpPr>
            <a:spLocks noChangeArrowheads="1"/>
          </p:cNvSpPr>
          <p:nvPr/>
        </p:nvSpPr>
        <p:spPr bwMode="auto">
          <a:xfrm>
            <a:off x="1339988" y="2996080"/>
            <a:ext cx="147949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2022</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年</a:t>
            </a: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8</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月</a:t>
            </a:r>
          </a:p>
        </p:txBody>
      </p:sp>
      <p:sp>
        <p:nvSpPr>
          <p:cNvPr id="22" name="文本框 21"/>
          <p:cNvSpPr txBox="1"/>
          <p:nvPr/>
        </p:nvSpPr>
        <p:spPr>
          <a:xfrm>
            <a:off x="1099551" y="4733612"/>
            <a:ext cx="2014765" cy="1849314"/>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本科生技术团队从</a:t>
            </a: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a:t>
            </a:r>
            <a:r>
              <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年起就加入到段老师的课题组进行学习，研究将深度学习算法，进行模型构建，整合创新算法，并开发PdM相关算法。在此基础上，开发了</a:t>
            </a:r>
            <a:r>
              <a:rPr kumimoji="0" lang="zh-CN" altLang="en-US" sz="11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设备风险</a:t>
            </a:r>
            <a:r>
              <a:rPr kumimoji="0" lang="en-US" altLang="zh-CN" sz="11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a:t>
            </a:r>
            <a:r>
              <a:rPr kumimoji="0" lang="zh-CN" altLang="en-US" sz="11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红绿灯</a:t>
            </a:r>
            <a:r>
              <a:rPr kumimoji="0" lang="en-US" altLang="zh-CN" sz="11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a:t>
            </a:r>
            <a:r>
              <a:rPr kumimoji="0" lang="zh-CN" altLang="en-US" sz="1100" b="1" i="0" u="none" strike="noStrike" kern="1200" cap="none" spc="0" normalizeH="0" baseline="0" noProof="0" dirty="0">
                <a:ln>
                  <a:noFill/>
                </a:ln>
                <a:solidFill>
                  <a:srgbClr val="07FDFC"/>
                </a:solidFill>
                <a:effectLst/>
                <a:uLnTx/>
                <a:uFillTx/>
                <a:latin typeface="微软雅黑" panose="020B0503020204020204" pitchFamily="34" charset="-122"/>
                <a:ea typeface="微软雅黑" panose="020B0503020204020204" pitchFamily="34" charset="-122"/>
                <a:cs typeface="+mn-cs"/>
              </a:rPr>
              <a:t>基于深度学习的工业设备智能预测性维护插件。</a:t>
            </a:r>
          </a:p>
        </p:txBody>
      </p:sp>
      <p:sp>
        <p:nvSpPr>
          <p:cNvPr id="30" name="文本框 37"/>
          <p:cNvSpPr>
            <a:spLocks noChangeArrowheads="1"/>
          </p:cNvSpPr>
          <p:nvPr/>
        </p:nvSpPr>
        <p:spPr bwMode="auto">
          <a:xfrm>
            <a:off x="6794533" y="4189747"/>
            <a:ext cx="16700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2023</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年</a:t>
            </a: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11</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月</a:t>
            </a:r>
          </a:p>
        </p:txBody>
      </p:sp>
      <p:sp>
        <p:nvSpPr>
          <p:cNvPr id="87" name="文本框 86"/>
          <p:cNvSpPr txBox="1"/>
          <p:nvPr/>
        </p:nvSpPr>
        <p:spPr>
          <a:xfrm>
            <a:off x="3889693" y="5837069"/>
            <a:ext cx="190811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对</a:t>
            </a:r>
            <a:r>
              <a:rPr kumimoji="0" lang="zh-CN" altLang="en-US" sz="11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深度学习算法感兴趣</a:t>
            </a: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的同学加入项目研究，确定研究方向和组内分工，并取得</a:t>
            </a:r>
            <a:r>
              <a:rPr kumimoji="0" lang="zh-CN" altLang="en-US" sz="11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阶段性成果</a:t>
            </a:r>
            <a:r>
              <a:rPr kumimoji="0" lang="zh-CN" altLang="zh-CN" sz="11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1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endParaRPr>
          </a:p>
        </p:txBody>
      </p:sp>
      <p:sp>
        <p:nvSpPr>
          <p:cNvPr id="212" name="文本框 211"/>
          <p:cNvSpPr txBox="1"/>
          <p:nvPr/>
        </p:nvSpPr>
        <p:spPr>
          <a:xfrm>
            <a:off x="7355261" y="3267712"/>
            <a:ext cx="154904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软件专业的同学加入项目组，</a:t>
            </a:r>
            <a:r>
              <a:rPr kumimoji="0" lang="en-US" altLang="zh-CN" sz="1200" b="1" i="0" u="none" strike="noStrike" kern="1200" cap="none" spc="0" normalizeH="0" baseline="0" noProof="0" dirty="0" err="1">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学习制作产品插件应用用户界面的制作</a:t>
            </a:r>
            <a:r>
              <a:rPr kumimoji="0" lang="zh-CN" altLang="en-US" sz="1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1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7" name="图片 46"/>
          <p:cNvPicPr>
            <a:picLocks noChangeAspect="1"/>
          </p:cNvPicPr>
          <p:nvPr/>
        </p:nvPicPr>
        <p:blipFill>
          <a:blip r:embed="rId2"/>
          <a:stretch>
            <a:fillRect/>
          </a:stretch>
        </p:blipFill>
        <p:spPr>
          <a:xfrm>
            <a:off x="1156803" y="3483661"/>
            <a:ext cx="1844660" cy="1154711"/>
          </a:xfrm>
          <a:prstGeom prst="rect">
            <a:avLst/>
          </a:prstGeom>
          <a:ln>
            <a:noFill/>
          </a:ln>
          <a:effectLst>
            <a:outerShdw blurRad="292100" dist="139700" dir="2700000" algn="tl" rotWithShape="0">
              <a:srgbClr val="333333">
                <a:alpha val="65000"/>
              </a:srgbClr>
            </a:outerShdw>
          </a:effectLst>
        </p:spPr>
      </p:pic>
      <p:grpSp>
        <p:nvGrpSpPr>
          <p:cNvPr id="3" name="组合 2"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3775908" y="2816325"/>
            <a:ext cx="2160000" cy="3850958"/>
            <a:chOff x="1052038" y="2205441"/>
            <a:chExt cx="5050588" cy="3940703"/>
          </a:xfrm>
        </p:grpSpPr>
        <p:sp>
          <p:nvSpPr>
            <p:cNvPr id="4" name="矩形 3"/>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5" name="任意多边形 37"/>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6" name="任意多边形 38"/>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7" name="组合 6"/>
            <p:cNvGrpSpPr/>
            <p:nvPr/>
          </p:nvGrpSpPr>
          <p:grpSpPr>
            <a:xfrm flipV="1">
              <a:off x="1059678" y="5867848"/>
              <a:ext cx="5042948" cy="278296"/>
              <a:chOff x="1212078" y="2358887"/>
              <a:chExt cx="5042948" cy="278296"/>
            </a:xfrm>
          </p:grpSpPr>
          <p:sp>
            <p:nvSpPr>
              <p:cNvPr id="9" name="任意多边形 40"/>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0" name="任意多边形 41"/>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sp>
        <p:nvSpPr>
          <p:cNvPr id="11" name="箭头: V 形 267"/>
          <p:cNvSpPr/>
          <p:nvPr/>
        </p:nvSpPr>
        <p:spPr>
          <a:xfrm>
            <a:off x="3227349" y="4364111"/>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9029" y="3356152"/>
            <a:ext cx="1670049" cy="865101"/>
          </a:xfrm>
          <a:prstGeom prst="rect">
            <a:avLst/>
          </a:prstGeom>
        </p:spPr>
      </p:pic>
      <p:pic>
        <p:nvPicPr>
          <p:cNvPr id="49" name="图片 48"/>
          <p:cNvPicPr>
            <a:picLocks noChangeAspect="1"/>
          </p:cNvPicPr>
          <p:nvPr/>
        </p:nvPicPr>
        <p:blipFill>
          <a:blip r:embed="rId4"/>
          <a:stretch>
            <a:fillRect/>
          </a:stretch>
        </p:blipFill>
        <p:spPr>
          <a:xfrm>
            <a:off x="5027250" y="5342867"/>
            <a:ext cx="673265" cy="504865"/>
          </a:xfrm>
          <a:prstGeom prst="rect">
            <a:avLst/>
          </a:prstGeom>
        </p:spPr>
      </p:pic>
      <p:sp>
        <p:nvSpPr>
          <p:cNvPr id="210" name="文本框 37"/>
          <p:cNvSpPr>
            <a:spLocks noChangeArrowheads="1"/>
          </p:cNvSpPr>
          <p:nvPr/>
        </p:nvSpPr>
        <p:spPr bwMode="auto">
          <a:xfrm>
            <a:off x="4018757" y="2948594"/>
            <a:ext cx="16700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2023</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年</a:t>
            </a: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3</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月</a:t>
            </a:r>
          </a:p>
        </p:txBody>
      </p:sp>
      <p:sp>
        <p:nvSpPr>
          <p:cNvPr id="50" name="文本框 37"/>
          <p:cNvSpPr>
            <a:spLocks noChangeArrowheads="1"/>
          </p:cNvSpPr>
          <p:nvPr/>
        </p:nvSpPr>
        <p:spPr bwMode="auto">
          <a:xfrm>
            <a:off x="6770917" y="2883297"/>
            <a:ext cx="16700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2023</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年</a:t>
            </a: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4</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月</a:t>
            </a:r>
          </a:p>
        </p:txBody>
      </p:sp>
      <p:pic>
        <p:nvPicPr>
          <p:cNvPr id="52" name="图片 51"/>
          <p:cNvPicPr>
            <a:picLocks noChangeAspect="1"/>
          </p:cNvPicPr>
          <p:nvPr/>
        </p:nvPicPr>
        <p:blipFill>
          <a:blip r:embed="rId5"/>
          <a:stretch>
            <a:fillRect/>
          </a:stretch>
        </p:blipFill>
        <p:spPr>
          <a:xfrm>
            <a:off x="3997884" y="5339694"/>
            <a:ext cx="940450" cy="516923"/>
          </a:xfrm>
          <a:prstGeom prst="rect">
            <a:avLst/>
          </a:prstGeom>
        </p:spPr>
      </p:pic>
      <p:pic>
        <p:nvPicPr>
          <p:cNvPr id="309" name="图片 3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1240" y="4680623"/>
            <a:ext cx="995165" cy="625605"/>
          </a:xfrm>
          <a:prstGeom prst="rect">
            <a:avLst/>
          </a:prstGeom>
        </p:spPr>
      </p:pic>
      <p:pic>
        <p:nvPicPr>
          <p:cNvPr id="313" name="图片 312" descr="1711214647157"/>
          <p:cNvPicPr/>
          <p:nvPr/>
        </p:nvPicPr>
        <p:blipFill>
          <a:blip r:embed="rId7"/>
          <a:stretch>
            <a:fillRect/>
          </a:stretch>
        </p:blipFill>
        <p:spPr>
          <a:xfrm>
            <a:off x="4137772" y="4161351"/>
            <a:ext cx="1473835" cy="600710"/>
          </a:xfrm>
          <a:prstGeom prst="rect">
            <a:avLst/>
          </a:prstGeom>
        </p:spPr>
      </p:pic>
      <p:pic>
        <p:nvPicPr>
          <p:cNvPr id="53" name="图片 52"/>
          <p:cNvPicPr>
            <a:picLocks noChangeAspect="1"/>
          </p:cNvPicPr>
          <p:nvPr/>
        </p:nvPicPr>
        <p:blipFill>
          <a:blip r:embed="rId8"/>
          <a:stretch>
            <a:fillRect/>
          </a:stretch>
        </p:blipFill>
        <p:spPr>
          <a:xfrm>
            <a:off x="4819702" y="4728901"/>
            <a:ext cx="1013666" cy="546849"/>
          </a:xfrm>
          <a:prstGeom prst="rect">
            <a:avLst/>
          </a:prstGeom>
        </p:spPr>
      </p:pic>
      <p:sp>
        <p:nvSpPr>
          <p:cNvPr id="69" name="文本框 68"/>
          <p:cNvSpPr txBox="1"/>
          <p:nvPr/>
        </p:nvSpPr>
        <p:spPr>
          <a:xfrm>
            <a:off x="7428353" y="4732992"/>
            <a:ext cx="1331962" cy="1569660"/>
          </a:xfrm>
          <a:prstGeom prst="rect">
            <a:avLst/>
          </a:prstGeom>
          <a:noFill/>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zh-CN"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商业分析专长的同学</a:t>
            </a:r>
            <a:r>
              <a:rPr kumimoji="0" lang="zh-CN" altLang="zh-CN" sz="1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结合自己所学</a:t>
            </a:r>
            <a:r>
              <a:rPr kumimoji="0" lang="zh-CN" altLang="zh-CN"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制定</a:t>
            </a: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产品</a:t>
            </a:r>
            <a:r>
              <a:rPr kumimoji="0" lang="zh-CN" altLang="zh-CN"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财务预测和商业模式规划。工业设计专业的同学进入项目</a:t>
            </a:r>
            <a:r>
              <a:rPr kumimoji="0" lang="zh-CN" altLang="zh-CN" sz="12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设计美化</a:t>
            </a:r>
            <a:r>
              <a:rPr kumimoji="0" lang="zh-CN" altLang="zh-CN"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产品。</a:t>
            </a:r>
          </a:p>
        </p:txBody>
      </p:sp>
      <p:pic>
        <p:nvPicPr>
          <p:cNvPr id="90" name="图片 89"/>
          <p:cNvPicPr>
            <a:picLocks noChangeAspect="1"/>
          </p:cNvPicPr>
          <p:nvPr/>
        </p:nvPicPr>
        <p:blipFill>
          <a:blip r:embed="rId9"/>
          <a:stretch>
            <a:fillRect/>
          </a:stretch>
        </p:blipFill>
        <p:spPr>
          <a:xfrm>
            <a:off x="6665776" y="4615733"/>
            <a:ext cx="758989" cy="902089"/>
          </a:xfrm>
          <a:prstGeom prst="rect">
            <a:avLst/>
          </a:prstGeom>
        </p:spPr>
      </p:pic>
      <p:pic>
        <p:nvPicPr>
          <p:cNvPr id="91" name="图片 90"/>
          <p:cNvPicPr>
            <a:picLocks noChangeAspect="1"/>
          </p:cNvPicPr>
          <p:nvPr/>
        </p:nvPicPr>
        <p:blipFill>
          <a:blip r:embed="rId10"/>
          <a:stretch>
            <a:fillRect/>
          </a:stretch>
        </p:blipFill>
        <p:spPr>
          <a:xfrm>
            <a:off x="6665776" y="5596765"/>
            <a:ext cx="758989" cy="902089"/>
          </a:xfrm>
          <a:prstGeom prst="rect">
            <a:avLst/>
          </a:prstGeom>
        </p:spPr>
      </p:pic>
      <p:sp>
        <p:nvSpPr>
          <p:cNvPr id="96" name="箭头: V 形 267"/>
          <p:cNvSpPr/>
          <p:nvPr/>
        </p:nvSpPr>
        <p:spPr>
          <a:xfrm>
            <a:off x="5999271" y="4348040"/>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70" name="箭头: V 形 267"/>
          <p:cNvSpPr/>
          <p:nvPr/>
        </p:nvSpPr>
        <p:spPr>
          <a:xfrm>
            <a:off x="8725088" y="4348040"/>
            <a:ext cx="503243" cy="503243"/>
          </a:xfrm>
          <a:prstGeom prst="chevron">
            <a:avLst/>
          </a:prstGeom>
          <a:gradFill flip="none" rotWithShape="1">
            <a:gsLst>
              <a:gs pos="31000">
                <a:srgbClr val="07FDFC">
                  <a:alpha val="50000"/>
                </a:srgbClr>
              </a:gs>
              <a:gs pos="100000">
                <a:srgbClr val="02F8FF"/>
              </a:gs>
            </a:gsLst>
            <a:lin ang="16200000" scaled="1"/>
            <a:tileRect/>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 name="组合 1"/>
          <p:cNvGrpSpPr/>
          <p:nvPr/>
        </p:nvGrpSpPr>
        <p:grpSpPr>
          <a:xfrm>
            <a:off x="219345" y="169441"/>
            <a:ext cx="540044" cy="528606"/>
            <a:chOff x="520218" y="437796"/>
            <a:chExt cx="684468" cy="691752"/>
          </a:xfrm>
        </p:grpSpPr>
        <p:sp>
          <p:nvSpPr>
            <p:cNvPr id="8" name="矩形: 圆角 7"/>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3"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pic>
        <p:nvPicPr>
          <p:cNvPr id="72" name="图片 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93799" y="73435"/>
            <a:ext cx="948578" cy="830656"/>
          </a:xfrm>
          <a:prstGeom prst="rect">
            <a:avLst/>
          </a:prstGeom>
        </p:spPr>
      </p:pic>
      <p:pic>
        <p:nvPicPr>
          <p:cNvPr id="26" name="图片 25">
            <a:extLst>
              <a:ext uri="{FF2B5EF4-FFF2-40B4-BE49-F238E27FC236}">
                <a16:creationId xmlns:a16="http://schemas.microsoft.com/office/drawing/2014/main" id="{A8DBF511-1B7E-4C0B-BDC5-92CC59C031B1}"/>
              </a:ext>
            </a:extLst>
          </p:cNvPr>
          <p:cNvPicPr>
            <a:picLocks noChangeAspect="1"/>
          </p:cNvPicPr>
          <p:nvPr/>
        </p:nvPicPr>
        <p:blipFill>
          <a:blip r:embed="rId12"/>
          <a:stretch>
            <a:fillRect/>
          </a:stretch>
        </p:blipFill>
        <p:spPr>
          <a:xfrm>
            <a:off x="6671100" y="3233299"/>
            <a:ext cx="723971" cy="956448"/>
          </a:xfrm>
          <a:prstGeom prst="rect">
            <a:avLst/>
          </a:prstGeom>
        </p:spPr>
      </p:pic>
      <p:sp>
        <p:nvSpPr>
          <p:cNvPr id="27" name="矩形 26">
            <a:extLst>
              <a:ext uri="{FF2B5EF4-FFF2-40B4-BE49-F238E27FC236}">
                <a16:creationId xmlns:a16="http://schemas.microsoft.com/office/drawing/2014/main" id="{0E0ECD65-56ED-4919-B7C2-ABC85359748E}"/>
              </a:ext>
            </a:extLst>
          </p:cNvPr>
          <p:cNvSpPr/>
          <p:nvPr/>
        </p:nvSpPr>
        <p:spPr>
          <a:xfrm>
            <a:off x="6642798" y="2143238"/>
            <a:ext cx="1926287" cy="523220"/>
          </a:xfrm>
          <a:prstGeom prst="rect">
            <a:avLst/>
          </a:prstGeom>
          <a:noFill/>
        </p:spPr>
        <p:txBody>
          <a:bodyPr wrap="square" lIns="91440" tIns="45720" rIns="91440" bIns="45720">
            <a:spAutoFit/>
          </a:bodyPr>
          <a:lstStyle/>
          <a:p>
            <a:pPr algn="ctr"/>
            <a:r>
              <a:rPr lang="zh-CN" altLang="en-US" sz="2800" b="1" kern="0" dirty="0">
                <a:solidFill>
                  <a:srgbClr val="FFC000"/>
                </a:solidFill>
                <a:latin typeface="微软雅黑" panose="020B0503020204020204" pitchFamily="34" charset="-122"/>
                <a:ea typeface="微软雅黑" panose="020B0503020204020204" pitchFamily="34" charset="-122"/>
              </a:rPr>
              <a:t>商业规划</a:t>
            </a:r>
          </a:p>
        </p:txBody>
      </p:sp>
      <p:sp>
        <p:nvSpPr>
          <p:cNvPr id="74" name="矩形 73">
            <a:extLst>
              <a:ext uri="{FF2B5EF4-FFF2-40B4-BE49-F238E27FC236}">
                <a16:creationId xmlns:a16="http://schemas.microsoft.com/office/drawing/2014/main" id="{73E6F9A0-3CD3-4ACA-A052-0F72692CEEE7}"/>
              </a:ext>
            </a:extLst>
          </p:cNvPr>
          <p:cNvSpPr/>
          <p:nvPr/>
        </p:nvSpPr>
        <p:spPr>
          <a:xfrm>
            <a:off x="4034133" y="2162393"/>
            <a:ext cx="1654674" cy="523220"/>
          </a:xfrm>
          <a:prstGeom prst="rect">
            <a:avLst/>
          </a:prstGeom>
          <a:noFill/>
        </p:spPr>
        <p:txBody>
          <a:bodyPr wrap="square" lIns="91440" tIns="45720" rIns="91440" bIns="45720">
            <a:spAutoFit/>
          </a:bodyPr>
          <a:lstStyle/>
          <a:p>
            <a:pPr algn="ctr"/>
            <a:r>
              <a:rPr lang="zh-CN" altLang="en-US" sz="2800" b="1" kern="0" dirty="0">
                <a:solidFill>
                  <a:srgbClr val="FFC000"/>
                </a:solidFill>
                <a:latin typeface="微软雅黑" panose="020B0503020204020204" pitchFamily="34" charset="-122"/>
                <a:ea typeface="微软雅黑" panose="020B0503020204020204" pitchFamily="34" charset="-122"/>
              </a:rPr>
              <a:t>迭代优化</a:t>
            </a:r>
          </a:p>
        </p:txBody>
      </p:sp>
      <p:sp>
        <p:nvSpPr>
          <p:cNvPr id="75" name="圆角矩形 21">
            <a:extLst>
              <a:ext uri="{FF2B5EF4-FFF2-40B4-BE49-F238E27FC236}">
                <a16:creationId xmlns:a16="http://schemas.microsoft.com/office/drawing/2014/main" id="{21D5D59A-76A2-462D-99CF-BB3DBB31DA42}"/>
              </a:ext>
            </a:extLst>
          </p:cNvPr>
          <p:cNvSpPr/>
          <p:nvPr/>
        </p:nvSpPr>
        <p:spPr>
          <a:xfrm>
            <a:off x="3998463" y="2037225"/>
            <a:ext cx="1690569" cy="689966"/>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nvGrpSpPr>
          <p:cNvPr id="98" name="组合 9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a:extLst>
              <a:ext uri="{FF2B5EF4-FFF2-40B4-BE49-F238E27FC236}">
                <a16:creationId xmlns:a16="http://schemas.microsoft.com/office/drawing/2014/main" id="{C9A9F7A9-474D-4FA5-9C26-F12BF6D8B2C9}"/>
              </a:ext>
            </a:extLst>
          </p:cNvPr>
          <p:cNvGrpSpPr/>
          <p:nvPr/>
        </p:nvGrpSpPr>
        <p:grpSpPr>
          <a:xfrm>
            <a:off x="6543627" y="2781739"/>
            <a:ext cx="2160000" cy="3850958"/>
            <a:chOff x="1052038" y="2205441"/>
            <a:chExt cx="5050588" cy="3940703"/>
          </a:xfrm>
        </p:grpSpPr>
        <p:sp>
          <p:nvSpPr>
            <p:cNvPr id="99" name="矩形 98">
              <a:extLst>
                <a:ext uri="{FF2B5EF4-FFF2-40B4-BE49-F238E27FC236}">
                  <a16:creationId xmlns:a16="http://schemas.microsoft.com/office/drawing/2014/main" id="{EEA366A6-BE31-4AF7-8E0E-8A086C982EC4}"/>
                </a:ext>
              </a:extLst>
            </p:cNvPr>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00" name="任意多边形 37">
              <a:extLst>
                <a:ext uri="{FF2B5EF4-FFF2-40B4-BE49-F238E27FC236}">
                  <a16:creationId xmlns:a16="http://schemas.microsoft.com/office/drawing/2014/main" id="{D7096E09-FADC-4DE9-9F94-BC9311009E78}"/>
                </a:ext>
              </a:extLst>
            </p:cNvPr>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01" name="任意多边形 38">
              <a:extLst>
                <a:ext uri="{FF2B5EF4-FFF2-40B4-BE49-F238E27FC236}">
                  <a16:creationId xmlns:a16="http://schemas.microsoft.com/office/drawing/2014/main" id="{6D0A4C37-1350-4F8C-A623-0AD7F7B1CB78}"/>
                </a:ext>
              </a:extLst>
            </p:cNvPr>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102" name="组合 101">
              <a:extLst>
                <a:ext uri="{FF2B5EF4-FFF2-40B4-BE49-F238E27FC236}">
                  <a16:creationId xmlns:a16="http://schemas.microsoft.com/office/drawing/2014/main" id="{128F62B3-1B9E-4C00-8267-A249A5B17F9D}"/>
                </a:ext>
              </a:extLst>
            </p:cNvPr>
            <p:cNvGrpSpPr/>
            <p:nvPr/>
          </p:nvGrpSpPr>
          <p:grpSpPr>
            <a:xfrm flipV="1">
              <a:off x="1059678" y="5867848"/>
              <a:ext cx="5042948" cy="278296"/>
              <a:chOff x="1212078" y="2358887"/>
              <a:chExt cx="5042948" cy="278296"/>
            </a:xfrm>
          </p:grpSpPr>
          <p:sp>
            <p:nvSpPr>
              <p:cNvPr id="103" name="任意多边形 40">
                <a:extLst>
                  <a:ext uri="{FF2B5EF4-FFF2-40B4-BE49-F238E27FC236}">
                    <a16:creationId xmlns:a16="http://schemas.microsoft.com/office/drawing/2014/main" id="{4CCBA1C1-78BA-4919-87BA-A8AD844739EA}"/>
                  </a:ext>
                </a:extLst>
              </p:cNvPr>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04" name="任意多边形 41">
                <a:extLst>
                  <a:ext uri="{FF2B5EF4-FFF2-40B4-BE49-F238E27FC236}">
                    <a16:creationId xmlns:a16="http://schemas.microsoft.com/office/drawing/2014/main" id="{52EB78FB-ECE3-477F-977B-0C54A3462405}"/>
                  </a:ext>
                </a:extLst>
              </p:cNvPr>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sp>
        <p:nvSpPr>
          <p:cNvPr id="105" name="矩形 104">
            <a:extLst>
              <a:ext uri="{FF2B5EF4-FFF2-40B4-BE49-F238E27FC236}">
                <a16:creationId xmlns:a16="http://schemas.microsoft.com/office/drawing/2014/main" id="{944B292F-B740-4FF9-9C76-F79519A2788E}"/>
              </a:ext>
            </a:extLst>
          </p:cNvPr>
          <p:cNvSpPr/>
          <p:nvPr/>
        </p:nvSpPr>
        <p:spPr>
          <a:xfrm>
            <a:off x="1193034" y="2157303"/>
            <a:ext cx="1926287" cy="523220"/>
          </a:xfrm>
          <a:prstGeom prst="rect">
            <a:avLst/>
          </a:prstGeom>
          <a:noFill/>
        </p:spPr>
        <p:txBody>
          <a:bodyPr wrap="square" lIns="91440" tIns="45720" rIns="91440" bIns="45720">
            <a:spAutoFit/>
          </a:bodyPr>
          <a:lstStyle/>
          <a:p>
            <a:pPr algn="ctr"/>
            <a:r>
              <a:rPr lang="zh-CN" altLang="en-US" sz="2800" b="1" kern="0" dirty="0">
                <a:solidFill>
                  <a:srgbClr val="FFC000"/>
                </a:solidFill>
                <a:latin typeface="微软雅黑" panose="020B0503020204020204" pitchFamily="34" charset="-122"/>
                <a:ea typeface="微软雅黑" panose="020B0503020204020204" pitchFamily="34" charset="-122"/>
              </a:rPr>
              <a:t>启元成果</a:t>
            </a:r>
          </a:p>
        </p:txBody>
      </p:sp>
      <p:sp>
        <p:nvSpPr>
          <p:cNvPr id="106" name="矩形 105">
            <a:extLst>
              <a:ext uri="{FF2B5EF4-FFF2-40B4-BE49-F238E27FC236}">
                <a16:creationId xmlns:a16="http://schemas.microsoft.com/office/drawing/2014/main" id="{3D2B3EEF-F4B1-44E8-84EF-85C67BDE5DA2}"/>
              </a:ext>
            </a:extLst>
          </p:cNvPr>
          <p:cNvSpPr/>
          <p:nvPr/>
        </p:nvSpPr>
        <p:spPr>
          <a:xfrm>
            <a:off x="9302294" y="2102993"/>
            <a:ext cx="1926287" cy="523220"/>
          </a:xfrm>
          <a:prstGeom prst="rect">
            <a:avLst/>
          </a:prstGeom>
          <a:noFill/>
        </p:spPr>
        <p:txBody>
          <a:bodyPr wrap="square" lIns="91440" tIns="45720" rIns="91440" bIns="45720">
            <a:spAutoFit/>
          </a:bodyPr>
          <a:lstStyle/>
          <a:p>
            <a:pPr algn="ctr"/>
            <a:r>
              <a:rPr lang="zh-CN" altLang="en-US" sz="2800" b="1" kern="0" dirty="0">
                <a:solidFill>
                  <a:srgbClr val="FFC000"/>
                </a:solidFill>
                <a:latin typeface="微软雅黑" panose="020B0503020204020204" pitchFamily="34" charset="-122"/>
                <a:ea typeface="微软雅黑" panose="020B0503020204020204" pitchFamily="34" charset="-122"/>
              </a:rPr>
              <a:t>优化推广</a:t>
            </a:r>
          </a:p>
        </p:txBody>
      </p:sp>
      <p:sp>
        <p:nvSpPr>
          <p:cNvPr id="107" name="圆角矩形 21">
            <a:extLst>
              <a:ext uri="{FF2B5EF4-FFF2-40B4-BE49-F238E27FC236}">
                <a16:creationId xmlns:a16="http://schemas.microsoft.com/office/drawing/2014/main" id="{DE317C9E-ABEB-4DEC-94AF-30A19ACC986F}"/>
              </a:ext>
            </a:extLst>
          </p:cNvPr>
          <p:cNvSpPr/>
          <p:nvPr/>
        </p:nvSpPr>
        <p:spPr>
          <a:xfrm>
            <a:off x="6784273" y="2023462"/>
            <a:ext cx="1690569" cy="689966"/>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08" name="圆角矩形 21">
            <a:extLst>
              <a:ext uri="{FF2B5EF4-FFF2-40B4-BE49-F238E27FC236}">
                <a16:creationId xmlns:a16="http://schemas.microsoft.com/office/drawing/2014/main" id="{5589D5FC-088A-45D9-AFFC-49384C5E3761}"/>
              </a:ext>
            </a:extLst>
          </p:cNvPr>
          <p:cNvSpPr/>
          <p:nvPr/>
        </p:nvSpPr>
        <p:spPr>
          <a:xfrm>
            <a:off x="9420152" y="1990557"/>
            <a:ext cx="1690569" cy="689966"/>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sp>
        <p:nvSpPr>
          <p:cNvPr id="109" name="圆角矩形 21">
            <a:extLst>
              <a:ext uri="{FF2B5EF4-FFF2-40B4-BE49-F238E27FC236}">
                <a16:creationId xmlns:a16="http://schemas.microsoft.com/office/drawing/2014/main" id="{31F7F4F1-7AE6-4316-8B19-95F6058C1C2C}"/>
              </a:ext>
            </a:extLst>
          </p:cNvPr>
          <p:cNvSpPr/>
          <p:nvPr/>
        </p:nvSpPr>
        <p:spPr>
          <a:xfrm>
            <a:off x="1310892" y="2059865"/>
            <a:ext cx="1690569" cy="689966"/>
          </a:xfrm>
          <a:prstGeom prst="roundRect">
            <a:avLst/>
          </a:prstGeom>
          <a:solidFill>
            <a:srgbClr val="45B1D2">
              <a:alpha val="20000"/>
            </a:srgbClr>
          </a:solidFill>
          <a:ln w="25400" cap="flat" cmpd="sng" algn="ctr">
            <a:gradFill flip="none" rotWithShape="1">
              <a:gsLst>
                <a:gs pos="0">
                  <a:srgbClr val="A3F2FD"/>
                </a:gs>
                <a:gs pos="100000">
                  <a:srgbClr val="45B1D2"/>
                </a:gs>
              </a:gsLst>
              <a:lin ang="2700000" scaled="1"/>
              <a:tileRect/>
            </a:gradFill>
            <a:prstDash val="solid"/>
          </a:ln>
          <a:effectLst>
            <a:glow rad="139700">
              <a:srgbClr val="4BACC6">
                <a:satMod val="175000"/>
                <a:alpha val="20000"/>
              </a:srgbClr>
            </a:glow>
          </a:effectLst>
        </p:spPr>
        <p:txBody>
          <a:bodyPr lIns="115181" tIns="57590" rIns="115181" bIns="57590" rtlCol="0" anchor="ctr"/>
          <a:lstStyle/>
          <a:p>
            <a:pPr marL="0" marR="0" lvl="0" indent="0" algn="ctr" defTabSz="122047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nvGrpSpPr>
          <p:cNvPr id="110" name="组合 10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a:extLst>
              <a:ext uri="{FF2B5EF4-FFF2-40B4-BE49-F238E27FC236}">
                <a16:creationId xmlns:a16="http://schemas.microsoft.com/office/drawing/2014/main" id="{BEF1CE3E-BD1F-4641-A6F9-DF477CC1BAE8}"/>
              </a:ext>
            </a:extLst>
          </p:cNvPr>
          <p:cNvGrpSpPr/>
          <p:nvPr/>
        </p:nvGrpSpPr>
        <p:grpSpPr>
          <a:xfrm>
            <a:off x="9243768" y="2773255"/>
            <a:ext cx="2160000" cy="3859442"/>
            <a:chOff x="1052038" y="2205441"/>
            <a:chExt cx="5050588" cy="3940703"/>
          </a:xfrm>
        </p:grpSpPr>
        <p:sp>
          <p:nvSpPr>
            <p:cNvPr id="111" name="矩形 110">
              <a:extLst>
                <a:ext uri="{FF2B5EF4-FFF2-40B4-BE49-F238E27FC236}">
                  <a16:creationId xmlns:a16="http://schemas.microsoft.com/office/drawing/2014/main" id="{1A85B14F-F70E-4878-97D1-7D8635AD7447}"/>
                </a:ext>
              </a:extLst>
            </p:cNvPr>
            <p:cNvSpPr/>
            <p:nvPr/>
          </p:nvSpPr>
          <p:spPr>
            <a:xfrm>
              <a:off x="1052038" y="2205441"/>
              <a:ext cx="5040649" cy="3940703"/>
            </a:xfrm>
            <a:prstGeom prst="rect">
              <a:avLst/>
            </a:prstGeom>
            <a:noFill/>
            <a:ln>
              <a:solidFill>
                <a:srgbClr val="62FDFE">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12" name="任意多边形 37">
              <a:extLst>
                <a:ext uri="{FF2B5EF4-FFF2-40B4-BE49-F238E27FC236}">
                  <a16:creationId xmlns:a16="http://schemas.microsoft.com/office/drawing/2014/main" id="{0BFED6EF-4FD4-4EFF-9133-2163D92C0A03}"/>
                </a:ext>
              </a:extLst>
            </p:cNvPr>
            <p:cNvSpPr/>
            <p:nvPr/>
          </p:nvSpPr>
          <p:spPr>
            <a:xfrm>
              <a:off x="5844209"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13" name="任意多边形 38">
              <a:extLst>
                <a:ext uri="{FF2B5EF4-FFF2-40B4-BE49-F238E27FC236}">
                  <a16:creationId xmlns:a16="http://schemas.microsoft.com/office/drawing/2014/main" id="{CB235CE0-5C3C-4A11-A547-40A5BD7C4CA5}"/>
                </a:ext>
              </a:extLst>
            </p:cNvPr>
            <p:cNvSpPr/>
            <p:nvPr/>
          </p:nvSpPr>
          <p:spPr>
            <a:xfrm flipH="1">
              <a:off x="1059678" y="22064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114" name="组合 113">
              <a:extLst>
                <a:ext uri="{FF2B5EF4-FFF2-40B4-BE49-F238E27FC236}">
                  <a16:creationId xmlns:a16="http://schemas.microsoft.com/office/drawing/2014/main" id="{4B28D480-C861-41C3-9FC7-C9A85BB4C82F}"/>
                </a:ext>
              </a:extLst>
            </p:cNvPr>
            <p:cNvGrpSpPr/>
            <p:nvPr/>
          </p:nvGrpSpPr>
          <p:grpSpPr>
            <a:xfrm flipV="1">
              <a:off x="1059678" y="5867848"/>
              <a:ext cx="5042948" cy="278296"/>
              <a:chOff x="1212078" y="2358887"/>
              <a:chExt cx="5042948" cy="278296"/>
            </a:xfrm>
          </p:grpSpPr>
          <p:sp>
            <p:nvSpPr>
              <p:cNvPr id="115" name="任意多边形 40">
                <a:extLst>
                  <a:ext uri="{FF2B5EF4-FFF2-40B4-BE49-F238E27FC236}">
                    <a16:creationId xmlns:a16="http://schemas.microsoft.com/office/drawing/2014/main" id="{01916C84-CEB2-4452-9CAF-3C42DA7F5BF3}"/>
                  </a:ext>
                </a:extLst>
              </p:cNvPr>
              <p:cNvSpPr/>
              <p:nvPr/>
            </p:nvSpPr>
            <p:spPr>
              <a:xfrm>
                <a:off x="5996609"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16" name="任意多边形 41">
                <a:extLst>
                  <a:ext uri="{FF2B5EF4-FFF2-40B4-BE49-F238E27FC236}">
                    <a16:creationId xmlns:a16="http://schemas.microsoft.com/office/drawing/2014/main" id="{54829378-57DF-4A10-927F-D2F83825859C}"/>
                  </a:ext>
                </a:extLst>
              </p:cNvPr>
              <p:cNvSpPr/>
              <p:nvPr/>
            </p:nvSpPr>
            <p:spPr>
              <a:xfrm flipH="1">
                <a:off x="1212078" y="2358887"/>
                <a:ext cx="258417" cy="278296"/>
              </a:xfrm>
              <a:custGeom>
                <a:avLst/>
                <a:gdLst>
                  <a:gd name="connsiteX0" fmla="*/ 0 w 258417"/>
                  <a:gd name="connsiteY0" fmla="*/ 0 h 278296"/>
                  <a:gd name="connsiteX1" fmla="*/ 258417 w 258417"/>
                  <a:gd name="connsiteY1" fmla="*/ 0 h 278296"/>
                  <a:gd name="connsiteX2" fmla="*/ 258417 w 258417"/>
                  <a:gd name="connsiteY2" fmla="*/ 278296 h 278296"/>
                </a:gdLst>
                <a:ahLst/>
                <a:cxnLst>
                  <a:cxn ang="0">
                    <a:pos x="connsiteX0" y="connsiteY0"/>
                  </a:cxn>
                  <a:cxn ang="0">
                    <a:pos x="connsiteX1" y="connsiteY1"/>
                  </a:cxn>
                  <a:cxn ang="0">
                    <a:pos x="connsiteX2" y="connsiteY2"/>
                  </a:cxn>
                </a:cxnLst>
                <a:rect l="l" t="t" r="r" b="b"/>
                <a:pathLst>
                  <a:path w="258417" h="278296">
                    <a:moveTo>
                      <a:pt x="0" y="0"/>
                    </a:moveTo>
                    <a:lnTo>
                      <a:pt x="258417" y="0"/>
                    </a:lnTo>
                    <a:lnTo>
                      <a:pt x="258417" y="278296"/>
                    </a:lnTo>
                  </a:path>
                </a:pathLst>
              </a:custGeom>
              <a:noFill/>
              <a:ln w="38100">
                <a:solidFill>
                  <a:srgbClr val="62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grpSp>
      <p:sp>
        <p:nvSpPr>
          <p:cNvPr id="117" name="文本框 37">
            <a:extLst>
              <a:ext uri="{FF2B5EF4-FFF2-40B4-BE49-F238E27FC236}">
                <a16:creationId xmlns:a16="http://schemas.microsoft.com/office/drawing/2014/main" id="{08950A30-C589-4422-94AB-2928D03BD8F7}"/>
              </a:ext>
            </a:extLst>
          </p:cNvPr>
          <p:cNvSpPr>
            <a:spLocks noChangeArrowheads="1"/>
          </p:cNvSpPr>
          <p:nvPr/>
        </p:nvSpPr>
        <p:spPr bwMode="auto">
          <a:xfrm>
            <a:off x="9440671" y="2948225"/>
            <a:ext cx="16700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2024</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年</a:t>
            </a:r>
            <a:r>
              <a:rPr kumimoji="0" lang="en-US" altLang="zh-CN"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6</a:t>
            </a:r>
            <a:r>
              <a:rPr kumimoji="0" lang="zh-CN" altLang="en-US" sz="2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NeueLT Pro 67 MdCn" pitchFamily="2" charset="-122"/>
              </a:rPr>
              <a:t>月</a:t>
            </a:r>
          </a:p>
        </p:txBody>
      </p:sp>
      <p:pic>
        <p:nvPicPr>
          <p:cNvPr id="29" name="图片 28">
            <a:extLst>
              <a:ext uri="{FF2B5EF4-FFF2-40B4-BE49-F238E27FC236}">
                <a16:creationId xmlns:a16="http://schemas.microsoft.com/office/drawing/2014/main" id="{EF510C11-E343-4234-924E-E34314503148}"/>
              </a:ext>
            </a:extLst>
          </p:cNvPr>
          <p:cNvPicPr>
            <a:picLocks noChangeAspect="1"/>
          </p:cNvPicPr>
          <p:nvPr/>
        </p:nvPicPr>
        <p:blipFill>
          <a:blip r:embed="rId13"/>
          <a:stretch>
            <a:fillRect/>
          </a:stretch>
        </p:blipFill>
        <p:spPr>
          <a:xfrm>
            <a:off x="9487297" y="3311520"/>
            <a:ext cx="847780" cy="849831"/>
          </a:xfrm>
          <a:prstGeom prst="rect">
            <a:avLst/>
          </a:prstGeom>
        </p:spPr>
      </p:pic>
      <p:pic>
        <p:nvPicPr>
          <p:cNvPr id="31" name="图片 30">
            <a:extLst>
              <a:ext uri="{FF2B5EF4-FFF2-40B4-BE49-F238E27FC236}">
                <a16:creationId xmlns:a16="http://schemas.microsoft.com/office/drawing/2014/main" id="{7206705A-2F22-466E-8987-528766699A69}"/>
              </a:ext>
            </a:extLst>
          </p:cNvPr>
          <p:cNvPicPr>
            <a:picLocks noChangeAspect="1"/>
          </p:cNvPicPr>
          <p:nvPr/>
        </p:nvPicPr>
        <p:blipFill>
          <a:blip r:embed="rId14"/>
          <a:stretch>
            <a:fillRect/>
          </a:stretch>
        </p:blipFill>
        <p:spPr>
          <a:xfrm>
            <a:off x="10350514" y="3311520"/>
            <a:ext cx="847781" cy="847781"/>
          </a:xfrm>
          <a:prstGeom prst="rect">
            <a:avLst/>
          </a:prstGeom>
        </p:spPr>
      </p:pic>
      <p:pic>
        <p:nvPicPr>
          <p:cNvPr id="33" name="图片 32">
            <a:extLst>
              <a:ext uri="{FF2B5EF4-FFF2-40B4-BE49-F238E27FC236}">
                <a16:creationId xmlns:a16="http://schemas.microsoft.com/office/drawing/2014/main" id="{7C606BC2-9C98-4FA3-829B-AB22CAAEF260}"/>
              </a:ext>
            </a:extLst>
          </p:cNvPr>
          <p:cNvPicPr>
            <a:picLocks noChangeAspect="1"/>
          </p:cNvPicPr>
          <p:nvPr/>
        </p:nvPicPr>
        <p:blipFill>
          <a:blip r:embed="rId15"/>
          <a:stretch>
            <a:fillRect/>
          </a:stretch>
        </p:blipFill>
        <p:spPr>
          <a:xfrm>
            <a:off x="9471860" y="4189747"/>
            <a:ext cx="1726435" cy="994266"/>
          </a:xfrm>
          <a:prstGeom prst="rect">
            <a:avLst/>
          </a:prstGeom>
        </p:spPr>
      </p:pic>
      <p:sp>
        <p:nvSpPr>
          <p:cNvPr id="118" name="文本框 117">
            <a:extLst>
              <a:ext uri="{FF2B5EF4-FFF2-40B4-BE49-F238E27FC236}">
                <a16:creationId xmlns:a16="http://schemas.microsoft.com/office/drawing/2014/main" id="{224F0FB7-15D3-42A5-BBEA-1C54881D9706}"/>
              </a:ext>
            </a:extLst>
          </p:cNvPr>
          <p:cNvSpPr txBox="1"/>
          <p:nvPr/>
        </p:nvSpPr>
        <p:spPr>
          <a:xfrm>
            <a:off x="9367587" y="5376563"/>
            <a:ext cx="190811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1" noProof="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项目成员深化</a:t>
            </a: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项目研究，确定航空用用方向和组内分工，着手开始将核心算法与硬件相结合，并取得</a:t>
            </a:r>
            <a:r>
              <a:rPr kumimoji="0" lang="zh-CN" altLang="en-US" sz="11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阶段性成果</a:t>
            </a:r>
            <a:r>
              <a:rPr kumimoji="0" lang="zh-CN" altLang="zh-CN" sz="11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100" b="1" i="0" u="none" strike="noStrike" kern="1200" cap="none" spc="0" normalizeH="0" baseline="0" noProof="0" dirty="0">
              <a:ln>
                <a:noFill/>
              </a:ln>
              <a:solidFill>
                <a:srgbClr val="62FFFF"/>
              </a:solidFill>
              <a:effectLst/>
              <a:uLnTx/>
              <a:uFillTx/>
              <a:latin typeface="微软雅黑" panose="020B0503020204020204" pitchFamily="34" charset="-122"/>
              <a:ea typeface="微软雅黑" panose="020B0503020204020204" pitchFamily="34" charset="-122"/>
            </a:endParaRPr>
          </a:p>
        </p:txBody>
      </p:sp>
      <p:sp>
        <p:nvSpPr>
          <p:cNvPr id="119" name="文本框 118">
            <a:extLst>
              <a:ext uri="{FF2B5EF4-FFF2-40B4-BE49-F238E27FC236}">
                <a16:creationId xmlns:a16="http://schemas.microsoft.com/office/drawing/2014/main" id="{0098C0B0-34FC-4E1D-9799-8AC84ECE8A8A}"/>
              </a:ext>
            </a:extLst>
          </p:cNvPr>
          <p:cNvSpPr txBox="1"/>
          <p:nvPr/>
        </p:nvSpPr>
        <p:spPr>
          <a:xfrm>
            <a:off x="878958" y="174827"/>
            <a:ext cx="1660007" cy="523220"/>
          </a:xfrm>
          <a:prstGeom prst="rect">
            <a:avLst/>
          </a:prstGeom>
          <a:noFill/>
        </p:spPr>
        <p:txBody>
          <a:bodyPr wrap="square">
            <a:spAutoFit/>
          </a:bodyPr>
          <a:lstStyle/>
          <a:p>
            <a:pPr>
              <a:defRPr/>
            </a:pPr>
            <a:r>
              <a:rPr lang="zh-CN" altLang="en-US" sz="2800" b="1" dirty="0">
                <a:solidFill>
                  <a:srgbClr val="62FFFF"/>
                </a:solidFill>
                <a:latin typeface="微软雅黑" panose="020B0503020204020204" pitchFamily="34" charset="-122"/>
                <a:ea typeface="微软雅黑" panose="020B0503020204020204" pitchFamily="34" charset="-122"/>
              </a:rPr>
              <a:t>团队历程</a:t>
            </a:r>
            <a:endParaRPr kumimoji="0" lang="en-US" altLang="zh-CN" sz="2800" b="1" i="0" u="none" strike="noStrike" kern="100" cap="none" spc="0" normalizeH="0" baseline="0" noProof="0" dirty="0">
              <a:ln>
                <a:noFill/>
              </a:ln>
              <a:solidFill>
                <a:srgbClr val="62FFE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2"/>
                                        </p:tgtEl>
                                        <p:attrNameLst>
                                          <p:attrName>style.visibility</p:attrName>
                                        </p:attrNameLst>
                                      </p:cBhvr>
                                      <p:to>
                                        <p:strVal val="visible"/>
                                      </p:to>
                                    </p:set>
                                    <p:animEffect transition="in" filter="fade">
                                      <p:cBhvr>
                                        <p:cTn id="25" dur="500"/>
                                        <p:tgtEl>
                                          <p:spTgt spid="212"/>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0"/>
                                        </p:tgtEl>
                                        <p:attrNameLst>
                                          <p:attrName>style.visibility</p:attrName>
                                        </p:attrNameLst>
                                      </p:cBhvr>
                                      <p:to>
                                        <p:strVal val="visible"/>
                                      </p:to>
                                    </p:set>
                                    <p:animEffect transition="in" filter="fade">
                                      <p:cBhvr>
                                        <p:cTn id="43" dur="500"/>
                                        <p:tgtEl>
                                          <p:spTgt spid="2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nodeType="withEffect">
                                  <p:stCondLst>
                                    <p:cond delay="0"/>
                                  </p:stCondLst>
                                  <p:childTnLst>
                                    <p:set>
                                      <p:cBhvr>
                                        <p:cTn id="51" dur="1" fill="hold">
                                          <p:stCondLst>
                                            <p:cond delay="0"/>
                                          </p:stCondLst>
                                        </p:cTn>
                                        <p:tgtEl>
                                          <p:spTgt spid="309"/>
                                        </p:tgtEl>
                                        <p:attrNameLst>
                                          <p:attrName>style.visibility</p:attrName>
                                        </p:attrNameLst>
                                      </p:cBhvr>
                                      <p:to>
                                        <p:strVal val="visible"/>
                                      </p:to>
                                    </p:set>
                                    <p:animEffect transition="in" filter="fade">
                                      <p:cBhvr>
                                        <p:cTn id="52" dur="500"/>
                                        <p:tgtEl>
                                          <p:spTgt spid="309"/>
                                        </p:tgtEl>
                                      </p:cBhvr>
                                    </p:animEffect>
                                  </p:childTnLst>
                                </p:cTn>
                              </p:par>
                              <p:par>
                                <p:cTn id="53" presetID="10" presetClass="entr" presetSubtype="0" fill="hold" nodeType="withEffect">
                                  <p:stCondLst>
                                    <p:cond delay="0"/>
                                  </p:stCondLst>
                                  <p:childTnLst>
                                    <p:set>
                                      <p:cBhvr>
                                        <p:cTn id="54" dur="1" fill="hold">
                                          <p:stCondLst>
                                            <p:cond delay="0"/>
                                          </p:stCondLst>
                                        </p:cTn>
                                        <p:tgtEl>
                                          <p:spTgt spid="313"/>
                                        </p:tgtEl>
                                        <p:attrNameLst>
                                          <p:attrName>style.visibility</p:attrName>
                                        </p:attrNameLst>
                                      </p:cBhvr>
                                      <p:to>
                                        <p:strVal val="visible"/>
                                      </p:to>
                                    </p:set>
                                    <p:animEffect transition="in" filter="fade">
                                      <p:cBhvr>
                                        <p:cTn id="55" dur="500"/>
                                        <p:tgtEl>
                                          <p:spTgt spid="313"/>
                                        </p:tgtEl>
                                      </p:cBhvr>
                                    </p:animEffect>
                                  </p:childTnLst>
                                </p:cTn>
                              </p:par>
                              <p:par>
                                <p:cTn id="56" presetID="10" presetClass="entr" presetSubtype="0"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ntr" presetSubtype="0" fill="hold" nodeType="with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fade">
                                      <p:cBhvr>
                                        <p:cTn id="64" dur="500"/>
                                        <p:tgtEl>
                                          <p:spTgt spid="90"/>
                                        </p:tgtEl>
                                      </p:cBhvr>
                                    </p:animEffect>
                                  </p:childTnLst>
                                </p:cTn>
                              </p:par>
                              <p:par>
                                <p:cTn id="65" presetID="10"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500"/>
                                        <p:tgtEl>
                                          <p:spTgt spid="70"/>
                                        </p:tgtEl>
                                      </p:cBhvr>
                                    </p:animEffect>
                                  </p:childTnLst>
                                </p:cTn>
                              </p:par>
                              <p:par>
                                <p:cTn id="74" presetID="10" presetClass="entr" presetSubtype="0" fill="hold"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par>
                                <p:cTn id="77" presetID="10"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fade">
                                      <p:cBhvr>
                                        <p:cTn id="82" dur="500"/>
                                        <p:tgtEl>
                                          <p:spTgt spid="75"/>
                                        </p:tgtEl>
                                      </p:cBhvr>
                                    </p:animEffect>
                                  </p:childTnLst>
                                </p:cTn>
                              </p:par>
                              <p:par>
                                <p:cTn id="83" presetID="10" presetClass="entr" presetSubtype="0"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animEffect transition="in" filter="fade">
                                      <p:cBhvr>
                                        <p:cTn id="85" dur="500"/>
                                        <p:tgtEl>
                                          <p:spTgt spid="9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7"/>
                                        </p:tgtEl>
                                        <p:attrNameLst>
                                          <p:attrName>style.visibility</p:attrName>
                                        </p:attrNameLst>
                                      </p:cBhvr>
                                      <p:to>
                                        <p:strVal val="visible"/>
                                      </p:to>
                                    </p:set>
                                    <p:animEffect transition="in" filter="fade">
                                      <p:cBhvr>
                                        <p:cTn id="88" dur="500"/>
                                        <p:tgtEl>
                                          <p:spTgt spid="10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8"/>
                                        </p:tgtEl>
                                        <p:attrNameLst>
                                          <p:attrName>style.visibility</p:attrName>
                                        </p:attrNameLst>
                                      </p:cBhvr>
                                      <p:to>
                                        <p:strVal val="visible"/>
                                      </p:to>
                                    </p:set>
                                    <p:animEffect transition="in" filter="fade">
                                      <p:cBhvr>
                                        <p:cTn id="91" dur="500"/>
                                        <p:tgtEl>
                                          <p:spTgt spid="10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9"/>
                                        </p:tgtEl>
                                        <p:attrNameLst>
                                          <p:attrName>style.visibility</p:attrName>
                                        </p:attrNameLst>
                                      </p:cBhvr>
                                      <p:to>
                                        <p:strVal val="visible"/>
                                      </p:to>
                                    </p:set>
                                    <p:animEffect transition="in" filter="fade">
                                      <p:cBhvr>
                                        <p:cTn id="94" dur="500"/>
                                        <p:tgtEl>
                                          <p:spTgt spid="109"/>
                                        </p:tgtEl>
                                      </p:cBhvr>
                                    </p:animEffect>
                                  </p:childTnLst>
                                </p:cTn>
                              </p:par>
                              <p:par>
                                <p:cTn id="95" presetID="10" presetClass="entr" presetSubtype="0" fill="hold" nodeType="withEffect">
                                  <p:stCondLst>
                                    <p:cond delay="0"/>
                                  </p:stCondLst>
                                  <p:childTnLst>
                                    <p:set>
                                      <p:cBhvr>
                                        <p:cTn id="96" dur="1" fill="hold">
                                          <p:stCondLst>
                                            <p:cond delay="0"/>
                                          </p:stCondLst>
                                        </p:cTn>
                                        <p:tgtEl>
                                          <p:spTgt spid="110"/>
                                        </p:tgtEl>
                                        <p:attrNameLst>
                                          <p:attrName>style.visibility</p:attrName>
                                        </p:attrNameLst>
                                      </p:cBhvr>
                                      <p:to>
                                        <p:strVal val="visible"/>
                                      </p:to>
                                    </p:set>
                                    <p:animEffect transition="in" filter="fade">
                                      <p:cBhvr>
                                        <p:cTn id="97" dur="500"/>
                                        <p:tgtEl>
                                          <p:spTgt spid="11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17"/>
                                        </p:tgtEl>
                                        <p:attrNameLst>
                                          <p:attrName>style.visibility</p:attrName>
                                        </p:attrNameLst>
                                      </p:cBhvr>
                                      <p:to>
                                        <p:strVal val="visible"/>
                                      </p:to>
                                    </p:set>
                                    <p:animEffect transition="in" filter="fade">
                                      <p:cBhvr>
                                        <p:cTn id="100" dur="500"/>
                                        <p:tgtEl>
                                          <p:spTgt spid="11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18"/>
                                        </p:tgtEl>
                                        <p:attrNameLst>
                                          <p:attrName>style.visibility</p:attrName>
                                        </p:attrNameLst>
                                      </p:cBhvr>
                                      <p:to>
                                        <p:strVal val="visible"/>
                                      </p:to>
                                    </p:set>
                                    <p:animEffect transition="in" filter="fade">
                                      <p:cBhvr>
                                        <p:cTn id="10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p:bldP spid="21" grpId="0"/>
      <p:bldP spid="21" grpId="1"/>
      <p:bldP spid="22" grpId="0"/>
      <p:bldP spid="22" grpId="1"/>
      <p:bldP spid="30" grpId="0"/>
      <p:bldP spid="30" grpId="1"/>
      <p:bldP spid="87" grpId="0"/>
      <p:bldP spid="87" grpId="1"/>
      <p:bldP spid="212" grpId="0"/>
      <p:bldP spid="212" grpId="1"/>
      <p:bldP spid="11" grpId="0" animBg="1"/>
      <p:bldP spid="11" grpId="1" animBg="1"/>
      <p:bldP spid="210" grpId="0"/>
      <p:bldP spid="210" grpId="1"/>
      <p:bldP spid="50" grpId="0"/>
      <p:bldP spid="50" grpId="1"/>
      <p:bldP spid="69" grpId="0"/>
      <p:bldP spid="69" grpId="1"/>
      <p:bldP spid="96" grpId="0" animBg="1"/>
      <p:bldP spid="96" grpId="1" animBg="1"/>
      <p:bldP spid="70" grpId="0" animBg="1"/>
      <p:bldP spid="70" grpId="1" animBg="1"/>
      <p:bldP spid="75" grpId="0" bldLvl="0" animBg="1"/>
      <p:bldP spid="75" grpId="1" animBg="1"/>
      <p:bldP spid="107" grpId="0" bldLvl="0" animBg="1"/>
      <p:bldP spid="107" grpId="1" animBg="1"/>
      <p:bldP spid="108" grpId="0" bldLvl="0" animBg="1"/>
      <p:bldP spid="108" grpId="1" animBg="1"/>
      <p:bldP spid="109" grpId="0" bldLvl="0" animBg="1"/>
      <p:bldP spid="109" grpId="1" animBg="1"/>
      <p:bldP spid="117" grpId="0"/>
      <p:bldP spid="117" grpId="1"/>
      <p:bldP spid="118" grpId="0"/>
      <p:bldP spid="118" grpId="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RkYzAzMGJlOTg5NDA2NTM1ZGVlZTQ4MzNjOTg2MD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56,&quot;width&quot;:221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56,&quot;width&quot;:2219}"/>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721.184251968504,&quot;width&quot;:4079.286614173228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1.2547244094488,&quot;left&quot;:12.12023622047244,&quot;top&quot;:81.66952755905513,&quot;width&quot;:955.43614173228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32bac90c-801c-40c5-901f-2a98bbb02851}"/>
  <p:tag name="TABLE_ENDDRAG_ORIGIN_RECT" val="447*138"/>
  <p:tag name="TABLE_ENDDRAG_RECT" val="225*356*447*13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26.56740157480317,&quot;left&quot;:31.200551181102362,&quot;top&quot;:74.971968503937,&quot;width&quot;:717.785905511810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1967</TotalTime>
  <Words>2754</Words>
  <Application>Microsoft Office PowerPoint</Application>
  <PresentationFormat>宽屏</PresentationFormat>
  <Paragraphs>343</Paragraphs>
  <Slides>30</Slides>
  <Notes>8</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Wingdings</vt:lpstr>
      <vt:lpstr>Abadi</vt:lpstr>
      <vt:lpstr>Segoe UI Light</vt:lpstr>
      <vt:lpstr>Times New Roman</vt:lpstr>
      <vt:lpstr>华文细黑</vt:lpstr>
      <vt:lpstr>微软雅黑</vt:lpstr>
      <vt:lpstr>腾祥铁山楷书简</vt:lpstr>
      <vt:lpstr>华文新魏</vt:lpstr>
      <vt:lpstr>思源黑体 CN Regular</vt:lpstr>
      <vt:lpstr>Calibri</vt:lpstr>
      <vt:lpstr>等线 Light</vt:lpstr>
      <vt:lpstr>华文中宋</vt:lpstr>
      <vt:lpstr>Impact</vt:lpstr>
      <vt:lpstr>Arial</vt:lpstr>
      <vt:lpstr>楷体</vt:lpstr>
      <vt:lpstr>等线</vt:lpstr>
      <vt:lpstr>微软雅黑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栾 洵</dc:creator>
  <cp:lastModifiedBy>栾 洵</cp:lastModifiedBy>
  <cp:revision>146</cp:revision>
  <dcterms:created xsi:type="dcterms:W3CDTF">2024-05-22T15:41:00Z</dcterms:created>
  <dcterms:modified xsi:type="dcterms:W3CDTF">2025-02-27T13:59:44Z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93BBC6088B104DAD8D1ED90501B76F37_12</vt:lpwstr>
  </property>
  <property fmtid="{D5CDD505-2E9C-101B-9397-08002B2CF9AE}" pid="3" name="KSOProductBuildVer">
    <vt:lpwstr>2052-12.1.0.16729</vt:lpwstr>
  </property>
</Properties>
</file>